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embeddedFontLst>
    <p:embeddedFont>
      <p:font typeface="Trebuchet MS" panose="020B0603020202020204" pitchFamily="34" charset="0"/>
      <p:regular r:id="rId21"/>
      <p:bold r:id="rId22"/>
      <p:italic r:id="rId23"/>
      <p:boldItalic r:id="rId24"/>
    </p:embeddedFont>
    <p:embeddedFont>
      <p:font typeface="Work Sans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itFrvo5fCk7gcngSYk9x9XmmwO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2057f765ad_0_1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g12057f765a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2057f765ad_0_2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12057f765a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2057f765ad_0_3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g12057f765a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2057f765ad_0_4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12057f765ad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2057f765ad_0_4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g12057f765ad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2057f765ad_0_5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12057f765a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2057f765ad_0_6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g12057f765ad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2057f765ad_0_6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g12057f765ad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12057f765ad_0_7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g12057f765ad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205547a7aa_0_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1205547a7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205547a7aa_0_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1205547a7a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05547a7aa_0_1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1205547a7a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205547a7aa_0_2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1205547a7aa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2057f765ad_0_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12057f765a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2057f765ad_0_1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g12057f765a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titolo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25" name="Google Shape;25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26" name="Google Shape;26;p6"/>
            <p:cNvSpPr/>
            <p:nvPr/>
          </p:nvSpPr>
          <p:spPr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6"/>
            <p:cNvSpPr/>
            <p:nvPr/>
          </p:nvSpPr>
          <p:spPr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6"/>
            <p:cNvSpPr/>
            <p:nvPr/>
          </p:nvSpPr>
          <p:spPr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6"/>
            <p:cNvSpPr/>
            <p:nvPr/>
          </p:nvSpPr>
          <p:spPr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4B4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6"/>
            <p:cNvSpPr/>
            <p:nvPr/>
          </p:nvSpPr>
          <p:spPr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3FAFFF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6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sottotitolo">
  <p:cSld name="Titolo e sottotitol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 con didascalia">
  <p:cSld name="Citazione con didascalia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541870" y="790378"/>
            <a:ext cx="6096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 b="0" i="0" u="none" strike="noStrike" cap="none">
                <a:solidFill>
                  <a:srgbClr val="3FA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8893011" y="2886556"/>
            <a:ext cx="6096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 b="0" i="0" u="none" strike="noStrike" cap="none">
                <a:solidFill>
                  <a:srgbClr val="3FA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3FA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">
  <p:cSld name="Scheda nom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 citazione">
  <p:cSld name="Scheda nome citazion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541870" y="790378"/>
            <a:ext cx="6096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 b="0" i="0" u="none" strike="noStrike" cap="none">
                <a:solidFill>
                  <a:srgbClr val="3FA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8893011" y="2886556"/>
            <a:ext cx="6096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 b="0" i="0" u="none" strike="noStrike" cap="none">
                <a:solidFill>
                  <a:srgbClr val="3FA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o o falso">
  <p:cSld name="Vero o falso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8" name="Google Shape;8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9" name="Google Shape;9;p5"/>
            <p:cNvSpPr/>
            <p:nvPr/>
          </p:nvSpPr>
          <p:spPr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5"/>
            <p:cNvSpPr/>
            <p:nvPr/>
          </p:nvSpPr>
          <p:spPr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5"/>
            <p:cNvSpPr/>
            <p:nvPr/>
          </p:nvSpPr>
          <p:spPr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5"/>
            <p:cNvSpPr/>
            <p:nvPr/>
          </p:nvSpPr>
          <p:spPr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4B4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5"/>
            <p:cNvSpPr/>
            <p:nvPr/>
          </p:nvSpPr>
          <p:spPr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3FAFFF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16ED5095-35E3-5CEE-BB2D-C3BF05A122B6}"/>
              </a:ext>
            </a:extLst>
          </p:cNvPr>
          <p:cNvSpPr txBox="1">
            <a:spLocks/>
          </p:cNvSpPr>
          <p:nvPr/>
        </p:nvSpPr>
        <p:spPr bwMode="auto">
          <a:xfrm>
            <a:off x="3664687" y="2460582"/>
            <a:ext cx="4137414" cy="988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defRPr/>
            </a:pPr>
            <a:r>
              <a:rPr lang="it-IT" sz="4800" dirty="0">
                <a:latin typeface="Quantify"/>
              </a:rPr>
              <a:t>CHAPTER 3	</a:t>
            </a:r>
            <a:endParaRPr lang="en-US" sz="4800" dirty="0">
              <a:latin typeface="Quantify"/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B78EFC25-ECD1-2DCF-78FC-040BF4FAAF28}"/>
              </a:ext>
            </a:extLst>
          </p:cNvPr>
          <p:cNvSpPr txBox="1">
            <a:spLocks/>
          </p:cNvSpPr>
          <p:nvPr/>
        </p:nvSpPr>
        <p:spPr bwMode="auto">
          <a:xfrm>
            <a:off x="823210" y="3429000"/>
            <a:ext cx="8648480" cy="1778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algn="ctr">
              <a:defRPr/>
            </a:pPr>
            <a:r>
              <a:rPr lang="en-US" sz="4800" dirty="0">
                <a:solidFill>
                  <a:schemeClr val="accent1"/>
                </a:solidFill>
                <a:latin typeface="Quantify"/>
                <a:ea typeface="+mj-ea"/>
                <a:cs typeface="+mj-cs"/>
              </a:rPr>
              <a:t>Secured Business Habits</a:t>
            </a:r>
          </a:p>
          <a:p>
            <a:pPr algn="ctr">
              <a:defRPr/>
            </a:pPr>
            <a:r>
              <a:rPr lang="en-US" sz="4800" dirty="0">
                <a:solidFill>
                  <a:schemeClr val="accent1"/>
                </a:solidFill>
                <a:latin typeface="Quantify"/>
                <a:ea typeface="+mj-ea"/>
                <a:cs typeface="+mj-cs"/>
              </a:rPr>
              <a:t>Physical &amp; Virtual Security Aspects</a:t>
            </a:r>
            <a:endParaRPr lang="en-US" sz="4800" dirty="0">
              <a:latin typeface="Quantify"/>
              <a:ea typeface="Arial"/>
              <a:cs typeface="Quantify"/>
            </a:endParaRPr>
          </a:p>
        </p:txBody>
      </p:sp>
      <p:pic>
        <p:nvPicPr>
          <p:cNvPr id="10" name="Immagine 3">
            <a:extLst>
              <a:ext uri="{FF2B5EF4-FFF2-40B4-BE49-F238E27FC236}">
                <a16:creationId xmlns:a16="http://schemas.microsoft.com/office/drawing/2014/main" id="{31798A2B-C969-5DA3-42F7-A6E806B85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5440" y="200295"/>
            <a:ext cx="1103061" cy="1434444"/>
          </a:xfrm>
          <a:prstGeom prst="rect">
            <a:avLst/>
          </a:prstGeom>
          <a:solidFill>
            <a:srgbClr val="0E4C88"/>
          </a:solidFill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5C6960A8-A1C4-5796-2612-798664EED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4835951" y="172215"/>
            <a:ext cx="4507843" cy="988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2057f765ad_0_19"/>
          <p:cNvSpPr txBox="1">
            <a:spLocks noGrp="1"/>
          </p:cNvSpPr>
          <p:nvPr>
            <p:ph type="title"/>
          </p:nvPr>
        </p:nvSpPr>
        <p:spPr>
          <a:xfrm>
            <a:off x="1501358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5)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DNS RPZ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  <p:sp>
        <p:nvSpPr>
          <p:cNvPr id="216" name="Google Shape;216;g12057f765ad_0_19"/>
          <p:cNvSpPr txBox="1">
            <a:spLocks noGrp="1"/>
          </p:cNvSpPr>
          <p:nvPr>
            <p:ph type="body" idx="1"/>
          </p:nvPr>
        </p:nvSpPr>
        <p:spPr>
          <a:xfrm>
            <a:off x="460833" y="2392279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Malicious infections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to the company’s devices are common and such malicious executions are carried out with the help of a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DNS server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. Some people refer to DNS RPZ as similar to a firewall and it is also called a DNS firewall.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This method is currently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not applied among the companies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and it is still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under development.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440"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Leveraging the DNS can add a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layer of security to a flat network at a low cost.</a:t>
            </a:r>
            <a:endParaRPr sz="18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4B96E3-4D72-4D1F-950C-D1AFAF60EA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85C7D-82ED-FEF9-A16B-F9F8877EC3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2057f765ad_0_26"/>
          <p:cNvSpPr txBox="1">
            <a:spLocks noGrp="1"/>
          </p:cNvSpPr>
          <p:nvPr>
            <p:ph type="title"/>
          </p:nvPr>
        </p:nvSpPr>
        <p:spPr>
          <a:xfrm>
            <a:off x="1501358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6)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Use of VPN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  <p:sp>
        <p:nvSpPr>
          <p:cNvPr id="224" name="Google Shape;224;g12057f765ad_0_26"/>
          <p:cNvSpPr txBox="1">
            <a:spLocks noGrp="1"/>
          </p:cNvSpPr>
          <p:nvPr>
            <p:ph type="body" idx="1"/>
          </p:nvPr>
        </p:nvSpPr>
        <p:spPr>
          <a:xfrm>
            <a:off x="374123" y="2543251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It provides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access to the targeted network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over the Internet from your local network. With the tunnelling features, your location is changed and all traffic from the device is tunnelled safely without any interference.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VPN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protects your privacy with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encryption methods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. By using a VPN, you can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prevent hackers from intercepting your internet traffic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and stealing information.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Using VPN for Masses: Companies often go for services like OpenVPN and WireGuard to protect all their company devices.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A9CDE1-8AC0-7F27-F01E-E211AF5C9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AB8A9C-CCF8-867E-8048-EAA9AB2A85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2057f765ad_0_33"/>
          <p:cNvSpPr txBox="1">
            <a:spLocks noGrp="1"/>
          </p:cNvSpPr>
          <p:nvPr>
            <p:ph type="title"/>
          </p:nvPr>
        </p:nvSpPr>
        <p:spPr>
          <a:xfrm>
            <a:off x="1509240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7)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URL Filtering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  <p:sp>
        <p:nvSpPr>
          <p:cNvPr id="232" name="Google Shape;232;g12057f765ad_0_33"/>
          <p:cNvSpPr txBox="1">
            <a:spLocks noGrp="1"/>
          </p:cNvSpPr>
          <p:nvPr>
            <p:ph type="body" idx="1"/>
          </p:nvPr>
        </p:nvSpPr>
        <p:spPr>
          <a:xfrm>
            <a:off x="374123" y="2543251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URL Filtering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is a successful method used by big organizations and companies to prevent their employees from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visiting malicious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,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scammy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or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phishing pages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. URL filtering uses a database as a reference to block all sites that are out of that database.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URL filtering works through either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local databases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or by using a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master-cloud database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where required categories and associated policies are extracted.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C7B2B6-18CA-2C01-57FA-78C006118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E7EAC6C-E40C-FE1D-537B-EB6C81092B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2057f765ad_0_40"/>
          <p:cNvSpPr txBox="1">
            <a:spLocks noGrp="1"/>
          </p:cNvSpPr>
          <p:nvPr>
            <p:ph type="title"/>
          </p:nvPr>
        </p:nvSpPr>
        <p:spPr>
          <a:xfrm>
            <a:off x="1517123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8)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Two Factor Authentication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  <p:sp>
        <p:nvSpPr>
          <p:cNvPr id="240" name="Google Shape;240;g12057f765ad_0_40"/>
          <p:cNvSpPr txBox="1">
            <a:spLocks noGrp="1"/>
          </p:cNvSpPr>
          <p:nvPr>
            <p:ph type="body" idx="1"/>
          </p:nvPr>
        </p:nvSpPr>
        <p:spPr>
          <a:xfrm>
            <a:off x="374123" y="2543251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Two Factor Authentication or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2FA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is one of the most popular, reliable and easy ways to protect yourself as an individual or as an employee in a company. If a company has a system of their own where users log in and log out on a routinely basis then the business should make 2FA necessary for all businesses.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This two-factor authentication can be attached with their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mobile number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or even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email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. This will also help to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notify the authority whenever some unauthorized person tries to access your account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. 2FA is certainly one of the strongest yet easiest ways to protect your business devices and accounts.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BC3E73-BF6F-E97F-FFA9-D811D834A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9A1D4F9-76C4-2477-A473-2339A7CA7F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2057f765ad_0_47"/>
          <p:cNvSpPr txBox="1">
            <a:spLocks noGrp="1"/>
          </p:cNvSpPr>
          <p:nvPr>
            <p:ph type="title"/>
          </p:nvPr>
        </p:nvSpPr>
        <p:spPr>
          <a:xfrm>
            <a:off x="1493475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9)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Data Leak Protection (DLP)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  <p:sp>
        <p:nvSpPr>
          <p:cNvPr id="248" name="Google Shape;248;g12057f765ad_0_47"/>
          <p:cNvSpPr txBox="1">
            <a:spLocks noGrp="1"/>
          </p:cNvSpPr>
          <p:nvPr>
            <p:ph type="body" idx="1"/>
          </p:nvPr>
        </p:nvSpPr>
        <p:spPr>
          <a:xfrm>
            <a:off x="389888" y="2328108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Many organizations store huge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databases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which hold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sensitive information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about customers and business contacts as well as email addresses, medical records, and financial information that could be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accessed by unauthorized individuals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. There are a number of laws that require that you protect data, from HIPAA to CCPA.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85% of companies around the world have suffered some form of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loss of data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during the past 24 months.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Organizations can implement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DLP security tools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to take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control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of emails, instant messages, applications downloaded and used, web browsing, and so on.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19CE12-C67A-9229-92B6-9F8E8B41B8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5C1B2D-CA8C-ED9D-01A2-F65A56113D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2057f765ad_0_54"/>
          <p:cNvSpPr txBox="1">
            <a:spLocks noGrp="1"/>
          </p:cNvSpPr>
          <p:nvPr>
            <p:ph type="title"/>
          </p:nvPr>
        </p:nvSpPr>
        <p:spPr>
          <a:xfrm>
            <a:off x="1493474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10)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Safe Password Enforcement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  <p:sp>
        <p:nvSpPr>
          <p:cNvPr id="256" name="Google Shape;256;g12057f765ad_0_54"/>
          <p:cNvSpPr txBox="1">
            <a:spLocks noGrp="1"/>
          </p:cNvSpPr>
          <p:nvPr>
            <p:ph type="body" idx="1"/>
          </p:nvPr>
        </p:nvSpPr>
        <p:spPr>
          <a:xfrm>
            <a:off x="389889" y="2328108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Hackers can easily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guess weak passwords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by using different tools that use combinations of letters, numbers, and symbols to find these passwords (e.g. Dictionary attacks)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Strong Password Criteria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: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Strong passwords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are an effective means of protecting your organization from password attacks. 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When words, letters, and symbols are </a:t>
            </a:r>
            <a:r>
              <a:rPr lang="it-IT" sz="1800" u="sng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combined with numbers and symbols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, they can form a unique password. By using all the elements in a password, it becomes more difficult for hackers to crack the password. 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Change passwords once a week</a:t>
            </a:r>
            <a:endParaRPr sz="18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Develop a good password strategy.</a:t>
            </a:r>
            <a:endParaRPr sz="18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B9FAF8-EF49-AB7C-2C9F-18443CEA5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A53459-9479-D8D9-58E3-CA9763EB92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2057f765ad_0_61"/>
          <p:cNvSpPr txBox="1">
            <a:spLocks noGrp="1"/>
          </p:cNvSpPr>
          <p:nvPr>
            <p:ph type="title"/>
          </p:nvPr>
        </p:nvSpPr>
        <p:spPr>
          <a:xfrm>
            <a:off x="1485592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11)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Securing Remote Access to Internal Devices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  <p:sp>
        <p:nvSpPr>
          <p:cNvPr id="264" name="Google Shape;264;g12057f765ad_0_61"/>
          <p:cNvSpPr txBox="1">
            <a:spLocks noGrp="1"/>
          </p:cNvSpPr>
          <p:nvPr>
            <p:ph type="body" idx="1"/>
          </p:nvPr>
        </p:nvSpPr>
        <p:spPr>
          <a:xfrm>
            <a:off x="397771" y="2328108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The foremost method for a business to secure remote access is to limit it to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internal devices only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The following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guidelines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should also be followed for extra protection: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Limit access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using firewalls.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Enable Network Level Authentication</a:t>
            </a:r>
            <a:endParaRPr sz="18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Limit users who can log in using Remote Desktop</a:t>
            </a:r>
            <a:endParaRPr sz="18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Must have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an account lockout policy in place.</a:t>
            </a:r>
            <a:endParaRPr sz="18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167EB2-C1EE-749D-E350-42640C846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7A877BC-2580-AD31-6E0F-C19BBA05C6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2057f765ad_0_68"/>
          <p:cNvSpPr txBox="1">
            <a:spLocks noGrp="1"/>
          </p:cNvSpPr>
          <p:nvPr>
            <p:ph type="body" idx="1"/>
          </p:nvPr>
        </p:nvSpPr>
        <p:spPr>
          <a:xfrm>
            <a:off x="374123" y="2180644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Securing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WiFi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is a basic security guideline for every business to follow, since WiFi is a gateway for your business and misuse of this service can cost really high.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Securing Business WiFi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: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Place it at a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secure physical location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where everyone cannot access the router physically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The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default router information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must be changed and strong usernames and passwords should be used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Change your network SSID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for more clarity. Currently, the WPA2 protocol is considered more secure, hence businesses are suggested to use it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Use your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router’s firewall to prevent any malicious connections</a:t>
            </a:r>
            <a:endParaRPr sz="18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Limit or altogether disable DHCP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and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turn off the WPS that can expose your network to many threats.</a:t>
            </a:r>
            <a:endParaRPr sz="18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6B867A-94EC-01CD-CE77-4E0CBCF3D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047BA50-36D5-4FC6-06AB-EFB9F780DE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  <p:sp>
        <p:nvSpPr>
          <p:cNvPr id="271" name="Google Shape;271;g12057f765ad_0_68"/>
          <p:cNvSpPr txBox="1">
            <a:spLocks noGrp="1"/>
          </p:cNvSpPr>
          <p:nvPr>
            <p:ph type="title"/>
          </p:nvPr>
        </p:nvSpPr>
        <p:spPr>
          <a:xfrm>
            <a:off x="1484512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12)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Secured WiFi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2057f765ad_0_75"/>
          <p:cNvSpPr txBox="1">
            <a:spLocks noGrp="1"/>
          </p:cNvSpPr>
          <p:nvPr>
            <p:ph type="title"/>
          </p:nvPr>
        </p:nvSpPr>
        <p:spPr>
          <a:xfrm>
            <a:off x="1485591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13)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Session Timeouts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  <p:sp>
        <p:nvSpPr>
          <p:cNvPr id="280" name="Google Shape;280;g12057f765ad_0_75"/>
          <p:cNvSpPr txBox="1">
            <a:spLocks noGrp="1"/>
          </p:cNvSpPr>
          <p:nvPr>
            <p:ph type="body" idx="1"/>
          </p:nvPr>
        </p:nvSpPr>
        <p:spPr>
          <a:xfrm>
            <a:off x="382006" y="2328108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Session timeout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is a simple yet effective technique used by businesses to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automatically log out of your device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or account after a certain amount of time without any activity.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The session time is reset at the start of the session whenever the user opens a device or connects to the server. Session timeouts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prevent unauthorized access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even if an attacker tries to use the account.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Session time ranges from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15 to 45 minutes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depending on the sensitivity level of the information. Businesses can set their own session times based on their requirements.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96F9B-4C13-8A93-2682-B69D32856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485908-CA7E-F63C-509E-A1C116E725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>
            <a:spLocks noGrp="1"/>
          </p:cNvSpPr>
          <p:nvPr>
            <p:ph type="body" idx="1"/>
          </p:nvPr>
        </p:nvSpPr>
        <p:spPr>
          <a:xfrm>
            <a:off x="685217" y="2433858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chemeClr val="accent3"/>
                </a:solidFill>
                <a:latin typeface="Helvetica Neue"/>
                <a:ea typeface="+mn-ea"/>
                <a:cs typeface="+mn-cs"/>
                <a:sym typeface="Work Sans"/>
              </a:rPr>
              <a:t>PROBLEM</a:t>
            </a:r>
            <a:r>
              <a:rPr lang="it-IT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:</a:t>
            </a:r>
            <a:endParaRPr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Employees are often the </a:t>
            </a:r>
            <a:r>
              <a:rPr lang="it-IT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weakest link </a:t>
            </a:r>
            <a:r>
              <a:rPr lang="it-IT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hackers look for in order to penetrate a network. Employees lack cyber awareness.</a:t>
            </a:r>
            <a:endParaRPr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chemeClr val="accent3"/>
                </a:solidFill>
                <a:latin typeface="Helvetica Neue"/>
                <a:ea typeface="+mn-ea"/>
                <a:cs typeface="+mn-cs"/>
                <a:sym typeface="Work Sans"/>
              </a:rPr>
              <a:t>SOLUTION</a:t>
            </a:r>
            <a:r>
              <a:rPr lang="it-IT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:</a:t>
            </a:r>
            <a:endParaRPr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TRAINING EMPLOYEES</a:t>
            </a:r>
            <a:r>
              <a:rPr lang="it-IT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: employees need to be trained against different cybersecurity risks to detect any loopholes in the company.</a:t>
            </a:r>
            <a:endParaRPr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KEEP DEVICES SECURED</a:t>
            </a:r>
            <a:r>
              <a:rPr lang="it-IT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: keep devices safe from suspicious people.</a:t>
            </a:r>
            <a:endParaRPr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9A1CDE-0669-3AF3-DFDA-B20149DEC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37688C9-A986-EE20-EC88-4590B00576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  <p:sp>
        <p:nvSpPr>
          <p:cNvPr id="151" name="Google Shape;151;p2"/>
          <p:cNvSpPr txBox="1">
            <a:spLocks noGrp="1"/>
          </p:cNvSpPr>
          <p:nvPr>
            <p:ph type="title"/>
          </p:nvPr>
        </p:nvSpPr>
        <p:spPr>
          <a:xfrm>
            <a:off x="1509635" y="640273"/>
            <a:ext cx="8596668" cy="7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Physical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1)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Human Factor - Educate &amp; Train Employees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 txBox="1">
            <a:spLocks noGrp="1"/>
          </p:cNvSpPr>
          <p:nvPr>
            <p:ph type="body" idx="1"/>
          </p:nvPr>
        </p:nvSpPr>
        <p:spPr>
          <a:xfrm>
            <a:off x="421419" y="2101816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ct val="88888"/>
              <a:buNone/>
            </a:pP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The company needs a </a:t>
            </a:r>
            <a:r>
              <a:rPr lang="it-IT" sz="19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surveillance system 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to keep track of all the foot traffic and actions happening in all their offices where employees do their office work.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ct val="88888"/>
              <a:buNone/>
            </a:pP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ct val="88888"/>
              <a:buNone/>
            </a:pP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As for the </a:t>
            </a:r>
            <a:r>
              <a:rPr lang="it-IT" sz="19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secured camera system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, there are generally two types: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36042" algn="l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it-IT" sz="1900" b="1" dirty="0">
                <a:solidFill>
                  <a:schemeClr val="accent3"/>
                </a:solidFill>
                <a:latin typeface="Helvetica Neue"/>
                <a:ea typeface="+mn-ea"/>
                <a:cs typeface="+mn-cs"/>
                <a:sym typeface="Work Sans"/>
              </a:rPr>
              <a:t>Traditional System 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(DVR, NVR or VMS, with an internet connection)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36042" algn="l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it-IT" sz="1900" b="1" dirty="0">
                <a:solidFill>
                  <a:schemeClr val="accent3"/>
                </a:solidFill>
                <a:latin typeface="Helvetica Neue"/>
                <a:ea typeface="+mn-ea"/>
                <a:cs typeface="+mn-cs"/>
                <a:sym typeface="Work Sans"/>
              </a:rPr>
              <a:t>Cloud-Managed System 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(VSAAS, all video recordings are stored and managed through the cloud)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ct val="88888"/>
              <a:buNone/>
            </a:pP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ct val="88888"/>
              <a:buNone/>
            </a:pP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Both of these systems have their own flaws and advantages but cloud-managed systems tend to be more secure and scalable.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ct val="88888"/>
              <a:buNone/>
            </a:pP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SzPct val="88888"/>
              <a:buNone/>
            </a:pP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USING IP CAMERAS: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36042" algn="just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IP cameras are not very much recommended for company use because they are more prone to threats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36042" algn="l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Do not use default passwords for IP cameras. Hackers can easily exploit these default passwords to know exactly what’s happening inside an organization.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3034AA-DC7B-1414-2696-EBD7B8563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DAF998A-D7B6-B6DD-82B7-364C73DB4F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  <p:sp>
        <p:nvSpPr>
          <p:cNvPr id="159" name="Google Shape;159;p3"/>
          <p:cNvSpPr txBox="1">
            <a:spLocks noGrp="1"/>
          </p:cNvSpPr>
          <p:nvPr>
            <p:ph type="title"/>
          </p:nvPr>
        </p:nvSpPr>
        <p:spPr>
          <a:xfrm>
            <a:off x="1523926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600" dirty="0">
                <a:latin typeface="Quantify"/>
                <a:ea typeface="+mj-ea"/>
                <a:cs typeface="+mj-cs"/>
                <a:sym typeface="Arial"/>
              </a:rPr>
              <a:t>Physical Isolation for Security</a:t>
            </a:r>
            <a:endParaRPr sz="36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600" b="1" dirty="0">
                <a:latin typeface="Quantify"/>
                <a:ea typeface="+mj-ea"/>
                <a:cs typeface="+mj-cs"/>
                <a:sym typeface="Arial"/>
              </a:rPr>
              <a:t>2) </a:t>
            </a:r>
            <a:r>
              <a:rPr lang="it-IT" sz="3600" dirty="0">
                <a:latin typeface="Quantify"/>
                <a:ea typeface="+mj-ea"/>
                <a:cs typeface="+mj-cs"/>
                <a:sym typeface="Arial"/>
              </a:rPr>
              <a:t>Security Cameras</a:t>
            </a:r>
            <a:endParaRPr sz="3600" dirty="0">
              <a:latin typeface="Quantify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205547a7aa_0_0"/>
          <p:cNvSpPr txBox="1">
            <a:spLocks noGrp="1"/>
          </p:cNvSpPr>
          <p:nvPr>
            <p:ph type="body" idx="1"/>
          </p:nvPr>
        </p:nvSpPr>
        <p:spPr>
          <a:xfrm>
            <a:off x="366240" y="2492839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chemeClr val="accent3"/>
                </a:solidFill>
                <a:latin typeface="Helvetica Neue"/>
                <a:ea typeface="+mn-ea"/>
                <a:cs typeface="+mn-cs"/>
                <a:sym typeface="Work Sans"/>
              </a:rPr>
              <a:t>BYOD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(Bring your own Device) Concept: This concept might be very tempting as it saves costs but it also comes with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greater risks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(50% of the companies that implemented this concept got compromised because of their employee’s devices).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chemeClr val="accent3"/>
                </a:solidFill>
                <a:latin typeface="Helvetica Neue"/>
                <a:ea typeface="+mn-ea"/>
                <a:cs typeface="+mn-cs"/>
                <a:sym typeface="Work Sans"/>
              </a:rPr>
              <a:t>Securing Devices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: Best case scenario is when a company has its own devices (such as Laptops and Smartphones) for just office-purpose, because: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- regular security checks can easily be scheduled on these machines. 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- It very unlikely for employees to download any malicious software or spyware that might be secretly tracking activities.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39B08B-36F5-47FA-FE09-22C92A54D9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48DAC0-8317-5C40-D4A7-5C06EDBFEE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  <p:sp>
        <p:nvSpPr>
          <p:cNvPr id="167" name="Google Shape;167;g1205547a7aa_0_0"/>
          <p:cNvSpPr txBox="1">
            <a:spLocks noGrp="1"/>
          </p:cNvSpPr>
          <p:nvPr>
            <p:ph type="title"/>
          </p:nvPr>
        </p:nvSpPr>
        <p:spPr>
          <a:xfrm>
            <a:off x="1531808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Physical Isolation for Security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3)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Securing Devices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205547a7aa_0_7"/>
          <p:cNvSpPr txBox="1">
            <a:spLocks noGrp="1"/>
          </p:cNvSpPr>
          <p:nvPr>
            <p:ph type="body" idx="1"/>
          </p:nvPr>
        </p:nvSpPr>
        <p:spPr>
          <a:xfrm>
            <a:off x="382006" y="2109699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Security cameras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can be used to identify any incoming and outgoing visitors by implementing an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identification system.</a:t>
            </a:r>
            <a:endParaRPr sz="18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Everyone in the company should have a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badge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of their own with their stated position (employee badges different from visitor badges).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Visitors should also be constantly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instructed about the restricted elements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,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areas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and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actions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while  inside the company.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Employees should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never hand over their personal devices to visitors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because of security reasons.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Sensitive areas should be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protected from regular visitors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and their access to any company device should be limited with proper authorized permission.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521BFE-F50F-6E2F-E9DA-B0F8B151E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0A0192-C933-CE35-F7D8-D72DE28261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  <p:sp>
        <p:nvSpPr>
          <p:cNvPr id="175" name="Google Shape;175;g1205547a7aa_0_7"/>
          <p:cNvSpPr txBox="1">
            <a:spLocks noGrp="1"/>
          </p:cNvSpPr>
          <p:nvPr>
            <p:ph type="title"/>
          </p:nvPr>
        </p:nvSpPr>
        <p:spPr>
          <a:xfrm>
            <a:off x="1517123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Physical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4)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Visitor Management Policy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205547a7aa_0_14"/>
          <p:cNvSpPr txBox="1">
            <a:spLocks noGrp="1"/>
          </p:cNvSpPr>
          <p:nvPr>
            <p:ph type="title"/>
          </p:nvPr>
        </p:nvSpPr>
        <p:spPr>
          <a:xfrm>
            <a:off x="1493475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1)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AntiVirus Solutions &amp; End-Point Attack Prevention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  <p:sp>
        <p:nvSpPr>
          <p:cNvPr id="184" name="Google Shape;184;g1205547a7aa_0_14"/>
          <p:cNvSpPr txBox="1">
            <a:spLocks noGrp="1"/>
          </p:cNvSpPr>
          <p:nvPr>
            <p:ph type="body" idx="1"/>
          </p:nvPr>
        </p:nvSpPr>
        <p:spPr>
          <a:xfrm>
            <a:off x="287413" y="2235824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36042" algn="just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Organizations can be </a:t>
            </a:r>
            <a:r>
              <a:rPr lang="it-IT" sz="19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breached in various ways 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by endpoint attacks. Among the possibilities are: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34327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ork Sans"/>
              <a:buChar char="●"/>
            </a:pPr>
            <a:r>
              <a:rPr lang="it-IT" sz="19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Viruses can infect a corporate system 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if an infected device contacts it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34327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ork Sans"/>
              <a:buChar char="●"/>
            </a:pPr>
            <a:r>
              <a:rPr lang="it-IT" sz="19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Malware may be downloaded onto a portable device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.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34327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ork Sans"/>
              <a:buChar char="●"/>
            </a:pPr>
            <a:r>
              <a:rPr lang="it-IT" sz="19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Hackers use methods that deceive users into installing malicious software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.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36042" algn="just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Attacks examples: </a:t>
            </a:r>
            <a:r>
              <a:rPr lang="it-IT" sz="1900" u="sng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Emotet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, </a:t>
            </a:r>
            <a:r>
              <a:rPr lang="it-IT" sz="1900" u="sng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TrickBot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, </a:t>
            </a:r>
            <a:r>
              <a:rPr lang="it-IT" sz="1900" u="sng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Trojan</a:t>
            </a:r>
            <a:endParaRPr sz="1900" u="sng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ct val="88888"/>
              <a:buNone/>
            </a:pP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36042" algn="just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it-IT" sz="19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Prevention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against End-Point Attacks: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34327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ork Sans"/>
              <a:buChar char="●"/>
            </a:pP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Most malware attacks can be prevented by </a:t>
            </a:r>
            <a:r>
              <a:rPr lang="it-IT" sz="19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using antivirus software</a:t>
            </a:r>
            <a:endParaRPr sz="19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34327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ork Sans"/>
              <a:buChar char="●"/>
            </a:pP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Any attachment that contains a malicious script (mostly .dll or .exe files) must be </a:t>
            </a:r>
            <a:r>
              <a:rPr lang="it-IT" sz="19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blocked</a:t>
            </a:r>
            <a:endParaRPr sz="19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34327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ork Sans"/>
              <a:buChar char="●"/>
            </a:pPr>
            <a:r>
              <a:rPr lang="it-IT" sz="19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Prevent files 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(.zip files) that you can't scan right away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34327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ork Sans"/>
              <a:buChar char="●"/>
            </a:pPr>
            <a:r>
              <a:rPr lang="it-IT" sz="19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Restrict any ports </a:t>
            </a:r>
            <a:r>
              <a:rPr lang="it-IT" sz="19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that are unnecessary</a:t>
            </a: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5B83A4-936A-E520-4FE7-672DF8908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135BC4D-FB8E-1C20-C3F0-A7E9905DF3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205547a7aa_0_21"/>
          <p:cNvSpPr txBox="1">
            <a:spLocks noGrp="1"/>
          </p:cNvSpPr>
          <p:nvPr>
            <p:ph type="body" idx="1"/>
          </p:nvPr>
        </p:nvSpPr>
        <p:spPr>
          <a:xfrm>
            <a:off x="374123" y="2543251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Strong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disk encryption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will prevent hacking from getting access to the actual data that can be harmful to the company.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How Disk Encryption Works: Data and files on a hard drive can be encrypted through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full disk encryption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, along with the operating system and software programs. Comparable to home security, this type of encryption protects your information.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Companies Disk Encryption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: 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Back up every device regularly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Protect passwords or encryption keys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Using encrypted disks can result in permanent data loss if the disks crash or become corrupted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C28E62-17DE-C7B6-AE67-6FF0822C8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785FD7-AEFF-7D6A-8DC8-DA3356A85B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  <p:sp>
        <p:nvSpPr>
          <p:cNvPr id="191" name="Google Shape;191;g1205547a7aa_0_21"/>
          <p:cNvSpPr txBox="1">
            <a:spLocks noGrp="1"/>
          </p:cNvSpPr>
          <p:nvPr>
            <p:ph type="title"/>
          </p:nvPr>
        </p:nvSpPr>
        <p:spPr>
          <a:xfrm>
            <a:off x="1502832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2)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Disk Encryption for Device Protection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2057f765ad_0_5"/>
          <p:cNvSpPr txBox="1">
            <a:spLocks noGrp="1"/>
          </p:cNvSpPr>
          <p:nvPr>
            <p:ph type="body" idx="1"/>
          </p:nvPr>
        </p:nvSpPr>
        <p:spPr>
          <a:xfrm>
            <a:off x="374123" y="2543251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To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avoid any loss of data,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backups are essential. cloud backup is ideal because it allows you to access data whenever you need it.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3-2-1 Backup Strategy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: the company should have 3 copies of their data that should include their main data along with 2 copies of backup on two different mediums such as cloud or hard drives with one copy off-site for a disaster recovery plan.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33DC1C-5958-2A72-E1C8-D4AF602BB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F7740A-C7BB-E277-33CD-C54586EADE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  <p:sp>
        <p:nvSpPr>
          <p:cNvPr id="199" name="Google Shape;199;g12057f765ad_0_5"/>
          <p:cNvSpPr txBox="1">
            <a:spLocks noGrp="1"/>
          </p:cNvSpPr>
          <p:nvPr>
            <p:ph type="title"/>
          </p:nvPr>
        </p:nvSpPr>
        <p:spPr>
          <a:xfrm>
            <a:off x="1517123" y="1054680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200" b="1" dirty="0">
                <a:latin typeface="Quantify"/>
                <a:ea typeface="+mj-ea"/>
                <a:cs typeface="+mj-cs"/>
                <a:sym typeface="Arial"/>
              </a:rPr>
              <a:t>3) </a:t>
            </a:r>
            <a:r>
              <a:rPr lang="it-IT" sz="3200" dirty="0">
                <a:latin typeface="Quantify"/>
                <a:ea typeface="+mj-ea"/>
                <a:cs typeface="+mj-cs"/>
                <a:sym typeface="Arial"/>
              </a:rPr>
              <a:t>Backup Strategy</a:t>
            </a:r>
            <a:endParaRPr sz="3200" dirty="0">
              <a:latin typeface="Quantify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2057f765ad_0_12"/>
          <p:cNvSpPr txBox="1">
            <a:spLocks noGrp="1"/>
          </p:cNvSpPr>
          <p:nvPr>
            <p:ph type="body" idx="1"/>
          </p:nvPr>
        </p:nvSpPr>
        <p:spPr>
          <a:xfrm>
            <a:off x="382006" y="2328108"/>
            <a:ext cx="8899800" cy="4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Network traffic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is inspected by a traditional firewall in a stateful manner. Its main objective is to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detect and block sophisticated attacks 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by applying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security policies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 at the application, port and protocol levels. Next-generation firewalls (NGFWs) are a third generation of firewall technology, which is installed on different mediums.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Why is NGFW Better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?: 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NGFWs block applications that are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not desired by the user.</a:t>
            </a:r>
            <a:endParaRPr sz="1800" b="1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Filtering out certain types of network traffic is possible with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port blocking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. Ports act as termination points for connections among devices.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ork Sans"/>
              <a:buChar char="●"/>
            </a:pP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Their main advantage is that they are capable of </a:t>
            </a:r>
            <a:r>
              <a:rPr lang="it-IT" sz="1800" b="1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controlling applications at the application level</a:t>
            </a:r>
            <a:r>
              <a:rPr lang="it-IT" sz="1800" dirty="0">
                <a:solidFill>
                  <a:srgbClr val="000000"/>
                </a:solidFill>
                <a:latin typeface="Helvetica Neue"/>
                <a:ea typeface="+mn-ea"/>
                <a:cs typeface="+mn-cs"/>
                <a:sym typeface="Work Sans"/>
              </a:rPr>
              <a:t>, rather than simply static inspection as traditional firewalls do.</a:t>
            </a:r>
            <a:endParaRPr sz="1800" dirty="0">
              <a:solidFill>
                <a:srgbClr val="000000"/>
              </a:solidFill>
              <a:latin typeface="Helvetica Neue"/>
              <a:ea typeface="+mn-ea"/>
              <a:cs typeface="+mn-cs"/>
              <a:sym typeface="Work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97E202-5C19-B580-98B9-30E915512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3432" y="280421"/>
            <a:ext cx="603556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1CD1E9-EEBD-3CF8-B3CF-1CA60697F2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384032" y="344592"/>
            <a:ext cx="2682472" cy="591363"/>
          </a:xfrm>
          <a:prstGeom prst="rect">
            <a:avLst/>
          </a:prstGeom>
        </p:spPr>
      </p:pic>
      <p:sp>
        <p:nvSpPr>
          <p:cNvPr id="207" name="Google Shape;207;g12057f765ad_0_12"/>
          <p:cNvSpPr txBox="1">
            <a:spLocks noGrp="1"/>
          </p:cNvSpPr>
          <p:nvPr>
            <p:ph type="title"/>
          </p:nvPr>
        </p:nvSpPr>
        <p:spPr>
          <a:xfrm>
            <a:off x="1501358" y="1037305"/>
            <a:ext cx="88998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r>
              <a:rPr lang="it-IT" sz="3600" dirty="0">
                <a:latin typeface="Quantify"/>
                <a:ea typeface="+mj-ea"/>
                <a:cs typeface="+mj-cs"/>
                <a:sym typeface="Arial"/>
              </a:rPr>
              <a:t>Virtual Isolation for Security</a:t>
            </a:r>
            <a:endParaRPr sz="3600" dirty="0">
              <a:latin typeface="Quantify"/>
              <a:ea typeface="+mj-ea"/>
              <a:cs typeface="+mj-cs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4084"/>
              <a:buFont typeface="Arial"/>
              <a:buNone/>
            </a:pPr>
            <a:r>
              <a:rPr lang="it-IT" sz="3600" b="1" dirty="0">
                <a:latin typeface="Quantify"/>
                <a:ea typeface="+mj-ea"/>
                <a:cs typeface="+mj-cs"/>
                <a:sym typeface="Arial"/>
              </a:rPr>
              <a:t>4) </a:t>
            </a:r>
            <a:r>
              <a:rPr lang="it-IT" sz="3600" dirty="0">
                <a:latin typeface="Quantify"/>
                <a:ea typeface="+mj-ea"/>
                <a:cs typeface="+mj-cs"/>
                <a:sym typeface="Arial"/>
              </a:rPr>
              <a:t>Next-Generation Firewall (NGFW)</a:t>
            </a:r>
            <a:endParaRPr sz="3600" dirty="0">
              <a:latin typeface="Quantify"/>
              <a:ea typeface="+mj-ea"/>
              <a:cs typeface="+mj-cs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Personalizzato 3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0070C0"/>
      </a:accent1>
      <a:accent2>
        <a:srgbClr val="00B0F0"/>
      </a:accent2>
      <a:accent3>
        <a:srgbClr val="116FAF"/>
      </a:accent3>
      <a:accent4>
        <a:srgbClr val="62B1F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1775</Words>
  <Application>Microsoft Office PowerPoint</Application>
  <PresentationFormat>Widescreen</PresentationFormat>
  <Paragraphs>149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Noto Sans Symbols</vt:lpstr>
      <vt:lpstr>Arial</vt:lpstr>
      <vt:lpstr>Quantify</vt:lpstr>
      <vt:lpstr>Work Sans</vt:lpstr>
      <vt:lpstr>Trebuchet MS</vt:lpstr>
      <vt:lpstr>Helvetica Neue</vt:lpstr>
      <vt:lpstr>Sfaccettatura</vt:lpstr>
      <vt:lpstr>PowerPoint Presentation</vt:lpstr>
      <vt:lpstr>Physical Isolation for Security 1) Human Factor - Educate &amp; Train Employees</vt:lpstr>
      <vt:lpstr>Physical Isolation for Security 2) Security Cameras</vt:lpstr>
      <vt:lpstr>Physical Isolation for Security 3) Securing Devices</vt:lpstr>
      <vt:lpstr>Physical Isolation for Security 4) Visitor Management Policy</vt:lpstr>
      <vt:lpstr>Virtual Isolation for Security 1) AntiVirus Solutions &amp; End-Point Attack Prevention</vt:lpstr>
      <vt:lpstr>Virtual Isolation for Security 2) Disk Encryption for Device Protection</vt:lpstr>
      <vt:lpstr>Virtual Isolation for Security 3) Backup Strategy</vt:lpstr>
      <vt:lpstr>Virtual Isolation for Security 4) Next-Generation Firewall (NGFW)</vt:lpstr>
      <vt:lpstr>Virtual Isolation for Security 5) DNS RPZ</vt:lpstr>
      <vt:lpstr>Virtual Isolation for Security 6) Use of VPN</vt:lpstr>
      <vt:lpstr>Virtual Isolation for Security 7) URL Filtering</vt:lpstr>
      <vt:lpstr>Virtual Isolation for Security 8) Two Factor Authentication</vt:lpstr>
      <vt:lpstr>Virtual Isolation for Security 9) Data Leak Protection (DLP)</vt:lpstr>
      <vt:lpstr>Virtual Isolation for Security 10) Safe Password Enforcement</vt:lpstr>
      <vt:lpstr>Virtual Isolation for Security 11) Securing Remote Access to Internal Devices</vt:lpstr>
      <vt:lpstr>Virtual Isolation for Security 12) Secured WiFi</vt:lpstr>
      <vt:lpstr>Virtual Isolation for Security 13) Session Timeouts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Secured Business Habits </dc:title>
  <dc:creator>Alessio Ceci</dc:creator>
  <cp:lastModifiedBy>Danish-Italian Chamber of Commerce</cp:lastModifiedBy>
  <cp:revision>3</cp:revision>
  <dcterms:created xsi:type="dcterms:W3CDTF">2021-03-17T12:00:18Z</dcterms:created>
  <dcterms:modified xsi:type="dcterms:W3CDTF">2022-11-08T13:40:19Z</dcterms:modified>
</cp:coreProperties>
</file>