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Glaeserer" initials="NG" lastIdx="1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AAB48-B896-959F-FF1D-37BF394194CA}">
  <a:tblStyle styleId="{EA3AAB48-B896-959F-FF1D-37BF394194C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56" y="102"/>
      </p:cViewPr>
      <p:guideLst>
        <p:guide orient="horz" pos="2160"/>
        <p:guide pos="29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Diapositiva titolo">
    <p:spTree>
      <p:nvGrpSpPr>
        <p:cNvPr id="1" name=""/>
        <p:cNvGrpSpPr/>
        <p:nvPr/>
      </p:nvGrpSpPr>
      <p:grpSpPr bwMode="auto">
        <a:xfrm>
          <a:off x="0" y="0"/>
          <a:ext cx="0" cy="0"/>
          <a:chOff x="0" y="0"/>
          <a:chExt cx="0" cy="0"/>
        </a:xfrm>
      </p:grpSpPr>
      <p:grpSp>
        <p:nvGrpSpPr>
          <p:cNvPr id="7" name="Group 6"/>
          <p:cNvGrpSpPr/>
          <p:nvPr/>
        </p:nvGrpSpPr>
        <p:grpSpPr bwMode="auto">
          <a:xfrm>
            <a:off x="0" y="-8467"/>
            <a:ext cx="12192000" cy="6866466"/>
            <a:chOff x="0" y="-8467"/>
            <a:chExt cx="12192000" cy="6866466"/>
          </a:xfrm>
        </p:grpSpPr>
        <p:cxnSp>
          <p:nvCxnSpPr>
            <p:cNvPr id="32" name="Straight Connector 31"/>
            <p:cNvCxnSpPr>
              <a:cxnSpLocks/>
            </p:cNvCxnSpPr>
            <p:nvPr/>
          </p:nvCxnSpPr>
          <p:spPr bwMode="auto">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bwMode="auto">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bwMode="auto">
            <a:xfrm>
              <a:off x="9181476" y="-8467"/>
              <a:ext cx="3007349" cy="6866466"/>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bwMode="auto">
            <a:xfrm>
              <a:off x="9603442" y="-8467"/>
              <a:ext cx="2588558" cy="6866466"/>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bwMode="auto">
            <a:xfrm>
              <a:off x="8932333"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bwMode="auto">
            <a:xfrm>
              <a:off x="9334500" y="-8467"/>
              <a:ext cx="2854326" cy="6866466"/>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bwMode="auto">
            <a:xfrm>
              <a:off x="10898730" y="-8467"/>
              <a:ext cx="1290094" cy="6866466"/>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bwMode="auto">
            <a:xfrm>
              <a:off x="10938999" y="-8467"/>
              <a:ext cx="1249825" cy="6866466"/>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bwMode="auto">
            <a:xfrm>
              <a:off x="10371666"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bwMode="auto">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bwMode="auto">
          <a:xfrm>
            <a:off x="1507067" y="2404534"/>
            <a:ext cx="7766936" cy="1646302"/>
          </a:xfrm>
        </p:spPr>
        <p:txBody>
          <a:bodyPr anchor="b">
            <a:noAutofit/>
          </a:bodyPr>
          <a:lstStyle>
            <a:lvl1pPr algn="r">
              <a:defRPr sz="5400">
                <a:solidFill>
                  <a:schemeClr val="accent1"/>
                </a:solidFill>
              </a:defRPr>
            </a:lvl1pPr>
          </a:lstStyle>
          <a:p>
            <a:pPr>
              <a:defRPr/>
            </a:pPr>
            <a:r>
              <a:rPr lang="it-IT"/>
              <a:t>Fare clic per modificare lo stile del titolo dello schema</a:t>
            </a:r>
            <a:endParaRPr lang="en-US"/>
          </a:p>
        </p:txBody>
      </p:sp>
      <p:sp>
        <p:nvSpPr>
          <p:cNvPr id="3" name="Subtitle 2"/>
          <p:cNvSpPr>
            <a:spLocks noGrp="1"/>
          </p:cNvSpPr>
          <p:nvPr>
            <p:ph type="subTitle" idx="1"/>
          </p:nvPr>
        </p:nvSpPr>
        <p:spPr bwMode="auto">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it-IT"/>
              <a:t>Fare clic per modificare lo stile del sottotitolo dello schema</a:t>
            </a:r>
            <a:endParaRPr lang="en-US"/>
          </a:p>
        </p:txBody>
      </p:sp>
      <p:sp>
        <p:nvSpPr>
          <p:cNvPr id="4" name="Date Placeholder 3"/>
          <p:cNvSpPr>
            <a:spLocks noGrp="1"/>
          </p:cNvSpPr>
          <p:nvPr>
            <p:ph type="dt" sz="half" idx="10"/>
          </p:nvPr>
        </p:nvSpPr>
        <p:spPr bwMode="auto"/>
        <p:txBody>
          <a:bodyPr/>
          <a:lstStyle/>
          <a:p>
            <a:pPr>
              <a:defRPr/>
            </a:pPr>
            <a:fld id="{A2C3E519-FE79-460F-9DC2-808CFFF768E5}"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olo e sottotitolo">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609600"/>
            <a:ext cx="8596668" cy="3403600"/>
          </a:xfrm>
        </p:spPr>
        <p:txBody>
          <a:bodyPr anchor="ctr">
            <a:normAutofit/>
          </a:bodyPr>
          <a:lstStyle>
            <a:lvl1pPr algn="l">
              <a:defRPr sz="4400" b="0" cap="none"/>
            </a:lvl1pPr>
          </a:lstStyle>
          <a:p>
            <a:pPr>
              <a:defRPr/>
            </a:pPr>
            <a:r>
              <a:rPr lang="it-IT"/>
              <a:t>Fare clic per modificare lo stile del titolo dello schema</a:t>
            </a:r>
            <a:endParaRPr lang="en-US"/>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8E8F4B5C-B577-4A89-BF6F-9A94507AA9E0}"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Citazione con didascalia">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it-IT"/>
              <a:t>Fare clic per modificare lo stile del titolo dello schema</a:t>
            </a:r>
            <a:endParaRPr lang="en-US"/>
          </a:p>
        </p:txBody>
      </p:sp>
      <p:sp>
        <p:nvSpPr>
          <p:cNvPr id="23" name="Text Placeholder 9"/>
          <p:cNvSpPr>
            <a:spLocks noGrp="1"/>
          </p:cNvSpPr>
          <p:nvPr>
            <p:ph type="body" sz="quarter" idx="13"/>
          </p:nvPr>
        </p:nvSpPr>
        <p:spPr bwMode="auto">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it-IT"/>
              <a:t>Fare clic per modificare gli stili del testo dello schema</a:t>
            </a:r>
            <a:endParaRPr/>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0E7D5032-BF5B-4084-9B9F-A58CE4E862EE}"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
        <p:nvSpPr>
          <p:cNvPr id="20" name="TextBox 19"/>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
        <p:nvSpPr>
          <p:cNvPr id="22" name="TextBox 21"/>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Scheda no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1931988"/>
            <a:ext cx="8596668" cy="2595460"/>
          </a:xfrm>
        </p:spPr>
        <p:txBody>
          <a:bodyPr anchor="b">
            <a:normAutofit/>
          </a:bodyPr>
          <a:lstStyle>
            <a:lvl1pPr algn="l">
              <a:defRPr sz="4400" b="0" cap="none"/>
            </a:lvl1pPr>
          </a:lstStyle>
          <a:p>
            <a:pPr>
              <a:defRPr/>
            </a:pPr>
            <a:r>
              <a:rPr lang="it-IT"/>
              <a:t>Fare clic per modificare lo stile del titolo dello schema</a:t>
            </a:r>
            <a:endParaRPr lang="en-US"/>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3755D6B9-6C57-490E-BF49-48D5ABC0B09D}"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eda nome citazion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it-IT"/>
              <a:t>Fare clic per modificare lo stile del titolo dello schema</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it-IT"/>
              <a:t>Fare clic per modificare gli stili del testo dello schema</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67DA7F5B-0241-4538-AD57-C3ECAD56B8F7}"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
        <p:nvSpPr>
          <p:cNvPr id="24" name="TextBox 23"/>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
        <p:nvSpPr>
          <p:cNvPr id="25" name="TextBox 24"/>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Vero o falso">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5799" y="609600"/>
            <a:ext cx="8588203" cy="3022600"/>
          </a:xfrm>
        </p:spPr>
        <p:txBody>
          <a:bodyPr anchor="ctr">
            <a:normAutofit/>
          </a:bodyPr>
          <a:lstStyle>
            <a:lvl1pPr algn="l">
              <a:defRPr sz="4400" b="0" cap="none"/>
            </a:lvl1pPr>
          </a:lstStyle>
          <a:p>
            <a:pPr>
              <a:defRPr/>
            </a:pPr>
            <a:r>
              <a:rPr lang="it-IT"/>
              <a:t>Fare clic per modificare lo stile del titolo dello schema</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it-IT"/>
              <a:t>Fare clic per modificare gli stili del testo dello schema</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63A3A961-7CF5-45D4-90CB-1FC42D22BCB4}"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olo e testo vertical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it-IT"/>
              <a:t>Fare clic per modificare lo stile del titolo dello schema</a:t>
            </a:r>
            <a:endParaRPr lang="en-US"/>
          </a:p>
        </p:txBody>
      </p:sp>
      <p:sp>
        <p:nvSpPr>
          <p:cNvPr id="3" name="Vertical Text Placeholder 2"/>
          <p:cNvSpPr>
            <a:spLocks noGrp="1"/>
          </p:cNvSpPr>
          <p:nvPr>
            <p:ph type="body" orient="vert" idx="1"/>
          </p:nvPr>
        </p:nvSpPr>
        <p:spPr bwMode="auto"/>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Date Placeholder 3"/>
          <p:cNvSpPr>
            <a:spLocks noGrp="1"/>
          </p:cNvSpPr>
          <p:nvPr>
            <p:ph type="dt" sz="half" idx="10"/>
          </p:nvPr>
        </p:nvSpPr>
        <p:spPr bwMode="auto"/>
        <p:txBody>
          <a:bodyPr/>
          <a:lstStyle/>
          <a:p>
            <a:pPr>
              <a:defRPr/>
            </a:pPr>
            <a:fld id="{ADED43DA-19DD-48C4-8C04-9C4FEEB83704}"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Titolo e testo verticale">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967673" y="609599"/>
            <a:ext cx="1304743" cy="5251451"/>
          </a:xfrm>
        </p:spPr>
        <p:txBody>
          <a:bodyPr vert="eaVert" anchor="ctr"/>
          <a:lstStyle/>
          <a:p>
            <a:pPr>
              <a:defRPr/>
            </a:pPr>
            <a:r>
              <a:rPr lang="it-IT"/>
              <a:t>Fare clic per modificare lo stile del titolo dello schema</a:t>
            </a:r>
            <a:endParaRPr lang="en-US"/>
          </a:p>
        </p:txBody>
      </p:sp>
      <p:sp>
        <p:nvSpPr>
          <p:cNvPr id="3" name="Vertical Text Placeholder 2"/>
          <p:cNvSpPr>
            <a:spLocks noGrp="1"/>
          </p:cNvSpPr>
          <p:nvPr>
            <p:ph type="body" orient="vert" idx="1"/>
          </p:nvPr>
        </p:nvSpPr>
        <p:spPr bwMode="auto">
          <a:xfrm>
            <a:off x="677335" y="609600"/>
            <a:ext cx="7060150" cy="5251450"/>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Date Placeholder 3"/>
          <p:cNvSpPr>
            <a:spLocks noGrp="1"/>
          </p:cNvSpPr>
          <p:nvPr>
            <p:ph type="dt" sz="half" idx="10"/>
          </p:nvPr>
        </p:nvSpPr>
        <p:spPr bwMode="auto"/>
        <p:txBody>
          <a:bodyPr/>
          <a:lstStyle/>
          <a:p>
            <a:pPr>
              <a:defRPr/>
            </a:pPr>
            <a:fld id="{065AFFA0-FF29-4884-BE69-A6DDD72965AA}"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olo e contenuto">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lvl1pPr>
              <a:defRPr sz="3600"/>
            </a:lvl1pPr>
          </a:lstStyle>
          <a:p>
            <a:pPr>
              <a:defRPr/>
            </a:pPr>
            <a:r>
              <a:rPr lang="it-IT"/>
              <a:t>Fare clic per modificare lo stile del titolo dello schema</a:t>
            </a:r>
            <a:endParaRPr lang="en-US"/>
          </a:p>
        </p:txBody>
      </p:sp>
      <p:sp>
        <p:nvSpPr>
          <p:cNvPr id="3" name="Content Placeholder 2"/>
          <p:cNvSpPr>
            <a:spLocks noGrp="1"/>
          </p:cNvSpPr>
          <p:nvPr>
            <p:ph idx="1"/>
          </p:nvPr>
        </p:nvSpPr>
        <p:spPr bwMode="auto"/>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Date Placeholder 3"/>
          <p:cNvSpPr>
            <a:spLocks noGrp="1"/>
          </p:cNvSpPr>
          <p:nvPr>
            <p:ph type="dt" sz="half" idx="10"/>
          </p:nvPr>
        </p:nvSpPr>
        <p:spPr bwMode="auto"/>
        <p:txBody>
          <a:bodyPr/>
          <a:lstStyle/>
          <a:p>
            <a:pPr>
              <a:defRPr/>
            </a:pPr>
            <a:fld id="{1B6B35D4-40AF-41DD-8D45-E65CC76CC437}"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Intestazione sezion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2700867"/>
            <a:ext cx="8596668" cy="1826581"/>
          </a:xfrm>
        </p:spPr>
        <p:txBody>
          <a:bodyPr anchor="b"/>
          <a:lstStyle>
            <a:lvl1pPr algn="l">
              <a:defRPr sz="4000" b="0" cap="none"/>
            </a:lvl1pPr>
          </a:lstStyle>
          <a:p>
            <a:pPr>
              <a:defRPr/>
            </a:pPr>
            <a:r>
              <a:rPr lang="it-IT"/>
              <a:t>Fare clic per modificare lo stile del titolo dello schema</a:t>
            </a:r>
            <a:endParaRPr lang="en-US"/>
          </a:p>
        </p:txBody>
      </p:sp>
      <p:sp>
        <p:nvSpPr>
          <p:cNvPr id="3" name="Text Placeholder 2"/>
          <p:cNvSpPr>
            <a:spLocks noGrp="1"/>
          </p:cNvSpPr>
          <p:nvPr>
            <p:ph type="body" idx="1"/>
          </p:nvPr>
        </p:nvSpPr>
        <p:spPr bwMode="auto">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it-IT"/>
              <a:t>Fare clic per modificare gli stili del testo dello schema</a:t>
            </a:r>
            <a:endParaRPr/>
          </a:p>
        </p:txBody>
      </p:sp>
      <p:sp>
        <p:nvSpPr>
          <p:cNvPr id="4" name="Date Placeholder 3"/>
          <p:cNvSpPr>
            <a:spLocks noGrp="1"/>
          </p:cNvSpPr>
          <p:nvPr>
            <p:ph type="dt" sz="half" idx="10"/>
          </p:nvPr>
        </p:nvSpPr>
        <p:spPr bwMode="auto"/>
        <p:txBody>
          <a:bodyPr/>
          <a:lstStyle/>
          <a:p>
            <a:pPr>
              <a:defRPr/>
            </a:pPr>
            <a:fld id="{B9B05F44-F288-4DBF-9968-F85B07BC7116}" type="datetime1">
              <a:rPr lang="en-US"/>
              <a:t>11/8/2022</a:t>
            </a:fld>
            <a:endParaRPr lang="en-US"/>
          </a:p>
        </p:txBody>
      </p:sp>
      <p:sp>
        <p:nvSpPr>
          <p:cNvPr id="5" name="Footer Placeholder 4"/>
          <p:cNvSpPr>
            <a:spLocks noGrp="1"/>
          </p:cNvSpPr>
          <p:nvPr>
            <p:ph type="ftr" sz="quarter" idx="11"/>
          </p:nvPr>
        </p:nvSpPr>
        <p:spPr bwMode="auto"/>
        <p:txBody>
          <a:bodyPr/>
          <a:lstStyle/>
          <a:p>
            <a:pPr>
              <a:defRPr/>
            </a:pPr>
            <a:r>
              <a:rPr lang="en-US"/>
              <a:t>1.</a:t>
            </a:r>
            <a:endParaRPr/>
          </a:p>
        </p:txBody>
      </p:sp>
      <p:sp>
        <p:nvSpPr>
          <p:cNvPr id="6" name="Slide Number Placeholder 5"/>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ue contenuti">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it-IT"/>
              <a:t>Fare clic per modificare lo stile del titolo dello schema</a:t>
            </a:r>
            <a:endParaRPr lang="en-US"/>
          </a:p>
        </p:txBody>
      </p:sp>
      <p:sp>
        <p:nvSpPr>
          <p:cNvPr id="3" name="Content Placeholder 2"/>
          <p:cNvSpPr>
            <a:spLocks noGrp="1"/>
          </p:cNvSpPr>
          <p:nvPr>
            <p:ph sz="half" idx="1"/>
          </p:nvPr>
        </p:nvSpPr>
        <p:spPr bwMode="auto">
          <a:xfrm>
            <a:off x="677334" y="2160589"/>
            <a:ext cx="4184035" cy="3880772"/>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Content Placeholder 3"/>
          <p:cNvSpPr>
            <a:spLocks noGrp="1"/>
          </p:cNvSpPr>
          <p:nvPr>
            <p:ph sz="half" idx="2"/>
          </p:nvPr>
        </p:nvSpPr>
        <p:spPr bwMode="auto">
          <a:xfrm>
            <a:off x="5089970" y="2160589"/>
            <a:ext cx="4184034" cy="3880773"/>
          </a:xfrm>
        </p:spPr>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5" name="Date Placeholder 4"/>
          <p:cNvSpPr>
            <a:spLocks noGrp="1"/>
          </p:cNvSpPr>
          <p:nvPr>
            <p:ph type="dt" sz="half" idx="10"/>
          </p:nvPr>
        </p:nvSpPr>
        <p:spPr bwMode="auto"/>
        <p:txBody>
          <a:bodyPr/>
          <a:lstStyle/>
          <a:p>
            <a:pPr>
              <a:defRPr/>
            </a:pPr>
            <a:fld id="{EB212E58-A491-4C9D-B8AC-11B7839DE19A}" type="datetime1">
              <a:rPr lang="en-US"/>
              <a:t>11/8/2022</a:t>
            </a:fld>
            <a:endParaRPr lang="en-US"/>
          </a:p>
        </p:txBody>
      </p:sp>
      <p:sp>
        <p:nvSpPr>
          <p:cNvPr id="6" name="Footer Placeholder 5"/>
          <p:cNvSpPr>
            <a:spLocks noGrp="1"/>
          </p:cNvSpPr>
          <p:nvPr>
            <p:ph type="ftr" sz="quarter" idx="11"/>
          </p:nvPr>
        </p:nvSpPr>
        <p:spPr bwMode="auto"/>
        <p:txBody>
          <a:bodyPr/>
          <a:lstStyle/>
          <a:p>
            <a:pPr>
              <a:defRPr/>
            </a:pPr>
            <a:r>
              <a:rPr lang="en-US"/>
              <a:t>1.</a:t>
            </a:r>
            <a:endParaRPr/>
          </a:p>
        </p:txBody>
      </p:sp>
      <p:sp>
        <p:nvSpPr>
          <p:cNvPr id="7" name="Slide Number Placeholder 6"/>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nfronto">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it-IT"/>
              <a:t>Fare clic per modificare lo stile del titolo dello schema</a:t>
            </a:r>
            <a:endParaRPr lang="en-US"/>
          </a:p>
        </p:txBody>
      </p:sp>
      <p:sp>
        <p:nvSpPr>
          <p:cNvPr id="3" name="Text Placeholder 2"/>
          <p:cNvSpPr>
            <a:spLocks noGrp="1"/>
          </p:cNvSpPr>
          <p:nvPr>
            <p:ph type="body" idx="1"/>
          </p:nvPr>
        </p:nvSpPr>
        <p:spPr bwMode="auto">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4" name="Content Placeholder 3"/>
          <p:cNvSpPr>
            <a:spLocks noGrp="1"/>
          </p:cNvSpPr>
          <p:nvPr>
            <p:ph sz="half" idx="2"/>
          </p:nvPr>
        </p:nvSpPr>
        <p:spPr bwMode="auto">
          <a:xfrm>
            <a:off x="675745" y="2737245"/>
            <a:ext cx="4185623" cy="3304117"/>
          </a:xfrm>
        </p:spPr>
        <p:txBody>
          <a:bodyPr>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5" name="Text Placeholder 4"/>
          <p:cNvSpPr>
            <a:spLocks noGrp="1"/>
          </p:cNvSpPr>
          <p:nvPr>
            <p:ph type="body" sz="quarter" idx="3"/>
          </p:nvPr>
        </p:nvSpPr>
        <p:spPr bwMode="auto">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6" name="Content Placeholder 5"/>
          <p:cNvSpPr>
            <a:spLocks noGrp="1"/>
          </p:cNvSpPr>
          <p:nvPr>
            <p:ph sz="quarter" idx="4"/>
          </p:nvPr>
        </p:nvSpPr>
        <p:spPr bwMode="auto">
          <a:xfrm>
            <a:off x="5088384" y="2737245"/>
            <a:ext cx="4185617" cy="3304117"/>
          </a:xfrm>
        </p:spPr>
        <p:txBody>
          <a:bodyPr>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7" name="Date Placeholder 6"/>
          <p:cNvSpPr>
            <a:spLocks noGrp="1"/>
          </p:cNvSpPr>
          <p:nvPr>
            <p:ph type="dt" sz="half" idx="10"/>
          </p:nvPr>
        </p:nvSpPr>
        <p:spPr bwMode="auto"/>
        <p:txBody>
          <a:bodyPr/>
          <a:lstStyle/>
          <a:p>
            <a:pPr>
              <a:defRPr/>
            </a:pPr>
            <a:fld id="{CA827D2A-6754-4076-A281-7836B21A347F}" type="datetime1">
              <a:rPr lang="en-US"/>
              <a:t>11/8/2022</a:t>
            </a:fld>
            <a:endParaRPr lang="en-US"/>
          </a:p>
        </p:txBody>
      </p:sp>
      <p:sp>
        <p:nvSpPr>
          <p:cNvPr id="8" name="Footer Placeholder 7"/>
          <p:cNvSpPr>
            <a:spLocks noGrp="1"/>
          </p:cNvSpPr>
          <p:nvPr>
            <p:ph type="ftr" sz="quarter" idx="11"/>
          </p:nvPr>
        </p:nvSpPr>
        <p:spPr bwMode="auto"/>
        <p:txBody>
          <a:bodyPr/>
          <a:lstStyle/>
          <a:p>
            <a:pPr>
              <a:defRPr/>
            </a:pPr>
            <a:r>
              <a:rPr lang="en-US"/>
              <a:t>1.</a:t>
            </a:r>
            <a:endParaRPr/>
          </a:p>
        </p:txBody>
      </p:sp>
      <p:sp>
        <p:nvSpPr>
          <p:cNvPr id="9" name="Slide Number Placeholder 8"/>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Solo titolo">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1320800"/>
          </a:xfrm>
        </p:spPr>
        <p:txBody>
          <a:bodyPr/>
          <a:lstStyle/>
          <a:p>
            <a:pPr>
              <a:defRPr/>
            </a:pPr>
            <a:r>
              <a:rPr lang="it-IT"/>
              <a:t>Fare clic per modificare lo stile del titolo dello schema</a:t>
            </a:r>
            <a:endParaRPr lang="en-US"/>
          </a:p>
        </p:txBody>
      </p:sp>
      <p:sp>
        <p:nvSpPr>
          <p:cNvPr id="3" name="Date Placeholder 2"/>
          <p:cNvSpPr>
            <a:spLocks noGrp="1"/>
          </p:cNvSpPr>
          <p:nvPr>
            <p:ph type="dt" sz="half" idx="10"/>
          </p:nvPr>
        </p:nvSpPr>
        <p:spPr bwMode="auto"/>
        <p:txBody>
          <a:bodyPr/>
          <a:lstStyle/>
          <a:p>
            <a:pPr>
              <a:defRPr/>
            </a:pPr>
            <a:fld id="{60DB4A7D-1F25-4ACE-8D2B-DBD6C3F1F7B6}" type="datetime1">
              <a:rPr lang="en-US"/>
              <a:t>11/8/2022</a:t>
            </a:fld>
            <a:endParaRPr lang="en-US"/>
          </a:p>
        </p:txBody>
      </p:sp>
      <p:sp>
        <p:nvSpPr>
          <p:cNvPr id="4" name="Footer Placeholder 3"/>
          <p:cNvSpPr>
            <a:spLocks noGrp="1"/>
          </p:cNvSpPr>
          <p:nvPr>
            <p:ph type="ftr" sz="quarter" idx="11"/>
          </p:nvPr>
        </p:nvSpPr>
        <p:spPr bwMode="auto"/>
        <p:txBody>
          <a:bodyPr/>
          <a:lstStyle/>
          <a:p>
            <a:pPr>
              <a:defRPr/>
            </a:pPr>
            <a:r>
              <a:rPr lang="en-US"/>
              <a:t>1.</a:t>
            </a:r>
            <a:endParaRPr/>
          </a:p>
        </p:txBody>
      </p:sp>
      <p:sp>
        <p:nvSpPr>
          <p:cNvPr id="5" name="Slide Number Placeholder 4"/>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uota">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741394E6-5123-43D5-A17F-62FEAF09D963}" type="datetime1">
              <a:rPr lang="en-US"/>
              <a:t>11/8/2022</a:t>
            </a:fld>
            <a:endParaRPr lang="en-US"/>
          </a:p>
        </p:txBody>
      </p:sp>
      <p:sp>
        <p:nvSpPr>
          <p:cNvPr id="3" name="Footer Placeholder 2"/>
          <p:cNvSpPr>
            <a:spLocks noGrp="1"/>
          </p:cNvSpPr>
          <p:nvPr>
            <p:ph type="ftr" sz="quarter" idx="11"/>
          </p:nvPr>
        </p:nvSpPr>
        <p:spPr bwMode="auto"/>
        <p:txBody>
          <a:bodyPr/>
          <a:lstStyle/>
          <a:p>
            <a:pPr>
              <a:defRPr/>
            </a:pPr>
            <a:r>
              <a:rPr lang="en-US"/>
              <a:t>1.</a:t>
            </a:r>
            <a:endParaRPr/>
          </a:p>
        </p:txBody>
      </p:sp>
      <p:sp>
        <p:nvSpPr>
          <p:cNvPr id="4" name="Slide Number Placeholder 3"/>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to con didascalia">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1498604"/>
            <a:ext cx="3854528" cy="1278466"/>
          </a:xfrm>
        </p:spPr>
        <p:txBody>
          <a:bodyPr anchor="b">
            <a:normAutofit/>
          </a:bodyPr>
          <a:lstStyle>
            <a:lvl1pPr>
              <a:defRPr sz="2000"/>
            </a:lvl1pPr>
          </a:lstStyle>
          <a:p>
            <a:pPr>
              <a:defRPr/>
            </a:pPr>
            <a:r>
              <a:rPr lang="it-IT"/>
              <a:t>Fare clic per modificare lo stile del titolo dello schema</a:t>
            </a:r>
            <a:endParaRPr lang="en-US"/>
          </a:p>
        </p:txBody>
      </p:sp>
      <p:sp>
        <p:nvSpPr>
          <p:cNvPr id="3" name="Content Placeholder 2"/>
          <p:cNvSpPr>
            <a:spLocks noGrp="1"/>
          </p:cNvSpPr>
          <p:nvPr>
            <p:ph idx="1"/>
          </p:nvPr>
        </p:nvSpPr>
        <p:spPr bwMode="auto">
          <a:xfrm>
            <a:off x="4760461" y="514924"/>
            <a:ext cx="4513541" cy="5526437"/>
          </a:xfrm>
        </p:spPr>
        <p:txBody>
          <a:bodyPr>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Text Placeholder 3"/>
          <p:cNvSpPr>
            <a:spLocks noGrp="1"/>
          </p:cNvSpPr>
          <p:nvPr>
            <p:ph type="body" sz="half" idx="2"/>
          </p:nvPr>
        </p:nvSpPr>
        <p:spPr bwMode="auto">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defRPr/>
            </a:pPr>
            <a:r>
              <a:rPr lang="it-IT"/>
              <a:t>Fare clic per modificare gli stili del testo dello schema</a:t>
            </a:r>
            <a:endParaRPr/>
          </a:p>
        </p:txBody>
      </p:sp>
      <p:sp>
        <p:nvSpPr>
          <p:cNvPr id="5" name="Date Placeholder 4"/>
          <p:cNvSpPr>
            <a:spLocks noGrp="1"/>
          </p:cNvSpPr>
          <p:nvPr>
            <p:ph type="dt" sz="half" idx="10"/>
          </p:nvPr>
        </p:nvSpPr>
        <p:spPr bwMode="auto"/>
        <p:txBody>
          <a:bodyPr/>
          <a:lstStyle/>
          <a:p>
            <a:pPr>
              <a:defRPr/>
            </a:pPr>
            <a:fld id="{9D3F6C9A-ADDC-48CF-BF52-D7E89488B861}" type="datetime1">
              <a:rPr lang="en-US"/>
              <a:t>11/8/2022</a:t>
            </a:fld>
            <a:endParaRPr lang="en-US"/>
          </a:p>
        </p:txBody>
      </p:sp>
      <p:sp>
        <p:nvSpPr>
          <p:cNvPr id="6" name="Footer Placeholder 5"/>
          <p:cNvSpPr>
            <a:spLocks noGrp="1"/>
          </p:cNvSpPr>
          <p:nvPr>
            <p:ph type="ftr" sz="quarter" idx="11"/>
          </p:nvPr>
        </p:nvSpPr>
        <p:spPr bwMode="auto"/>
        <p:txBody>
          <a:bodyPr/>
          <a:lstStyle/>
          <a:p>
            <a:pPr>
              <a:defRPr/>
            </a:pPr>
            <a:r>
              <a:rPr lang="en-US"/>
              <a:t>1.</a:t>
            </a:r>
            <a:endParaRPr/>
          </a:p>
        </p:txBody>
      </p:sp>
      <p:sp>
        <p:nvSpPr>
          <p:cNvPr id="7" name="Slide Number Placeholder 6"/>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magine con didascalia">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4800600"/>
            <a:ext cx="8596667" cy="566738"/>
          </a:xfrm>
        </p:spPr>
        <p:txBody>
          <a:bodyPr anchor="b">
            <a:normAutofit/>
          </a:bodyPr>
          <a:lstStyle>
            <a:lvl1pPr algn="l">
              <a:defRPr sz="2400" b="0"/>
            </a:lvl1pPr>
          </a:lstStyle>
          <a:p>
            <a:pPr>
              <a:defRPr/>
            </a:pPr>
            <a:r>
              <a:rPr lang="it-IT"/>
              <a:t>Fare clic per modificare lo stile del titolo dello schema</a:t>
            </a:r>
            <a:endParaRPr lang="en-US"/>
          </a:p>
        </p:txBody>
      </p:sp>
      <p:sp>
        <p:nvSpPr>
          <p:cNvPr id="3" name="Picture Placeholder 2"/>
          <p:cNvSpPr>
            <a:spLocks noGrp="1" noChangeAspect="1"/>
          </p:cNvSpPr>
          <p:nvPr>
            <p:ph type="pic" idx="1"/>
          </p:nvPr>
        </p:nvSpPr>
        <p:spPr bwMode="auto">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it-IT"/>
              <a:t>Fare clic sull'icona per inserire un'immagine</a:t>
            </a:r>
            <a:endParaRPr lang="en-US"/>
          </a:p>
        </p:txBody>
      </p:sp>
      <p:sp>
        <p:nvSpPr>
          <p:cNvPr id="4" name="Text Placeholder 3"/>
          <p:cNvSpPr>
            <a:spLocks noGrp="1"/>
          </p:cNvSpPr>
          <p:nvPr>
            <p:ph type="body" sz="half" idx="2"/>
          </p:nvPr>
        </p:nvSpPr>
        <p:spPr bwMode="auto">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it-IT"/>
              <a:t>Fare clic per modificare gli stili del testo dello schema</a:t>
            </a:r>
            <a:endParaRPr/>
          </a:p>
        </p:txBody>
      </p:sp>
      <p:sp>
        <p:nvSpPr>
          <p:cNvPr id="5" name="Date Placeholder 4"/>
          <p:cNvSpPr>
            <a:spLocks noGrp="1"/>
          </p:cNvSpPr>
          <p:nvPr>
            <p:ph type="dt" sz="half" idx="10"/>
          </p:nvPr>
        </p:nvSpPr>
        <p:spPr bwMode="auto"/>
        <p:txBody>
          <a:bodyPr/>
          <a:lstStyle/>
          <a:p>
            <a:pPr>
              <a:defRPr/>
            </a:pPr>
            <a:fld id="{DEF565E8-7706-4F34-A3C7-5A67A47D3786}" type="datetime1">
              <a:rPr lang="en-US"/>
              <a:t>11/8/2022</a:t>
            </a:fld>
            <a:endParaRPr lang="en-US"/>
          </a:p>
        </p:txBody>
      </p:sp>
      <p:sp>
        <p:nvSpPr>
          <p:cNvPr id="6" name="Footer Placeholder 5"/>
          <p:cNvSpPr>
            <a:spLocks noGrp="1"/>
          </p:cNvSpPr>
          <p:nvPr>
            <p:ph type="ftr" sz="quarter" idx="11"/>
          </p:nvPr>
        </p:nvSpPr>
        <p:spPr bwMode="auto"/>
        <p:txBody>
          <a:bodyPr/>
          <a:lstStyle/>
          <a:p>
            <a:pPr>
              <a:defRPr/>
            </a:pPr>
            <a:r>
              <a:rPr lang="en-US"/>
              <a:t>1.</a:t>
            </a:r>
            <a:endParaRPr/>
          </a:p>
        </p:txBody>
      </p:sp>
      <p:sp>
        <p:nvSpPr>
          <p:cNvPr id="7" name="Slide Number Placeholder 6"/>
          <p:cNvSpPr>
            <a:spLocks noGrp="1"/>
          </p:cNvSpPr>
          <p:nvPr>
            <p:ph type="sldNum" sz="quarter" idx="12"/>
          </p:nvPr>
        </p:nvSpPr>
        <p:spPr bwMode="auto"/>
        <p:txBody>
          <a:bodyPr/>
          <a:lstStyle/>
          <a:p>
            <a:pPr>
              <a:defRPr/>
            </a:pPr>
            <a:fld id="{A25950B8-24CA-4756-8B68-FCDF38EA6A1B}"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grpSp>
        <p:nvGrpSpPr>
          <p:cNvPr id="7" name="Group 6"/>
          <p:cNvGrpSpPr/>
          <p:nvPr/>
        </p:nvGrpSpPr>
        <p:grpSpPr bwMode="auto">
          <a:xfrm>
            <a:off x="0" y="-8467"/>
            <a:ext cx="12192000" cy="6866466"/>
            <a:chOff x="0" y="-8467"/>
            <a:chExt cx="12192000" cy="6866466"/>
          </a:xfrm>
        </p:grpSpPr>
        <p:cxnSp>
          <p:nvCxnSpPr>
            <p:cNvPr id="20" name="Straight Connector 19"/>
            <p:cNvCxnSpPr>
              <a:cxnSpLocks/>
            </p:cNvCxnSpPr>
            <p:nvPr/>
          </p:nvCxnSpPr>
          <p:spPr bwMode="auto">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bwMode="auto">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bwMode="auto">
            <a:xfrm>
              <a:off x="9181476" y="-8467"/>
              <a:ext cx="3007349" cy="6866466"/>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bwMode="auto">
            <a:xfrm>
              <a:off x="9603442" y="-8467"/>
              <a:ext cx="2588558" cy="6866466"/>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bwMode="auto">
            <a:xfrm>
              <a:off x="8932333"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bwMode="auto">
            <a:xfrm>
              <a:off x="9334500" y="-8467"/>
              <a:ext cx="2854326" cy="6866466"/>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bwMode="auto">
            <a:xfrm>
              <a:off x="10898730" y="-8467"/>
              <a:ext cx="1290094" cy="6866466"/>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bwMode="auto">
            <a:xfrm>
              <a:off x="10938999" y="-8467"/>
              <a:ext cx="1249825" cy="6866466"/>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bwMode="auto">
            <a:xfrm>
              <a:off x="10371666"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bwMode="auto">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bwMode="auto">
          <a:xfrm>
            <a:off x="677334" y="609600"/>
            <a:ext cx="8596668" cy="1320800"/>
          </a:xfrm>
          <a:prstGeom prst="rect">
            <a:avLst/>
          </a:prstGeom>
        </p:spPr>
        <p:txBody>
          <a:bodyPr vert="horz" lIns="91440" tIns="45720" rIns="91440" bIns="45720" rtlCol="0" anchor="t">
            <a:normAutofit/>
          </a:bodyPr>
          <a:lstStyle/>
          <a:p>
            <a:pPr>
              <a:defRPr/>
            </a:pPr>
            <a:r>
              <a:rPr lang="it-IT"/>
              <a:t>Fare clic per modificare lo stile del titolo dello schema</a:t>
            </a:r>
            <a:endParaRPr lang="en-US"/>
          </a:p>
        </p:txBody>
      </p:sp>
      <p:sp>
        <p:nvSpPr>
          <p:cNvPr id="3" name="Text Placeholder 2"/>
          <p:cNvSpPr>
            <a:spLocks noGrp="1"/>
          </p:cNvSpPr>
          <p:nvPr>
            <p:ph type="body" idx="1"/>
          </p:nvPr>
        </p:nvSpPr>
        <p:spPr bwMode="auto">
          <a:xfrm>
            <a:off x="677334" y="2160589"/>
            <a:ext cx="8596668" cy="3880773"/>
          </a:xfrm>
          <a:prstGeom prst="rect">
            <a:avLst/>
          </a:prstGeom>
        </p:spPr>
        <p:txBody>
          <a:bodyPr vert="horz" lIns="91440" tIns="45720" rIns="91440" bIns="45720" rtlCol="0">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4" name="Date Placeholder 3"/>
          <p:cNvSpPr>
            <a:spLocks noGrp="1"/>
          </p:cNvSpPr>
          <p:nvPr>
            <p:ph type="dt" sz="half" idx="2"/>
          </p:nvPr>
        </p:nvSpPr>
        <p:spPr bwMode="auto">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F95FB1-E870-4BD0-9158-EE44AF8177AA}" type="datetime1">
              <a:rPr lang="en-US"/>
              <a:t>11/8/2022</a:t>
            </a:fld>
            <a:endParaRPr lang="en-US"/>
          </a:p>
        </p:txBody>
      </p:sp>
      <p:sp>
        <p:nvSpPr>
          <p:cNvPr id="5" name="Footer Placeholder 4"/>
          <p:cNvSpPr>
            <a:spLocks noGrp="1"/>
          </p:cNvSpPr>
          <p:nvPr>
            <p:ph type="ftr" sz="quarter" idx="3"/>
          </p:nvPr>
        </p:nvSpPr>
        <p:spPr bwMode="auto">
          <a:xfrm>
            <a:off x="677334" y="6041362"/>
            <a:ext cx="6297611"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1.</a:t>
            </a:r>
            <a:endParaRPr/>
          </a:p>
        </p:txBody>
      </p:sp>
      <p:sp>
        <p:nvSpPr>
          <p:cNvPr id="6" name="Slide Number Placeholder 5"/>
          <p:cNvSpPr>
            <a:spLocks noGrp="1"/>
          </p:cNvSpPr>
          <p:nvPr>
            <p:ph type="sldNum" sz="quarter" idx="4"/>
          </p:nvPr>
        </p:nvSpPr>
        <p:spPr bwMode="auto">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25950B8-24CA-4756-8B68-FCDF38EA6A1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ews.vaimo.com/the-importance-of-cybersecurity-for-small-business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mputerweekly.com/news/2240216202/SMEs-believes-it-is-immune-to-cyber-attack-study-show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ecuritymagazine.com/articles/92739-barriers-to-teaching-employees-good-cybersecurity-habits-and-how-to-overcome-the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magit.fr/definition/Signature-numerique-signature-electronique-ou-e-signature"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www.csoonline.com/article/3519908/the-cia-triad-definition-components-and-examples.html"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eksforgeeks.org/what-is-aaa-authentication-authorization-and-accountin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vigilantsoftware.co.uk/blog/risk-terminology-understanding-assets-threats-and-vulnerabiliti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microsoft.com/security/blog/2007/09/11/stride-chart/" TargetMode="External"/><Relationship Id="rId2" Type="http://schemas.openxmlformats.org/officeDocument/2006/relationships/hyperlink" Target="https://csrc.nist.gov/glossary/term/cyber_threa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avotis.com.sg/threat-modelling/" TargetMode="External"/><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infosecurity-magazine.com/malware/" TargetMode="External"/><Relationship Id="rId2" Type="http://schemas.openxmlformats.org/officeDocument/2006/relationships/hyperlink" Target="https://www.csoonline.com/article/3295877/what-is-malware-viruses-worms-trojans-and-beyond.html"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forcepoint.com/cyber-edu/malwa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nisa.europa.eu/publications/web-based-attacks" TargetMode="External"/><Relationship Id="rId2" Type="http://schemas.openxmlformats.org/officeDocument/2006/relationships/hyperlink" Target="https://www.sans.org/reading-room/whitepapers/application/web-based-attacks-2053"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hyperlink" Target="https://www.acunetix.com/websitesecurity/web-application-attack/" TargetMode="External"/><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tgovernance.co.uk/blog/different-types-of-cyber-attack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hyperlink" Target="https://staysafeonline.org/stay-safe-online/identity-theft-fraud-cybercrime/spam-and-phishing/" TargetMode="External"/><Relationship Id="rId2" Type="http://schemas.openxmlformats.org/officeDocument/2006/relationships/hyperlink" Target="https://www.webroot.com/us/en/resources/tips-articles/spam-vs-phishing"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hyperlink" Target="https://www.schneier.com/academic/archives/1999/12/attack_trees.html" TargetMode="External"/><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log.netwrix.com/2018/05/15/top-10-most-common-types-of-cyber-attack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sis.org/publication/cybersecurity-and-critical-infrastructure-protection" TargetMode="External"/><Relationship Id="rId2" Type="http://schemas.openxmlformats.org/officeDocument/2006/relationships/hyperlink" Target="http://dx.doi.org/10.1109/ICSE.2003.1201257"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tu.int/rec/T-REC-X.1205-200804-I/e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lsevier.com/books/computer-and-information-security-handbook/vacca/978-0-12-803843-7"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hyperlink" Target="https://www.techopedia.com/definition/4928/web-server" TargetMode="External"/><Relationship Id="rId7" Type="http://schemas.openxmlformats.org/officeDocument/2006/relationships/image" Target="../media/image5.png"/><Relationship Id="rId2" Type="http://schemas.openxmlformats.org/officeDocument/2006/relationships/hyperlink" Target="https://economictimes.indiatimes.com/definition/web-serve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webopedia.com/definitions/web-server/" TargetMode="External"/><Relationship Id="rId4" Type="http://schemas.openxmlformats.org/officeDocument/2006/relationships/hyperlink" Target="https://www.copahost.com/blog/ftp-meani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hyperlink" Target="https://www.copahost.com/blog/what-is-web-serve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armatec.com/blog/web-services-vs-web-application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ISBN_(identifier)" TargetMode="External"/><Relationship Id="rId2" Type="http://schemas.openxmlformats.org/officeDocument/2006/relationships/hyperlink" Target="https://books.google.com/books?id=JDxxDwAAQBAJ&amp;q=%22Client%22+computing+-wikipedia&amp;pg=PA280"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n.wikipedia.org/wiki/Special:BookSources/978-0-470-22513-4"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quora.com/What-is-the-difference-between-web-service-and-web-application" TargetMode="External"/><Relationship Id="rId2" Type="http://schemas.openxmlformats.org/officeDocument/2006/relationships/hyperlink" Target="https://www.carmatec.com/blog/web-services-vs-web-applications/"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lsevier.com/books/computer-and-information-security-handbook/vacca/978-0-12-803843-7"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elsevier.com/books/computer-and-information-security-handbook/vacca/978-0-12-803843-7"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publications.gc.ca/collections/collection_2012/tpsgc-pwgsc/S52-2-281-2012.pdf" TargetMode="External"/><Relationship Id="rId7" Type="http://schemas.openxmlformats.org/officeDocument/2006/relationships/image" Target="../media/image4.png"/><Relationship Id="rId2" Type="http://schemas.openxmlformats.org/officeDocument/2006/relationships/hyperlink" Target="https://rmf.org/wp-content/uploads/2017/10/CNSSI-4009.pdf" TargetMode="External"/><Relationship Id="rId1" Type="http://schemas.openxmlformats.org/officeDocument/2006/relationships/slideLayout" Target="../slideLayouts/slideLayout1.xml"/><Relationship Id="rId6" Type="http://schemas.openxmlformats.org/officeDocument/2006/relationships/hyperlink" Target="http://niccs.us-cert.gov/glossary#letter_c" TargetMode="External"/><Relationship Id="rId5" Type="http://schemas.openxmlformats.org/officeDocument/2006/relationships/hyperlink" Target="http://www.oxforddictionaries.com/definition/english/Cybersecurity" TargetMode="External"/><Relationship Id="rId4" Type="http://schemas.openxmlformats.org/officeDocument/2006/relationships/hyperlink" Target="http://dx.doi.org/10.4018/978-1-4666-4707-7.ch003"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europa.eu/commission/presscorner/detail/en/ip_20_2391"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hyperlink" Target="https://digital-strategy.ec.europa.eu/en/activities/digital-programme" TargetMode="External"/><Relationship Id="rId3" Type="http://schemas.openxmlformats.org/officeDocument/2006/relationships/hyperlink" Target="https://ec.europa.eu/info/strategy/priorities-2019-2024/europe-fit-digital-age/shaping-europe-digital-future_en" TargetMode="External"/><Relationship Id="rId7" Type="http://schemas.openxmlformats.org/officeDocument/2006/relationships/hyperlink" Target="https://digital-strategy.ec.europa.eu/en/library/cybersecurity-5g-networks-eu-toolbox-risk-mitigating-measures" TargetMode="External"/><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https://digital-strategy.ec.europa.eu/en/policies/cybersecurity-act" TargetMode="External"/><Relationship Id="rId5" Type="http://schemas.openxmlformats.org/officeDocument/2006/relationships/hyperlink" Target="https://eur-lex.europa.eu/legal-content/EN/TXT/?uri=uriserv:OJ.L_.2016.194.01.0001.01.ENG&amp;toc=OJ:L:2016:194:TOC" TargetMode="External"/><Relationship Id="rId10" Type="http://schemas.openxmlformats.org/officeDocument/2006/relationships/image" Target="../media/image5.png"/><Relationship Id="rId4" Type="http://schemas.openxmlformats.org/officeDocument/2006/relationships/hyperlink" Target="https://ec.europa.eu/info/strategy/priorities-2019-2024/promoting-our-european-way-life/european-security-union_en" TargetMode="External"/><Relationship Id="rId9"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policies/nis-directive"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hyperlink" Target="https://digital-strategy.ec.europa.eu/en/policies/nis-directive"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ur-lex.europa.eu/legal-content/EN/TXT/?qid=1505297631636&amp;uri=COM:2017:476:FI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library/proposal-directive-measures-high-common-level-cybersecurity-across-union"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library/proposal-directive-measures-high-common-level-cybersecurity-across-union"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ur-lex.europa.eu/eli/reg/2019/881/oj"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hyperlink" Target="https://www.enisa.europa.eu/about-enisa"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policies/cybersecurity-certification-framework"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news/european-commission-publishes-eu-cybersecurity-taxonomy"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hyperlink" Target="https://publications.jrc.ec.europa.eu/repository/handle/JRC118089" TargetMode="External"/><Relationship Id="rId2" Type="http://schemas.openxmlformats.org/officeDocument/2006/relationships/hyperlink" Target="https://km4ard.cta.int/2016/11/27/developing-a-taxonomy-for-agriculture-and-rural-development/index.html"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hyperlink" Target="https://publications.jrc.ec.europa.eu/repository/handle/JRC118089" TargetMode="Externa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strategy.ec.europa.eu/en/news/european-commission-publishes-eu-cybersecurity-taxonomy"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lications.jrc.ec.europa.eu/repository/handle/JRC118089"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hyperlink" Target="https://publications.jrc.ec.europa.eu/repository/handle/JRC118089" TargetMode="External"/><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elsevier.com/books/computer-and-information-security-handbook/vacca/978-0-12-803843-7" TargetMode="External"/><Relationship Id="rId7" Type="http://schemas.openxmlformats.org/officeDocument/2006/relationships/hyperlink" Target="http://niccs.us-cert.gov/glossary#letter_c" TargetMode="External"/><Relationship Id="rId2" Type="http://schemas.openxmlformats.org/officeDocument/2006/relationships/hyperlink" Target="https://www.computerweekly.com/news/2240216202/SMEs-believes-it-is-immune-to-cyber-attack-study-shows" TargetMode="External"/><Relationship Id="rId1" Type="http://schemas.openxmlformats.org/officeDocument/2006/relationships/slideLayout" Target="../slideLayouts/slideLayout1.xml"/><Relationship Id="rId6" Type="http://schemas.openxmlformats.org/officeDocument/2006/relationships/hyperlink" Target="https://www.sans.org/reading-room/whitepapers/application/web-based-attacks-2053" TargetMode="External"/><Relationship Id="rId5" Type="http://schemas.openxmlformats.org/officeDocument/2006/relationships/hyperlink" Target="https://rmf.org/wp-content/uploads/2017/10/CNSSI-4009.pdf" TargetMode="External"/><Relationship Id="rId4" Type="http://schemas.openxmlformats.org/officeDocument/2006/relationships/hyperlink" Target="http://dx.doi.org/10.4018/978-1-4666-4707-7.ch003" TargetMode="External"/><Relationship Id="rId9" Type="http://schemas.openxmlformats.org/officeDocument/2006/relationships/image" Target="../media/image5.png"/></Relationships>
</file>

<file path=ppt/slides/_rels/slide78.xml.rels><?xml version="1.0" encoding="UTF-8" standalone="yes"?>
<Relationships xmlns="http://schemas.openxmlformats.org/package/2006/relationships"><Relationship Id="rId8" Type="http://schemas.openxmlformats.org/officeDocument/2006/relationships/hyperlink" Target="https://en.wikipedia.org/wiki/Special:BookSources/978-0-470-22513-4" TargetMode="External"/><Relationship Id="rId3" Type="http://schemas.openxmlformats.org/officeDocument/2006/relationships/hyperlink" Target="http://www.itu.int/rec/T-REC-X.1205-200804-I/en" TargetMode="External"/><Relationship Id="rId7" Type="http://schemas.openxmlformats.org/officeDocument/2006/relationships/hyperlink" Target="https://en.wikipedia.org/wiki/ISBN_(identifier)" TargetMode="External"/><Relationship Id="rId2" Type="http://schemas.openxmlformats.org/officeDocument/2006/relationships/hyperlink" Target="https://www.enisa.europa.eu/publications/web-based-attacks" TargetMode="External"/><Relationship Id="rId1" Type="http://schemas.openxmlformats.org/officeDocument/2006/relationships/slideLayout" Target="../slideLayouts/slideLayout1.xml"/><Relationship Id="rId6" Type="http://schemas.openxmlformats.org/officeDocument/2006/relationships/hyperlink" Target="https://books.google.com/books?id=JDxxDwAAQBAJ&amp;q=%22Client%22+computing+-wikipedia&amp;pg=PA280" TargetMode="External"/><Relationship Id="rId11" Type="http://schemas.openxmlformats.org/officeDocument/2006/relationships/image" Target="../media/image5.png"/><Relationship Id="rId5" Type="http://schemas.openxmlformats.org/officeDocument/2006/relationships/hyperlink" Target="https://csis.org/publication/cybersecurity-and-critical-infrastructure-protection" TargetMode="External"/><Relationship Id="rId10" Type="http://schemas.openxmlformats.org/officeDocument/2006/relationships/image" Target="../media/image4.png"/><Relationship Id="rId4" Type="http://schemas.openxmlformats.org/officeDocument/2006/relationships/hyperlink" Target="http://dx.doi.org/10.1109/ICSE.2003.1201257" TargetMode="External"/><Relationship Id="rId9" Type="http://schemas.openxmlformats.org/officeDocument/2006/relationships/hyperlink" Target="http://www.oxforddictionaries.com/definition/english/Cybersecurity"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t-tb.tpsgc-pwgsc.gc.ca/publications/documents/urgence-emergency.pdf"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hyperlink" Target="https://www.vigilantsoftware.co.uk/blog/risk-terminology-understanding-assets-threats-and-vulnerabilities" TargetMode="External"/><Relationship Id="rId13" Type="http://schemas.openxmlformats.org/officeDocument/2006/relationships/hyperlink" Target="https://www.infosecurity-magazine.com/malware/" TargetMode="External"/><Relationship Id="rId18" Type="http://schemas.openxmlformats.org/officeDocument/2006/relationships/hyperlink" Target="https://staysafeonline.org/stay-safe-online/identity-theft-fraud-cybercrime/spam-and-phishing/" TargetMode="External"/><Relationship Id="rId3" Type="http://schemas.openxmlformats.org/officeDocument/2006/relationships/hyperlink" Target="https://news.vaimo.com/the-importance-of-cybersecurity-for-small-businesses" TargetMode="External"/><Relationship Id="rId21" Type="http://schemas.openxmlformats.org/officeDocument/2006/relationships/image" Target="../media/image5.png"/><Relationship Id="rId7" Type="http://schemas.openxmlformats.org/officeDocument/2006/relationships/hyperlink" Target="https://www.csoonline.com/article/3519908/the-cia-triad-definition-components-and-examples.html" TargetMode="External"/><Relationship Id="rId12" Type="http://schemas.openxmlformats.org/officeDocument/2006/relationships/hyperlink" Target="https://www.csoonline.com/article/3295877/what-is-malware-viruses-worms-trojans-and-beyond.html" TargetMode="External"/><Relationship Id="rId17" Type="http://schemas.openxmlformats.org/officeDocument/2006/relationships/hyperlink" Target="https://www.webroot.com/us/en/resources/tips-articles/spam-vs-phishing" TargetMode="External"/><Relationship Id="rId2" Type="http://schemas.openxmlformats.org/officeDocument/2006/relationships/hyperlink" Target="https://resources.infosecinstitute.com/topic/the-importance-of-cyber-hygiene-in-cyberspace/#gref" TargetMode="External"/><Relationship Id="rId16" Type="http://schemas.openxmlformats.org/officeDocument/2006/relationships/hyperlink" Target="https://www.acunetix.com/websitesecurity/web-application-attack/" TargetMode="Externa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geeksforgeeks.org/what-is-aaa-authentication-authorization-and-accounting/" TargetMode="External"/><Relationship Id="rId11" Type="http://schemas.openxmlformats.org/officeDocument/2006/relationships/hyperlink" Target="https://avotis.com.sg/threat-modelling/" TargetMode="External"/><Relationship Id="rId5" Type="http://schemas.openxmlformats.org/officeDocument/2006/relationships/hyperlink" Target="https://www.lemagit.fr/definition/Signature-numerique-signature-electronique-ou-e-signature" TargetMode="External"/><Relationship Id="rId15" Type="http://schemas.openxmlformats.org/officeDocument/2006/relationships/hyperlink" Target="https://www.itgovernance.co.uk/blog/different-types-of-cyber-attacks" TargetMode="External"/><Relationship Id="rId10" Type="http://schemas.openxmlformats.org/officeDocument/2006/relationships/hyperlink" Target="https://www.microsoft.com/security/blog/2007/09/11/stride-chart/" TargetMode="External"/><Relationship Id="rId19" Type="http://schemas.openxmlformats.org/officeDocument/2006/relationships/hyperlink" Target="https://www.schneier.com/academic/archives/1999/12/attack_trees.html" TargetMode="External"/><Relationship Id="rId4" Type="http://schemas.openxmlformats.org/officeDocument/2006/relationships/hyperlink" Target="https://www.securitymagazine.com/articles/92739-barriers-to-teaching-employees-good-cybersecurity-habits-and-how-to-overcome-them" TargetMode="External"/><Relationship Id="rId9" Type="http://schemas.openxmlformats.org/officeDocument/2006/relationships/hyperlink" Target="https://csrc.nist.gov/glossary/term/cyber_threat" TargetMode="External"/><Relationship Id="rId14" Type="http://schemas.openxmlformats.org/officeDocument/2006/relationships/hyperlink" Target="https://www.forcepoint.com/cyber-edu/malwar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carmatec.com/blog/web-services-vs-web-applications/" TargetMode="External"/><Relationship Id="rId13" Type="http://schemas.openxmlformats.org/officeDocument/2006/relationships/hyperlink" Target="https://eur-lex.europa.eu/legal-content/EN/TXT/?uri=uriserv:OJ.L_.2016.194.01.0001.01.ENG&amp;toc=OJ:L:2016:194:TOC" TargetMode="External"/><Relationship Id="rId18" Type="http://schemas.openxmlformats.org/officeDocument/2006/relationships/hyperlink" Target="https://eur-lex.europa.eu/legal-content/EN/TXT/?qid=1505297631636&amp;uri=COM:2017:476:FIN" TargetMode="External"/><Relationship Id="rId3" Type="http://schemas.openxmlformats.org/officeDocument/2006/relationships/hyperlink" Target="https://economictimes.indiatimes.com/definition/web-server" TargetMode="External"/><Relationship Id="rId7" Type="http://schemas.openxmlformats.org/officeDocument/2006/relationships/hyperlink" Target="https://www.copahost.com/blog/what-is-web-server/" TargetMode="External"/><Relationship Id="rId12" Type="http://schemas.openxmlformats.org/officeDocument/2006/relationships/hyperlink" Target="https://ec.europa.eu/info/strategy/priorities-2019-2024/promoting-our-european-way-life/european-security-union_en" TargetMode="External"/><Relationship Id="rId17" Type="http://schemas.openxmlformats.org/officeDocument/2006/relationships/hyperlink" Target="https://digital-strategy.ec.europa.eu/en/policies/nis-directive" TargetMode="External"/><Relationship Id="rId2" Type="http://schemas.openxmlformats.org/officeDocument/2006/relationships/hyperlink" Target="https://blog.netwrix.com/2018/05/15/top-10-most-common-types-of-cyber-attacks/" TargetMode="External"/><Relationship Id="rId16" Type="http://schemas.openxmlformats.org/officeDocument/2006/relationships/hyperlink" Target="https://digital-strategy.ec.europa.eu/en/activities/digital-programme" TargetMode="Externa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webopedia.com/definitions/web-server/" TargetMode="External"/><Relationship Id="rId11" Type="http://schemas.openxmlformats.org/officeDocument/2006/relationships/hyperlink" Target="https://ec.europa.eu/info/strategy/priorities-2019-2024/europe-fit-digital-age/shaping-europe-digital-future_en" TargetMode="External"/><Relationship Id="rId5" Type="http://schemas.openxmlformats.org/officeDocument/2006/relationships/hyperlink" Target="https://www.copahost.com/blog/ftp-meaning/" TargetMode="External"/><Relationship Id="rId15" Type="http://schemas.openxmlformats.org/officeDocument/2006/relationships/hyperlink" Target="https://digital-strategy.ec.europa.eu/en/library/cybersecurity-5g-networks-eu-toolbox-risk-mitigating-measures" TargetMode="External"/><Relationship Id="rId10" Type="http://schemas.openxmlformats.org/officeDocument/2006/relationships/hyperlink" Target="https://ec.europa.eu/commission/presscorner/detail/en/ip_20_2391" TargetMode="External"/><Relationship Id="rId19" Type="http://schemas.openxmlformats.org/officeDocument/2006/relationships/image" Target="../media/image4.png"/><Relationship Id="rId4" Type="http://schemas.openxmlformats.org/officeDocument/2006/relationships/hyperlink" Target="https://www.techopedia.com/definition/4928/web-server" TargetMode="External"/><Relationship Id="rId9" Type="http://schemas.openxmlformats.org/officeDocument/2006/relationships/hyperlink" Target="https://www.quora.com/What-is-the-difference-between-web-service-and-web-application" TargetMode="External"/><Relationship Id="rId14" Type="http://schemas.openxmlformats.org/officeDocument/2006/relationships/hyperlink" Target="https://digital-strategy.ec.europa.eu/en/policies/cybersecurity-act"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1.udel.edu/security/data/availability.html" TargetMode="External"/><Relationship Id="rId3" Type="http://schemas.openxmlformats.org/officeDocument/2006/relationships/hyperlink" Target="https://eur-lex.europa.eu/eli/reg/2019/881/oj" TargetMode="External"/><Relationship Id="rId7" Type="http://schemas.openxmlformats.org/officeDocument/2006/relationships/hyperlink" Target="https://publications.jrc.ec.europa.eu/repository/handle/JRC118089" TargetMode="External"/><Relationship Id="rId2" Type="http://schemas.openxmlformats.org/officeDocument/2006/relationships/hyperlink" Target="https://digital-strategy.ec.europa.eu/en/library/proposal-directive-measures-high-common-level-cybersecurity-across-union" TargetMode="External"/><Relationship Id="rId1" Type="http://schemas.openxmlformats.org/officeDocument/2006/relationships/slideLayout" Target="../slideLayouts/slideLayout1.xml"/><Relationship Id="rId6" Type="http://schemas.openxmlformats.org/officeDocument/2006/relationships/hyperlink" Target="https://km4ard.cta.int/2016/11/27/developing-a-taxonomy-for-agriculture-and-rural-development/index.html" TargetMode="External"/><Relationship Id="rId5" Type="http://schemas.openxmlformats.org/officeDocument/2006/relationships/hyperlink" Target="https://digital-strategy.ec.europa.eu/en/news/european-commission-publishes-eu-cybersecurity-taxonomy" TargetMode="External"/><Relationship Id="rId10" Type="http://schemas.openxmlformats.org/officeDocument/2006/relationships/image" Target="../media/image5.png"/><Relationship Id="rId4" Type="http://schemas.openxmlformats.org/officeDocument/2006/relationships/hyperlink" Target="https://www.enisa.europa.eu/about-enisa" TargetMode="External"/><Relationship Id="rId9"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4315925" y="2456737"/>
            <a:ext cx="3560150" cy="988212"/>
          </a:xfrm>
        </p:spPr>
        <p:txBody>
          <a:bodyPr>
            <a:normAutofit/>
          </a:bodyPr>
          <a:lstStyle/>
          <a:p>
            <a:pPr algn="l">
              <a:defRPr/>
            </a:pPr>
            <a:r>
              <a:rPr lang="it-IT" sz="4800" dirty="0">
                <a:latin typeface="Quantify"/>
              </a:rPr>
              <a:t>CHAPTER</a:t>
            </a:r>
            <a:r>
              <a:rPr lang="it-IT" b="1" dirty="0">
                <a:latin typeface="Calibri"/>
                <a:cs typeface="Calibri"/>
              </a:rPr>
              <a:t> </a:t>
            </a:r>
            <a:r>
              <a:rPr lang="it-IT" sz="4800" dirty="0">
                <a:latin typeface="Quantify"/>
              </a:rPr>
              <a:t>1	</a:t>
            </a:r>
            <a:endParaRPr lang="en-US" sz="4800" dirty="0">
              <a:latin typeface="Quantify"/>
            </a:endParaRPr>
          </a:p>
        </p:txBody>
      </p:sp>
      <p:sp>
        <p:nvSpPr>
          <p:cNvPr id="3" name="Sottotitolo 2"/>
          <p:cNvSpPr>
            <a:spLocks noGrp="1"/>
          </p:cNvSpPr>
          <p:nvPr>
            <p:ph type="subTitle" idx="1"/>
          </p:nvPr>
        </p:nvSpPr>
        <p:spPr bwMode="auto">
          <a:xfrm>
            <a:off x="1343472" y="3444949"/>
            <a:ext cx="8648480" cy="1778312"/>
          </a:xfrm>
        </p:spPr>
        <p:txBody>
          <a:bodyPr>
            <a:normAutofit/>
          </a:bodyPr>
          <a:lstStyle/>
          <a:p>
            <a:pPr algn="ctr">
              <a:defRPr/>
            </a:pPr>
            <a:r>
              <a:rPr lang="en-US" sz="4800" dirty="0">
                <a:solidFill>
                  <a:schemeClr val="accent1"/>
                </a:solidFill>
                <a:latin typeface="Quantify"/>
                <a:ea typeface="+mj-ea"/>
                <a:cs typeface="+mj-cs"/>
              </a:rPr>
              <a:t>Outlines of Cybersecurity Fundamentals </a:t>
            </a:r>
            <a:r>
              <a:rPr lang="en-US" sz="4800" b="1" i="0" dirty="0">
                <a:solidFill>
                  <a:srgbClr val="28B5EC"/>
                </a:solidFill>
                <a:latin typeface="Quantify"/>
              </a:rPr>
              <a:t>​</a:t>
            </a:r>
            <a:endParaRPr dirty="0"/>
          </a:p>
          <a:p>
            <a:pPr algn="l">
              <a:defRPr/>
            </a:pPr>
            <a:endParaRPr lang="en-US" sz="4800" dirty="0">
              <a:latin typeface="Quantify"/>
              <a:ea typeface="Arial"/>
              <a:cs typeface="Quantify"/>
            </a:endParaRPr>
          </a:p>
        </p:txBody>
      </p:sp>
      <p:pic>
        <p:nvPicPr>
          <p:cNvPr id="1028" name="Picture 4"/>
          <p:cNvPicPr>
            <a:picLocks noChangeAspect="1" noChangeArrowheads="1"/>
          </p:cNvPicPr>
          <p:nvPr/>
        </p:nvPicPr>
        <p:blipFill>
          <a:blip r:embed="rId2"/>
          <a:stretch/>
        </p:blipFill>
        <p:spPr bwMode="auto">
          <a:xfrm>
            <a:off x="4835951" y="172215"/>
            <a:ext cx="4507843" cy="988212"/>
          </a:xfrm>
          <a:prstGeom prst="rect">
            <a:avLst/>
          </a:prstGeom>
          <a:noFill/>
          <a:ln>
            <a:noFill/>
          </a:ln>
        </p:spPr>
      </p:pic>
      <p:pic>
        <p:nvPicPr>
          <p:cNvPr id="4" name="Immagine 3"/>
          <p:cNvPicPr>
            <a:picLocks noChangeAspect="1"/>
          </p:cNvPicPr>
          <p:nvPr/>
        </p:nvPicPr>
        <p:blipFill>
          <a:blip r:embed="rId3"/>
          <a:stretch/>
        </p:blipFill>
        <p:spPr bwMode="auto">
          <a:xfrm>
            <a:off x="1055440" y="200295"/>
            <a:ext cx="1103061" cy="1434444"/>
          </a:xfrm>
          <a:prstGeom prst="rect">
            <a:avLst/>
          </a:prstGeom>
          <a:solidFill>
            <a:srgbClr val="0E4C88"/>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77602" y="812822"/>
            <a:ext cx="9563946" cy="862742"/>
          </a:xfrm>
        </p:spPr>
        <p:txBody>
          <a:bodyPr>
            <a:noAutofit/>
          </a:bodyPr>
          <a:lstStyle/>
          <a:p>
            <a:pPr>
              <a:defRPr/>
            </a:pPr>
            <a:r>
              <a:rPr lang="en-US" dirty="0">
                <a:latin typeface="Quantify"/>
              </a:rPr>
              <a:t>Why is cybersecurity important for SMEs? </a:t>
            </a:r>
            <a:br>
              <a:rPr lang="en-US" b="1" i="0" dirty="0">
                <a:solidFill>
                  <a:srgbClr val="000000"/>
                </a:solidFill>
                <a:latin typeface="Calibri"/>
                <a:cs typeface="Calibri"/>
              </a:rPr>
            </a:br>
            <a:endParaRPr dirty="0">
              <a:latin typeface="Calibri"/>
              <a:cs typeface="Calibri"/>
            </a:endParaRPr>
          </a:p>
        </p:txBody>
      </p:sp>
      <p:sp>
        <p:nvSpPr>
          <p:cNvPr id="3" name="Content Placeholder 2"/>
          <p:cNvSpPr>
            <a:spLocks noGrp="1"/>
          </p:cNvSpPr>
          <p:nvPr>
            <p:ph idx="1"/>
          </p:nvPr>
        </p:nvSpPr>
        <p:spPr bwMode="auto">
          <a:xfrm>
            <a:off x="1430905" y="1717350"/>
            <a:ext cx="7707084" cy="4455667"/>
          </a:xfrm>
        </p:spPr>
        <p:txBody>
          <a:bodyPr>
            <a:normAutofit fontScale="70000" lnSpcReduction="20000"/>
          </a:bodyPr>
          <a:lstStyle/>
          <a:p>
            <a:pPr marL="0" indent="0" algn="just">
              <a:lnSpc>
                <a:spcPct val="150000"/>
              </a:lnSpc>
              <a:buNone/>
              <a:defRPr/>
            </a:pPr>
            <a:r>
              <a:rPr lang="it-IT" sz="2900" dirty="0">
                <a:solidFill>
                  <a:srgbClr val="000000"/>
                </a:solidFill>
                <a:latin typeface="Helvetica Neue"/>
              </a:rPr>
              <a:t>TODAY EVERYTHING IS ONLINE</a:t>
            </a:r>
            <a:endParaRPr lang="en" sz="2900" dirty="0">
              <a:solidFill>
                <a:srgbClr val="000000"/>
              </a:solidFill>
              <a:latin typeface="Helvetica Neue"/>
            </a:endParaRPr>
          </a:p>
          <a:p>
            <a:pPr algn="just">
              <a:lnSpc>
                <a:spcPct val="150000"/>
              </a:lnSpc>
              <a:buFont typeface="Wingdings"/>
              <a:buChar char="q"/>
              <a:defRPr/>
            </a:pPr>
            <a:r>
              <a:rPr lang="en" sz="2400" dirty="0">
                <a:solidFill>
                  <a:srgbClr val="000000"/>
                </a:solidFill>
                <a:latin typeface="Helvetica Neue"/>
              </a:rPr>
              <a:t>The continuous </a:t>
            </a:r>
            <a:r>
              <a:rPr lang="en" sz="2400" b="1" dirty="0">
                <a:solidFill>
                  <a:srgbClr val="000000"/>
                </a:solidFill>
                <a:latin typeface="Helvetica Neue"/>
              </a:rPr>
              <a:t>technological development </a:t>
            </a:r>
            <a:r>
              <a:rPr lang="en" sz="2400" dirty="0">
                <a:solidFill>
                  <a:srgbClr val="000000"/>
                </a:solidFill>
                <a:latin typeface="Helvetica Neue"/>
              </a:rPr>
              <a:t>requires companies to adapt as today’s business has moved largely online. Technological renewal is getting faster every day, causing difficulties, especially for SMEs, to protect themselves and protect their business from possible attacks that change and increase daily following the technological trend13,14.</a:t>
            </a:r>
            <a:endParaRPr lang="en-US" sz="2400" dirty="0">
              <a:solidFill>
                <a:srgbClr val="000000"/>
              </a:solidFill>
              <a:latin typeface="Helvetica Neue"/>
            </a:endParaRPr>
          </a:p>
          <a:p>
            <a:pPr algn="just">
              <a:lnSpc>
                <a:spcPct val="150000"/>
              </a:lnSpc>
              <a:buFont typeface="Wingdings"/>
              <a:buChar char="q"/>
              <a:defRPr/>
            </a:pPr>
            <a:r>
              <a:rPr lang="en-US" sz="2400" dirty="0">
                <a:solidFill>
                  <a:srgbClr val="000000"/>
                </a:solidFill>
                <a:latin typeface="Helvetica Neue"/>
              </a:rPr>
              <a:t>Moreover, it would be more profitable for hackers to target firms with large profits but actually small businesses are most at risk with regards to </a:t>
            </a:r>
            <a:r>
              <a:rPr lang="en-US" sz="2400" b="1" dirty="0">
                <a:solidFill>
                  <a:srgbClr val="000000"/>
                </a:solidFill>
                <a:latin typeface="Helvetica Neue"/>
              </a:rPr>
              <a:t>cybersecurity threats </a:t>
            </a:r>
            <a:r>
              <a:rPr lang="en-US" sz="2400" dirty="0">
                <a:solidFill>
                  <a:srgbClr val="000000"/>
                </a:solidFill>
                <a:latin typeface="Helvetica Neue"/>
              </a:rPr>
              <a:t>in the present day. With less security architecture and smaller IT teams, small business owners urgently need </a:t>
            </a:r>
            <a:r>
              <a:rPr lang="en-US" sz="2400" u="sng" dirty="0">
                <a:solidFill>
                  <a:srgbClr val="000000"/>
                </a:solidFill>
                <a:latin typeface="Helvetica Neue"/>
              </a:rPr>
              <a:t>cybersecurity solutions </a:t>
            </a:r>
            <a:r>
              <a:rPr lang="en-US" sz="2400" dirty="0">
                <a:solidFill>
                  <a:srgbClr val="000000"/>
                </a:solidFill>
                <a:latin typeface="Helvetica Neue"/>
              </a:rPr>
              <a:t>that cover the entirety of the threat landscape in the 2020s.</a:t>
            </a:r>
            <a:endParaRPr sz="2400" dirty="0">
              <a:solidFill>
                <a:srgbClr val="000000"/>
              </a:solidFill>
              <a:latin typeface="Helvetica Neue"/>
            </a:endParaRPr>
          </a:p>
          <a:p>
            <a:pPr marL="0" indent="0">
              <a:buNone/>
              <a:defRPr/>
            </a:pPr>
            <a:endParaRPr dirty="0"/>
          </a:p>
        </p:txBody>
      </p:sp>
      <p:cxnSp>
        <p:nvCxnSpPr>
          <p:cNvPr id="7" name="Straight Arrow Connector 6"/>
          <p:cNvCxnSpPr>
            <a:cxnSpLocks/>
          </p:cNvCxnSpPr>
          <p:nvPr/>
        </p:nvCxnSpPr>
        <p:spPr bwMode="auto">
          <a:xfrm>
            <a:off x="504129" y="1942010"/>
            <a:ext cx="80989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bwMode="auto">
          <a:xfrm>
            <a:off x="909078" y="6210851"/>
            <a:ext cx="8748728" cy="647149"/>
          </a:xfrm>
        </p:spPr>
        <p:txBody>
          <a:bodyPr/>
          <a:lstStyle/>
          <a:p>
            <a:pPr>
              <a:defRPr/>
            </a:pPr>
            <a:r>
              <a:rPr lang="en-US">
                <a:latin typeface="Calibri"/>
                <a:cs typeface="Calibri"/>
              </a:rPr>
              <a:t>13</a:t>
            </a:r>
            <a:r>
              <a:rPr lang="en-US">
                <a:solidFill>
                  <a:schemeClr val="accent1"/>
                </a:solidFill>
                <a:latin typeface="Calibri"/>
                <a:cs typeface="Calibri"/>
              </a:rPr>
              <a:t>. </a:t>
            </a:r>
            <a:r>
              <a:rPr lang="en-US" u="sng">
                <a:solidFill>
                  <a:schemeClr val="accent1"/>
                </a:solidFill>
                <a:latin typeface="Calibri"/>
                <a:cs typeface="Calibri"/>
                <a:hlinkClick r:id="rId2" tooltip="https://news.vaimo.com/the-importance-of-cybersecurity-for-small-businesses"/>
              </a:rPr>
              <a:t>https://news.vaimo.com/the-importance-of-cybersecurity-for-small-businesses</a:t>
            </a:r>
            <a:r>
              <a:rPr lang="en-US">
                <a:solidFill>
                  <a:schemeClr val="accent1"/>
                </a:solidFill>
                <a:latin typeface="Calibri"/>
                <a:cs typeface="Calibri"/>
              </a:rPr>
              <a:t> </a:t>
            </a:r>
            <a:endParaRPr/>
          </a:p>
          <a:p>
            <a:pPr>
              <a:defRPr/>
            </a:pPr>
            <a:r>
              <a:rPr lang="en-US">
                <a:latin typeface="Calibri"/>
                <a:cs typeface="Calibri"/>
              </a:rPr>
              <a:t>14. A. Abdulmajeed, B. Duncan, 2020/06/01, T1  - Cybersecurity Risk Management in Small and Medium-Sized Enterprises: A Systematic Review of Recent Evidence, </a:t>
            </a:r>
            <a:r>
              <a:rPr lang="fr-FR">
                <a:latin typeface="Calibri"/>
                <a:cs typeface="Calibri"/>
              </a:rPr>
              <a:t>conference Paper · June 2020 DOI: 10.1109/CyberSA49311.2020.9139638</a:t>
            </a:r>
            <a:endParaRPr lang="en-US">
              <a:latin typeface="Calibri"/>
              <a:cs typeface="Calibri"/>
            </a:endParaRPr>
          </a:p>
        </p:txBody>
      </p:sp>
      <p:pic>
        <p:nvPicPr>
          <p:cNvPr id="8" name="Picture 7">
            <a:extLst>
              <a:ext uri="{FF2B5EF4-FFF2-40B4-BE49-F238E27FC236}">
                <a16:creationId xmlns:a16="http://schemas.microsoft.com/office/drawing/2014/main" id="{C395834F-A1FF-5231-6F93-E28FCE721A89}"/>
              </a:ext>
            </a:extLst>
          </p:cNvPr>
          <p:cNvPicPr>
            <a:picLocks noChangeAspect="1"/>
          </p:cNvPicPr>
          <p:nvPr/>
        </p:nvPicPr>
        <p:blipFill>
          <a:blip r:embed="rId3"/>
          <a:stretch>
            <a:fillRect/>
          </a:stretch>
        </p:blipFill>
        <p:spPr>
          <a:xfrm>
            <a:off x="274046" y="467998"/>
            <a:ext cx="603556" cy="774259"/>
          </a:xfrm>
          <a:prstGeom prst="rect">
            <a:avLst/>
          </a:prstGeom>
        </p:spPr>
      </p:pic>
      <p:pic>
        <p:nvPicPr>
          <p:cNvPr id="6" name="Picture 5">
            <a:extLst>
              <a:ext uri="{FF2B5EF4-FFF2-40B4-BE49-F238E27FC236}">
                <a16:creationId xmlns:a16="http://schemas.microsoft.com/office/drawing/2014/main" id="{F2EEFDE1-C295-BB03-8D02-4DE7ED457FF0}"/>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072639" y="2710377"/>
            <a:ext cx="6348549" cy="3446583"/>
          </a:xfrm>
        </p:spPr>
        <p:txBody>
          <a:bodyPr>
            <a:normAutofit fontScale="25000" lnSpcReduction="20000"/>
          </a:bodyPr>
          <a:lstStyle/>
          <a:p>
            <a:pPr algn="just">
              <a:buChar char="*"/>
              <a:defRPr/>
            </a:pPr>
            <a:r>
              <a:rPr lang="en-US" sz="6800" dirty="0">
                <a:solidFill>
                  <a:srgbClr val="000000"/>
                </a:solidFill>
                <a:latin typeface="Helvetica Neue"/>
              </a:rPr>
              <a:t>Small businesses are moving to the cloud</a:t>
            </a:r>
            <a:endParaRPr lang="it-IT" sz="6800" dirty="0">
              <a:solidFill>
                <a:srgbClr val="000000"/>
              </a:solidFill>
              <a:latin typeface="Helvetica Neue"/>
            </a:endParaRPr>
          </a:p>
          <a:p>
            <a:pPr algn="just">
              <a:buChar char="*"/>
              <a:defRPr/>
            </a:pPr>
            <a:r>
              <a:rPr lang="it-IT" sz="6800" b="1" dirty="0" err="1">
                <a:solidFill>
                  <a:srgbClr val="000000"/>
                </a:solidFill>
                <a:latin typeface="Helvetica Neue"/>
              </a:rPr>
              <a:t>Protecting</a:t>
            </a:r>
            <a:r>
              <a:rPr lang="it-IT" sz="6800" b="1" dirty="0">
                <a:solidFill>
                  <a:srgbClr val="000000"/>
                </a:solidFill>
                <a:latin typeface="Helvetica Neue"/>
              </a:rPr>
              <a:t> business </a:t>
            </a:r>
            <a:r>
              <a:rPr lang="it-IT" sz="6800" dirty="0">
                <a:solidFill>
                  <a:srgbClr val="000000"/>
                </a:solidFill>
                <a:latin typeface="Helvetica Neue"/>
              </a:rPr>
              <a:t>and the </a:t>
            </a:r>
            <a:r>
              <a:rPr lang="it-IT" sz="6800" dirty="0" err="1">
                <a:solidFill>
                  <a:srgbClr val="000000"/>
                </a:solidFill>
                <a:latin typeface="Helvetica Neue"/>
              </a:rPr>
              <a:t>valuable</a:t>
            </a:r>
            <a:r>
              <a:rPr lang="it-IT" sz="6800" dirty="0">
                <a:solidFill>
                  <a:srgbClr val="000000"/>
                </a:solidFill>
                <a:latin typeface="Helvetica Neue"/>
              </a:rPr>
              <a:t> information, </a:t>
            </a:r>
            <a:r>
              <a:rPr lang="it-IT" sz="6800" dirty="0" err="1">
                <a:solidFill>
                  <a:srgbClr val="000000"/>
                </a:solidFill>
                <a:latin typeface="Helvetica Neue"/>
              </a:rPr>
              <a:t>preventing</a:t>
            </a:r>
            <a:r>
              <a:rPr lang="it-IT" sz="6800" dirty="0">
                <a:solidFill>
                  <a:srgbClr val="000000"/>
                </a:solidFill>
                <a:latin typeface="Helvetica Neue"/>
              </a:rPr>
              <a:t> spyware (in order to </a:t>
            </a:r>
            <a:r>
              <a:rPr lang="it-IT" sz="6800" dirty="0" err="1">
                <a:solidFill>
                  <a:srgbClr val="000000"/>
                </a:solidFill>
                <a:latin typeface="Helvetica Neue"/>
              </a:rPr>
              <a:t>maintain</a:t>
            </a:r>
            <a:r>
              <a:rPr lang="it-IT" sz="6800" dirty="0">
                <a:solidFill>
                  <a:srgbClr val="000000"/>
                </a:solidFill>
                <a:latin typeface="Helvetica Neue"/>
              </a:rPr>
              <a:t> </a:t>
            </a:r>
            <a:r>
              <a:rPr lang="it-IT" sz="6800" dirty="0" err="1">
                <a:solidFill>
                  <a:srgbClr val="000000"/>
                </a:solidFill>
                <a:latin typeface="Helvetica Neue"/>
              </a:rPr>
              <a:t>reputation</a:t>
            </a:r>
            <a:r>
              <a:rPr lang="it-IT" sz="6800" dirty="0">
                <a:solidFill>
                  <a:srgbClr val="000000"/>
                </a:solidFill>
                <a:latin typeface="Helvetica Neue"/>
              </a:rPr>
              <a:t> and customer trust)</a:t>
            </a:r>
            <a:endParaRPr sz="6800" dirty="0">
              <a:solidFill>
                <a:srgbClr val="000000"/>
              </a:solidFill>
              <a:latin typeface="Helvetica Neue"/>
            </a:endParaRPr>
          </a:p>
          <a:p>
            <a:pPr algn="just">
              <a:buChar char="*"/>
              <a:defRPr/>
            </a:pPr>
            <a:r>
              <a:rPr lang="en-US" sz="6800" b="1" dirty="0">
                <a:solidFill>
                  <a:srgbClr val="000000"/>
                </a:solidFill>
                <a:latin typeface="Helvetica Neue"/>
              </a:rPr>
              <a:t>Protecting work safety </a:t>
            </a:r>
            <a:r>
              <a:rPr lang="en-US" sz="6800" dirty="0">
                <a:solidFill>
                  <a:srgbClr val="000000"/>
                </a:solidFill>
                <a:latin typeface="Helvetica Neue"/>
              </a:rPr>
              <a:t>and </a:t>
            </a:r>
            <a:r>
              <a:rPr lang="en-US" sz="6800" b="1" dirty="0">
                <a:solidFill>
                  <a:srgbClr val="000000"/>
                </a:solidFill>
                <a:latin typeface="Helvetica Neue"/>
              </a:rPr>
              <a:t>productivity</a:t>
            </a:r>
            <a:endParaRPr sz="6800" b="1" dirty="0">
              <a:solidFill>
                <a:srgbClr val="000000"/>
              </a:solidFill>
              <a:latin typeface="Helvetica Neue"/>
            </a:endParaRPr>
          </a:p>
          <a:p>
            <a:pPr algn="just">
              <a:buChar char="*"/>
              <a:defRPr/>
            </a:pPr>
            <a:r>
              <a:rPr lang="it-IT" sz="6800" dirty="0" err="1">
                <a:solidFill>
                  <a:srgbClr val="000000"/>
                </a:solidFill>
                <a:latin typeface="Helvetica Neue"/>
              </a:rPr>
              <a:t>Increasing</a:t>
            </a:r>
            <a:r>
              <a:rPr lang="it-IT" sz="6800" dirty="0">
                <a:solidFill>
                  <a:srgbClr val="000000"/>
                </a:solidFill>
                <a:latin typeface="Helvetica Neue"/>
              </a:rPr>
              <a:t> </a:t>
            </a:r>
            <a:r>
              <a:rPr lang="it-IT" sz="6800" b="1" dirty="0">
                <a:solidFill>
                  <a:srgbClr val="000000"/>
                </a:solidFill>
                <a:latin typeface="Helvetica Neue"/>
              </a:rPr>
              <a:t>remote working</a:t>
            </a:r>
            <a:endParaRPr sz="6800" b="1" dirty="0">
              <a:solidFill>
                <a:srgbClr val="000000"/>
              </a:solidFill>
              <a:latin typeface="Helvetica Neue"/>
            </a:endParaRPr>
          </a:p>
          <a:p>
            <a:pPr algn="just">
              <a:buChar char="*"/>
              <a:defRPr/>
            </a:pPr>
            <a:r>
              <a:rPr lang="en-US" sz="6800" dirty="0">
                <a:solidFill>
                  <a:srgbClr val="000000"/>
                </a:solidFill>
                <a:latin typeface="Helvetica Neue"/>
              </a:rPr>
              <a:t>Increasing number of cyber attacks at </a:t>
            </a:r>
            <a:r>
              <a:rPr lang="en-US" sz="6800" b="1" dirty="0">
                <a:solidFill>
                  <a:srgbClr val="000000"/>
                </a:solidFill>
                <a:latin typeface="Helvetica Neue"/>
              </a:rPr>
              <a:t>global level </a:t>
            </a:r>
            <a:r>
              <a:rPr lang="en-US" sz="6800" dirty="0">
                <a:solidFill>
                  <a:srgbClr val="000000"/>
                </a:solidFill>
                <a:latin typeface="Helvetica Neue"/>
              </a:rPr>
              <a:t>(cyber-criminals are always on the hunt)</a:t>
            </a:r>
            <a:r>
              <a:rPr lang="en-US" sz="7200" i="0" baseline="30000" dirty="0">
                <a:solidFill>
                  <a:schemeClr val="tx1"/>
                </a:solidFill>
                <a:latin typeface="Calibri"/>
                <a:cs typeface="Calibri"/>
              </a:rPr>
              <a:t>15</a:t>
            </a:r>
            <a:endParaRPr dirty="0"/>
          </a:p>
          <a:p>
            <a:pPr>
              <a:buChar char="*"/>
              <a:defRPr/>
            </a:pPr>
            <a:br>
              <a:rPr lang="it-IT" dirty="0"/>
            </a:br>
            <a:endParaRPr lang="it-IT" b="1" i="0" dirty="0">
              <a:latin typeface="Barlow"/>
            </a:endParaRPr>
          </a:p>
          <a:p>
            <a:pPr>
              <a:buChar char="*"/>
              <a:defRPr/>
            </a:pPr>
            <a:endParaRPr lang="it-IT" dirty="0">
              <a:solidFill>
                <a:srgbClr val="000000"/>
              </a:solidFill>
              <a:latin typeface="Libre Franklin"/>
            </a:endParaRPr>
          </a:p>
          <a:p>
            <a:pPr algn="r">
              <a:buChar char="*"/>
              <a:defRPr/>
            </a:pPr>
            <a:br>
              <a:rPr lang="it-IT" dirty="0">
                <a:highlight>
                  <a:srgbClr val="FFFF00"/>
                </a:highlight>
              </a:rPr>
            </a:br>
            <a:br>
              <a:rPr lang="it-IT" dirty="0">
                <a:highlight>
                  <a:srgbClr val="FFFF00"/>
                </a:highlight>
              </a:rPr>
            </a:br>
            <a:br>
              <a:rPr lang="it-IT" dirty="0">
                <a:highlight>
                  <a:srgbClr val="FFFF00"/>
                </a:highlight>
              </a:rPr>
            </a:br>
            <a:endParaRPr dirty="0">
              <a:highlight>
                <a:srgbClr val="FFFF00"/>
              </a:highlight>
            </a:endParaRPr>
          </a:p>
        </p:txBody>
      </p:sp>
      <p:sp>
        <p:nvSpPr>
          <p:cNvPr id="6" name="Footer Placeholder 5"/>
          <p:cNvSpPr>
            <a:spLocks noGrp="1"/>
          </p:cNvSpPr>
          <p:nvPr>
            <p:ph type="ftr" sz="quarter" idx="11"/>
          </p:nvPr>
        </p:nvSpPr>
        <p:spPr bwMode="auto">
          <a:xfrm>
            <a:off x="790545" y="6441368"/>
            <a:ext cx="9224313" cy="365125"/>
          </a:xfrm>
        </p:spPr>
        <p:txBody>
          <a:bodyPr/>
          <a:lstStyle/>
          <a:p>
            <a:pPr>
              <a:defRPr/>
            </a:pPr>
            <a:r>
              <a:rPr lang="en-US">
                <a:latin typeface="Calibri"/>
                <a:cs typeface="Calibri"/>
              </a:rPr>
              <a:t>15. Ashford, W., 2014. SMEs believes they are immune to cyber attack. Computer Weekly, [online] Available at</a:t>
            </a:r>
            <a:r>
              <a:rPr lang="en-US">
                <a:solidFill>
                  <a:schemeClr val="accent1"/>
                </a:solidFill>
                <a:latin typeface="Calibri"/>
                <a:cs typeface="Calibri"/>
              </a:rPr>
              <a:t>: </a:t>
            </a:r>
            <a:r>
              <a:rPr lang="en-US" u="sng">
                <a:solidFill>
                  <a:schemeClr val="accent1"/>
                </a:solidFill>
                <a:latin typeface="Calibri"/>
                <a:cs typeface="Calibri"/>
                <a:hlinkClick r:id="rId2" tooltip="https://www.computerweekly.com/news/2240216202/SMEs-believes-it-is-immune-to-cyber-attack-study-shows"/>
              </a:rPr>
              <a:t>https://www.computerweekly.com/news/2240216202/SMEs-believes-it-is-immune-to-cyber-attack-study-shows</a:t>
            </a:r>
            <a:r>
              <a:rPr lang="en-US">
                <a:solidFill>
                  <a:schemeClr val="accent1"/>
                </a:solidFill>
                <a:latin typeface="Calibri"/>
                <a:cs typeface="Calibri"/>
              </a:rPr>
              <a:t> </a:t>
            </a:r>
            <a:endParaRPr/>
          </a:p>
        </p:txBody>
      </p:sp>
      <p:sp>
        <p:nvSpPr>
          <p:cNvPr id="2" name="Title 1"/>
          <p:cNvSpPr>
            <a:spLocks noGrp="1"/>
          </p:cNvSpPr>
          <p:nvPr>
            <p:ph type="title"/>
          </p:nvPr>
        </p:nvSpPr>
        <p:spPr bwMode="auto">
          <a:xfrm>
            <a:off x="877602" y="855127"/>
            <a:ext cx="8093040" cy="1320800"/>
          </a:xfrm>
        </p:spPr>
        <p:txBody>
          <a:bodyPr>
            <a:normAutofit fontScale="90000"/>
          </a:bodyPr>
          <a:lstStyle/>
          <a:p>
            <a:pPr>
              <a:defRPr/>
            </a:pPr>
            <a:r>
              <a:rPr lang="en-US" sz="4000" dirty="0">
                <a:latin typeface="Quantify"/>
              </a:rPr>
              <a:t>5 Reasons Why Small Companies Need Cyber Security</a:t>
            </a:r>
            <a:br>
              <a:rPr lang="en-US" sz="4000" b="1" i="0" dirty="0">
                <a:solidFill>
                  <a:srgbClr val="000000"/>
                </a:solidFill>
                <a:latin typeface="Calibri"/>
                <a:cs typeface="Calibri"/>
              </a:rPr>
            </a:br>
            <a:br>
              <a:rPr lang="en-US" dirty="0"/>
            </a:br>
            <a:endParaRPr dirty="0"/>
          </a:p>
        </p:txBody>
      </p:sp>
      <p:pic>
        <p:nvPicPr>
          <p:cNvPr id="4" name="Picture 3">
            <a:extLst>
              <a:ext uri="{FF2B5EF4-FFF2-40B4-BE49-F238E27FC236}">
                <a16:creationId xmlns:a16="http://schemas.microsoft.com/office/drawing/2014/main" id="{8F362BF9-715D-717B-D8FF-E23B133D1580}"/>
              </a:ext>
            </a:extLst>
          </p:cNvPr>
          <p:cNvPicPr>
            <a:picLocks noChangeAspect="1"/>
          </p:cNvPicPr>
          <p:nvPr/>
        </p:nvPicPr>
        <p:blipFill>
          <a:blip r:embed="rId3"/>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79946B62-824B-C75B-E43F-8F6AF6860881}"/>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Content Placeholder 2"/>
          <p:cNvSpPr>
            <a:spLocks noGrp="1"/>
          </p:cNvSpPr>
          <p:nvPr/>
        </p:nvSpPr>
        <p:spPr bwMode="auto">
          <a:xfrm>
            <a:off x="685808" y="1679351"/>
            <a:ext cx="8414648" cy="4812890"/>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en-US" sz="1400" b="1" dirty="0">
                <a:solidFill>
                  <a:schemeClr val="accent1"/>
                </a:solidFill>
                <a:latin typeface="Helvetica Neue"/>
              </a:rPr>
              <a:t>NETWORK SECURITY</a:t>
            </a:r>
            <a:r>
              <a:rPr lang="en-US" sz="1400" dirty="0">
                <a:solidFill>
                  <a:srgbClr val="000000"/>
                </a:solidFill>
                <a:latin typeface="Helvetica Neue"/>
              </a:rPr>
              <a:t>: you need to </a:t>
            </a:r>
            <a:r>
              <a:rPr lang="en-US" sz="1400" b="1" dirty="0">
                <a:solidFill>
                  <a:srgbClr val="000000"/>
                </a:solidFill>
                <a:latin typeface="Helvetica Neue"/>
              </a:rPr>
              <a:t>protect your network </a:t>
            </a:r>
            <a:r>
              <a:rPr lang="en-US" sz="1400" dirty="0">
                <a:solidFill>
                  <a:srgbClr val="000000"/>
                </a:solidFill>
                <a:latin typeface="Helvetica Neue"/>
              </a:rPr>
              <a:t>from unwanted users, attacks and intrusions</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APPLICATION SECURITY</a:t>
            </a:r>
            <a:r>
              <a:rPr lang="en-US" sz="1400" dirty="0">
                <a:solidFill>
                  <a:srgbClr val="000000"/>
                </a:solidFill>
                <a:latin typeface="Helvetica Neue"/>
              </a:rPr>
              <a:t>: to ensure security, applications require constant </a:t>
            </a:r>
            <a:r>
              <a:rPr lang="en-US" sz="1400" b="1" dirty="0">
                <a:solidFill>
                  <a:srgbClr val="000000"/>
                </a:solidFill>
                <a:latin typeface="Helvetica Neue"/>
              </a:rPr>
              <a:t>updates</a:t>
            </a:r>
            <a:r>
              <a:rPr lang="en-US" sz="1400" dirty="0">
                <a:solidFill>
                  <a:srgbClr val="000000"/>
                </a:solidFill>
                <a:latin typeface="Helvetica Neue"/>
              </a:rPr>
              <a:t> and </a:t>
            </a:r>
            <a:r>
              <a:rPr lang="en-US" sz="1400" b="1" dirty="0">
                <a:solidFill>
                  <a:srgbClr val="000000"/>
                </a:solidFill>
                <a:latin typeface="Helvetica Neue"/>
              </a:rPr>
              <a:t>testing</a:t>
            </a:r>
            <a:endParaRPr sz="1400" b="1" dirty="0">
              <a:solidFill>
                <a:srgbClr val="000000"/>
              </a:solidFill>
              <a:latin typeface="Helvetica Neue"/>
            </a:endParaRPr>
          </a:p>
          <a:p>
            <a:pPr algn="just">
              <a:lnSpc>
                <a:spcPct val="100000"/>
              </a:lnSpc>
              <a:defRPr/>
            </a:pPr>
            <a:r>
              <a:rPr lang="en-US" sz="1400" b="1" dirty="0">
                <a:solidFill>
                  <a:schemeClr val="accent1"/>
                </a:solidFill>
                <a:latin typeface="Helvetica Neue"/>
              </a:rPr>
              <a:t>ENDPOINT SECURITY</a:t>
            </a:r>
            <a:r>
              <a:rPr lang="en-US" sz="1400" dirty="0">
                <a:solidFill>
                  <a:srgbClr val="000000"/>
                </a:solidFill>
                <a:latin typeface="Helvetica Neue"/>
              </a:rPr>
              <a:t>: remote access can be a weak point for data, so you need to develop </a:t>
            </a:r>
            <a:r>
              <a:rPr lang="en-US" sz="1400" b="1" dirty="0">
                <a:solidFill>
                  <a:srgbClr val="000000"/>
                </a:solidFill>
                <a:latin typeface="Helvetica Neue"/>
              </a:rPr>
              <a:t>measures to protect </a:t>
            </a:r>
            <a:r>
              <a:rPr lang="en-US" sz="1400" dirty="0">
                <a:solidFill>
                  <a:srgbClr val="000000"/>
                </a:solidFill>
                <a:latin typeface="Helvetica Neue"/>
              </a:rPr>
              <a:t>it </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DATA SECURITY</a:t>
            </a:r>
            <a:r>
              <a:rPr lang="en-US" sz="1400" dirty="0">
                <a:solidFill>
                  <a:srgbClr val="000000"/>
                </a:solidFill>
                <a:latin typeface="Helvetica Neue"/>
              </a:rPr>
              <a:t>: actions must be taken to </a:t>
            </a:r>
            <a:r>
              <a:rPr lang="en-US" sz="1400" b="1" dirty="0">
                <a:solidFill>
                  <a:srgbClr val="000000"/>
                </a:solidFill>
                <a:latin typeface="Helvetica Neue"/>
              </a:rPr>
              <a:t>protect company and customer </a:t>
            </a:r>
            <a:r>
              <a:rPr lang="en-US" sz="1400" dirty="0">
                <a:solidFill>
                  <a:srgbClr val="000000"/>
                </a:solidFill>
                <a:latin typeface="Helvetica Neue"/>
              </a:rPr>
              <a:t>information through separate security measures </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IDENTITY MANAGEMENT</a:t>
            </a:r>
            <a:r>
              <a:rPr lang="en-US" sz="1400" dirty="0">
                <a:solidFill>
                  <a:srgbClr val="000000"/>
                </a:solidFill>
                <a:latin typeface="Helvetica Neue"/>
              </a:rPr>
              <a:t>: </a:t>
            </a:r>
            <a:r>
              <a:rPr lang="en-US" sz="1400" b="1" dirty="0">
                <a:solidFill>
                  <a:srgbClr val="000000"/>
                </a:solidFill>
                <a:latin typeface="Helvetica Neue"/>
              </a:rPr>
              <a:t>control</a:t>
            </a:r>
            <a:r>
              <a:rPr lang="en-US" sz="1400" dirty="0">
                <a:solidFill>
                  <a:srgbClr val="000000"/>
                </a:solidFill>
                <a:latin typeface="Helvetica Neue"/>
              </a:rPr>
              <a:t> and </a:t>
            </a:r>
            <a:r>
              <a:rPr lang="en-US" sz="1400" b="1" dirty="0">
                <a:solidFill>
                  <a:srgbClr val="000000"/>
                </a:solidFill>
                <a:latin typeface="Helvetica Neue"/>
              </a:rPr>
              <a:t>verification</a:t>
            </a:r>
            <a:r>
              <a:rPr lang="en-US" sz="1400" dirty="0">
                <a:solidFill>
                  <a:srgbClr val="000000"/>
                </a:solidFill>
                <a:latin typeface="Helvetica Neue"/>
              </a:rPr>
              <a:t> of access by individuals who are members of the organization must be protected</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DATABASE AND INFRASTRUCTURE SECURITY</a:t>
            </a:r>
            <a:r>
              <a:rPr lang="en-US" sz="1400" dirty="0">
                <a:solidFill>
                  <a:srgbClr val="000000"/>
                </a:solidFill>
                <a:latin typeface="Helvetica Neue"/>
              </a:rPr>
              <a:t>: these devices must be protected as well, not only the data</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CLOUD SECURITY</a:t>
            </a:r>
            <a:r>
              <a:rPr lang="en-US" sz="1400" dirty="0">
                <a:solidFill>
                  <a:srgbClr val="000000"/>
                </a:solidFill>
                <a:latin typeface="Helvetica Neue"/>
              </a:rPr>
              <a:t>: files and works stored in </a:t>
            </a:r>
            <a:r>
              <a:rPr lang="en-US" sz="1400" b="1" dirty="0">
                <a:solidFill>
                  <a:srgbClr val="000000"/>
                </a:solidFill>
                <a:latin typeface="Helvetica Neue"/>
              </a:rPr>
              <a:t>digital environments </a:t>
            </a:r>
            <a:r>
              <a:rPr lang="en-US" sz="1400" dirty="0">
                <a:solidFill>
                  <a:srgbClr val="000000"/>
                </a:solidFill>
                <a:latin typeface="Helvetica Neue"/>
              </a:rPr>
              <a:t>must be protected as well </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MOBILE SECURITY</a:t>
            </a:r>
            <a:r>
              <a:rPr lang="en-US" sz="1400" dirty="0">
                <a:solidFill>
                  <a:srgbClr val="000000"/>
                </a:solidFill>
                <a:latin typeface="Helvetica Neue"/>
              </a:rPr>
              <a:t>: the security of mobile phones and tablets is fundamental</a:t>
            </a:r>
            <a:endParaRPr sz="1400" dirty="0">
              <a:solidFill>
                <a:srgbClr val="000000"/>
              </a:solidFill>
              <a:latin typeface="Helvetica Neue"/>
            </a:endParaRPr>
          </a:p>
          <a:p>
            <a:pPr algn="just">
              <a:lnSpc>
                <a:spcPct val="100000"/>
              </a:lnSpc>
              <a:defRPr/>
            </a:pPr>
            <a:r>
              <a:rPr lang="en-US" sz="1400" b="1" dirty="0">
                <a:solidFill>
                  <a:schemeClr val="accent1"/>
                </a:solidFill>
                <a:latin typeface="Helvetica Neue"/>
              </a:rPr>
              <a:t>DISASTER RECOVERY/BUSINESS CONTINUITY PLANNING</a:t>
            </a:r>
            <a:r>
              <a:rPr lang="en-US" sz="1400" dirty="0">
                <a:solidFill>
                  <a:srgbClr val="000000"/>
                </a:solidFill>
                <a:latin typeface="Helvetica Neue"/>
              </a:rPr>
              <a:t>: in the event of a breach, natural disaster or other event it is important to ensure that data are protected and business continues </a:t>
            </a:r>
            <a:endParaRPr sz="1400" dirty="0">
              <a:solidFill>
                <a:srgbClr val="000000"/>
              </a:solidFill>
              <a:latin typeface="Helvetica Neue"/>
            </a:endParaRPr>
          </a:p>
        </p:txBody>
      </p:sp>
      <p:pic>
        <p:nvPicPr>
          <p:cNvPr id="4" name="Picture 3">
            <a:extLst>
              <a:ext uri="{FF2B5EF4-FFF2-40B4-BE49-F238E27FC236}">
                <a16:creationId xmlns:a16="http://schemas.microsoft.com/office/drawing/2014/main" id="{0391ED3C-BC51-1196-D801-022324B6E8B7}"/>
              </a:ext>
            </a:extLst>
          </p:cNvPr>
          <p:cNvPicPr>
            <a:picLocks noChangeAspect="1"/>
          </p:cNvPicPr>
          <p:nvPr/>
        </p:nvPicPr>
        <p:blipFill>
          <a:blip r:embed="rId2"/>
          <a:stretch>
            <a:fillRect/>
          </a:stretch>
        </p:blipFill>
        <p:spPr bwMode="auto">
          <a:xfrm>
            <a:off x="274046" y="467998"/>
            <a:ext cx="603556" cy="774259"/>
          </a:xfrm>
          <a:prstGeom prst="rect">
            <a:avLst/>
          </a:prstGeom>
        </p:spPr>
      </p:pic>
      <p:sp>
        <p:nvSpPr>
          <p:cNvPr id="5" name="Titolo 4"/>
          <p:cNvSpPr>
            <a:spLocks noGrp="1"/>
          </p:cNvSpPr>
          <p:nvPr>
            <p:ph type="title"/>
          </p:nvPr>
        </p:nvSpPr>
        <p:spPr bwMode="auto">
          <a:xfrm>
            <a:off x="877602" y="750416"/>
            <a:ext cx="9824541" cy="687888"/>
          </a:xfrm>
        </p:spPr>
        <p:txBody>
          <a:bodyPr>
            <a:normAutofit fontScale="90000"/>
          </a:bodyPr>
          <a:lstStyle/>
          <a:p>
            <a:pPr>
              <a:defRPr/>
            </a:pPr>
            <a:r>
              <a:rPr lang="en-US" sz="4000" dirty="0">
                <a:latin typeface="Calibri"/>
                <a:ea typeface="Trebuchet MS"/>
                <a:cs typeface="Calibri"/>
              </a:rPr>
              <a:t>What are the challenges for an organization?</a:t>
            </a:r>
            <a:r>
              <a:rPr lang="en-US" sz="4000" b="1" dirty="0">
                <a:latin typeface="Calibri"/>
                <a:ea typeface="Trebuchet MS"/>
                <a:cs typeface="Calibri"/>
              </a:rPr>
              <a:t> </a:t>
            </a:r>
            <a:endParaRPr lang="it-IT" dirty="0"/>
          </a:p>
        </p:txBody>
      </p:sp>
      <p:pic>
        <p:nvPicPr>
          <p:cNvPr id="7" name="Picture 6">
            <a:extLst>
              <a:ext uri="{FF2B5EF4-FFF2-40B4-BE49-F238E27FC236}">
                <a16:creationId xmlns:a16="http://schemas.microsoft.com/office/drawing/2014/main" id="{FE4B06B8-4766-06F8-F1C1-F7C3B3AAA40A}"/>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349751" y="2340384"/>
            <a:ext cx="7766936" cy="3426571"/>
          </a:xfrm>
        </p:spPr>
        <p:txBody>
          <a:bodyPr>
            <a:normAutofit/>
          </a:bodyPr>
          <a:lstStyle/>
          <a:p>
            <a:pPr algn="just">
              <a:defRPr/>
            </a:pPr>
            <a:r>
              <a:rPr lang="en-US" sz="1400" dirty="0">
                <a:solidFill>
                  <a:srgbClr val="000000"/>
                </a:solidFill>
                <a:latin typeface="Helvetica Neue"/>
              </a:rPr>
              <a:t>Businesses investing heavily in cybersecurity often base their investments on </a:t>
            </a:r>
            <a:r>
              <a:rPr lang="en-US" sz="1400" b="1" dirty="0">
                <a:solidFill>
                  <a:srgbClr val="000000"/>
                </a:solidFill>
                <a:latin typeface="Helvetica Neue"/>
              </a:rPr>
              <a:t>technology</a:t>
            </a:r>
            <a:r>
              <a:rPr lang="en-US" sz="1400" dirty="0">
                <a:solidFill>
                  <a:srgbClr val="000000"/>
                </a:solidFill>
                <a:latin typeface="Helvetica Neue"/>
              </a:rPr>
              <a:t>, but don’t sufficiently attend to the human side of it, which remains the top cybersecurity risk for many organizations.</a:t>
            </a:r>
          </a:p>
          <a:p>
            <a:pPr algn="just">
              <a:defRPr/>
            </a:pPr>
            <a:endParaRPr lang="en-US" sz="1400" dirty="0">
              <a:solidFill>
                <a:srgbClr val="000000"/>
              </a:solidFill>
              <a:latin typeface="Helvetica Neue"/>
            </a:endParaRPr>
          </a:p>
          <a:p>
            <a:pPr algn="just">
              <a:defRPr/>
            </a:pPr>
            <a:r>
              <a:rPr lang="en-US" sz="1400" dirty="0">
                <a:solidFill>
                  <a:srgbClr val="000000"/>
                </a:solidFill>
                <a:latin typeface="Helvetica Neue"/>
              </a:rPr>
              <a:t>For this reason, a CSC must be created ad hoc for every organization to match:</a:t>
            </a:r>
            <a:endParaRPr sz="1400" dirty="0">
              <a:solidFill>
                <a:srgbClr val="000000"/>
              </a:solidFill>
              <a:latin typeface="Helvetica Neue"/>
            </a:endParaRPr>
          </a:p>
          <a:p>
            <a:pPr marL="742950" lvl="1" indent="-285750" algn="just">
              <a:buFont typeface="Wingdings"/>
              <a:buChar char="q"/>
              <a:defRPr/>
            </a:pPr>
            <a:r>
              <a:rPr lang="en-US" sz="1400" u="sng" dirty="0">
                <a:solidFill>
                  <a:srgbClr val="000000"/>
                </a:solidFill>
                <a:latin typeface="Helvetica Neue"/>
              </a:rPr>
              <a:t>Organization’s mission </a:t>
            </a:r>
            <a:r>
              <a:rPr lang="en-US" sz="1400" dirty="0">
                <a:solidFill>
                  <a:srgbClr val="000000"/>
                </a:solidFill>
                <a:latin typeface="Helvetica Neue"/>
              </a:rPr>
              <a:t>and culture</a:t>
            </a:r>
            <a:endParaRPr sz="1400" dirty="0">
              <a:solidFill>
                <a:srgbClr val="000000"/>
              </a:solidFill>
              <a:latin typeface="Helvetica Neue"/>
            </a:endParaRPr>
          </a:p>
          <a:p>
            <a:pPr marL="742950" lvl="1" indent="-285750" algn="just">
              <a:buFont typeface="Wingdings"/>
              <a:buChar char="q"/>
              <a:defRPr/>
            </a:pPr>
            <a:r>
              <a:rPr lang="en-US" sz="1400" u="sng" dirty="0">
                <a:solidFill>
                  <a:srgbClr val="000000"/>
                </a:solidFill>
                <a:latin typeface="Helvetica Neue"/>
              </a:rPr>
              <a:t>Employees’ practices </a:t>
            </a:r>
            <a:r>
              <a:rPr lang="en-US" sz="1400" dirty="0">
                <a:solidFill>
                  <a:srgbClr val="000000"/>
                </a:solidFill>
                <a:latin typeface="Helvetica Neue"/>
              </a:rPr>
              <a:t>and needs</a:t>
            </a:r>
            <a:endParaRPr sz="1400" dirty="0">
              <a:solidFill>
                <a:srgbClr val="000000"/>
              </a:solidFill>
              <a:latin typeface="Helvetica Neue"/>
            </a:endParaRPr>
          </a:p>
          <a:p>
            <a:pPr algn="just">
              <a:defRPr/>
            </a:pPr>
            <a:r>
              <a:rPr lang="en-US" sz="1400" dirty="0">
                <a:solidFill>
                  <a:srgbClr val="000000"/>
                </a:solidFill>
                <a:latin typeface="Helvetica Neue"/>
              </a:rPr>
              <a:t>It is crucial to involve employees in developing a CSC in order to guarantee its full </a:t>
            </a:r>
            <a:r>
              <a:rPr lang="en-US" sz="1400" dirty="0" err="1">
                <a:solidFill>
                  <a:srgbClr val="000000"/>
                </a:solidFill>
                <a:latin typeface="Helvetica Neue"/>
              </a:rPr>
              <a:t>adoption</a:t>
            </a:r>
            <a:r>
              <a:rPr lang="en-US" baseline="30000" dirty="0" err="1">
                <a:solidFill>
                  <a:schemeClr val="tx1"/>
                </a:solidFill>
                <a:latin typeface="Calibri"/>
                <a:cs typeface="Calibri"/>
              </a:rPr>
              <a:t>16,17</a:t>
            </a:r>
            <a:endParaRPr dirty="0"/>
          </a:p>
          <a:p>
            <a:pPr>
              <a:defRPr/>
            </a:pPr>
            <a:endParaRPr dirty="0"/>
          </a:p>
        </p:txBody>
      </p:sp>
      <p:sp>
        <p:nvSpPr>
          <p:cNvPr id="6" name="Footer Placeholder 5"/>
          <p:cNvSpPr>
            <a:spLocks noGrp="1"/>
          </p:cNvSpPr>
          <p:nvPr>
            <p:ph type="ftr" sz="quarter" idx="11"/>
          </p:nvPr>
        </p:nvSpPr>
        <p:spPr bwMode="auto">
          <a:xfrm>
            <a:off x="834650" y="6154777"/>
            <a:ext cx="9215041" cy="689346"/>
          </a:xfrm>
        </p:spPr>
        <p:txBody>
          <a:bodyPr/>
          <a:lstStyle/>
          <a:p>
            <a:pPr>
              <a:defRPr/>
            </a:pPr>
            <a:endParaRPr lang="en-US"/>
          </a:p>
          <a:p>
            <a:pPr>
              <a:defRPr/>
            </a:pPr>
            <a:r>
              <a:rPr lang="en-US">
                <a:latin typeface="Calibri"/>
                <a:cs typeface="Calibri"/>
              </a:rPr>
              <a:t>16. K. Reegård, C. Blackett, V. Katta, The Concept of Cybersecurity Culture, September 2019, Conference: 29th European Safety and Reliability Conference (ESREL)At: Hannover, DOI:10.3850/978-981-11-2724-3_0761-cd</a:t>
            </a:r>
            <a:endParaRPr/>
          </a:p>
          <a:p>
            <a:pPr>
              <a:defRPr/>
            </a:pPr>
            <a:r>
              <a:rPr lang="en-US">
                <a:latin typeface="Calibri"/>
                <a:cs typeface="Calibri"/>
              </a:rPr>
              <a:t>17. M. Alshaikh, Developing cybersecurity culture to influence employee behavior: A practice perspective, Computers &amp; Security, Volume 98, 2020, 102003, ISSN 0167-4048, https://doi.org/10.1016/j.cose.2020.102003.</a:t>
            </a:r>
            <a:endParaRPr/>
          </a:p>
          <a:p>
            <a:pPr>
              <a:defRPr/>
            </a:pPr>
            <a:endParaRPr lang="en-US"/>
          </a:p>
        </p:txBody>
      </p:sp>
      <p:grpSp>
        <p:nvGrpSpPr>
          <p:cNvPr id="7" name="Google Shape;44;p7"/>
          <p:cNvGrpSpPr/>
          <p:nvPr/>
        </p:nvGrpSpPr>
        <p:grpSpPr bwMode="auto">
          <a:xfrm>
            <a:off x="8482511" y="1512298"/>
            <a:ext cx="634176" cy="634175"/>
            <a:chOff x="2113284" y="786494"/>
            <a:chExt cx="952503" cy="952501"/>
          </a:xfrm>
          <a:solidFill>
            <a:srgbClr val="3DA1C6"/>
          </a:solidFill>
        </p:grpSpPr>
        <p:sp>
          <p:nvSpPr>
            <p:cNvPr id="8" name="Google Shape;45;p7"/>
            <p:cNvSpPr/>
            <p:nvPr/>
          </p:nvSpPr>
          <p:spPr bwMode="auto">
            <a:xfrm>
              <a:off x="2609389" y="925395"/>
              <a:ext cx="277806" cy="198434"/>
            </a:xfrm>
            <a:custGeom>
              <a:avLst/>
              <a:gdLst/>
              <a:ahLst/>
              <a:cxnLst/>
              <a:rect l="l" t="t" r="r" b="b"/>
              <a:pathLst>
                <a:path w="277806" h="198434" extrusionOk="0">
                  <a:moveTo>
                    <a:pt x="0" y="0"/>
                  </a:moveTo>
                  <a:lnTo>
                    <a:pt x="277806" y="0"/>
                  </a:lnTo>
                  <a:lnTo>
                    <a:pt x="277806" y="198434"/>
                  </a:lnTo>
                  <a:lnTo>
                    <a:pt x="0" y="198434"/>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9" name="Google Shape;46;p7"/>
            <p:cNvSpPr/>
            <p:nvPr/>
          </p:nvSpPr>
          <p:spPr bwMode="auto">
            <a:xfrm>
              <a:off x="2113284" y="786494"/>
              <a:ext cx="952503" cy="952501"/>
            </a:xfrm>
            <a:custGeom>
              <a:avLst/>
              <a:gdLst/>
              <a:ahLst/>
              <a:cxnLst/>
              <a:rect l="l" t="t" r="r" b="b"/>
              <a:pathLst>
                <a:path w="952503" h="952501" extrusionOk="0">
                  <a:moveTo>
                    <a:pt x="859522" y="92990"/>
                  </a:moveTo>
                  <a:cubicBezTo>
                    <a:pt x="735544" y="-30997"/>
                    <a:pt x="534462" y="-30997"/>
                    <a:pt x="410513" y="92990"/>
                  </a:cubicBezTo>
                  <a:cubicBezTo>
                    <a:pt x="408513" y="94990"/>
                    <a:pt x="406827" y="97172"/>
                    <a:pt x="404893" y="99220"/>
                  </a:cubicBezTo>
                  <a:cubicBezTo>
                    <a:pt x="346810" y="160418"/>
                    <a:pt x="317511" y="238875"/>
                    <a:pt x="317511" y="317504"/>
                  </a:cubicBezTo>
                  <a:cubicBezTo>
                    <a:pt x="255008" y="317504"/>
                    <a:pt x="192638" y="336030"/>
                    <a:pt x="138917" y="372673"/>
                  </a:cubicBezTo>
                  <a:cubicBezTo>
                    <a:pt x="122763" y="383703"/>
                    <a:pt x="107332" y="396181"/>
                    <a:pt x="92997" y="410497"/>
                  </a:cubicBezTo>
                  <a:cubicBezTo>
                    <a:pt x="-30999" y="534503"/>
                    <a:pt x="-30999" y="735509"/>
                    <a:pt x="92997" y="859515"/>
                  </a:cubicBezTo>
                  <a:cubicBezTo>
                    <a:pt x="216975" y="983473"/>
                    <a:pt x="418048" y="983521"/>
                    <a:pt x="542025" y="859515"/>
                  </a:cubicBezTo>
                  <a:cubicBezTo>
                    <a:pt x="550350" y="851180"/>
                    <a:pt x="558036" y="842427"/>
                    <a:pt x="565247" y="833445"/>
                  </a:cubicBezTo>
                  <a:cubicBezTo>
                    <a:pt x="611681" y="775609"/>
                    <a:pt x="634989" y="705314"/>
                    <a:pt x="635008" y="635001"/>
                  </a:cubicBezTo>
                  <a:cubicBezTo>
                    <a:pt x="654953" y="635001"/>
                    <a:pt x="674889" y="633096"/>
                    <a:pt x="694539" y="629343"/>
                  </a:cubicBezTo>
                  <a:cubicBezTo>
                    <a:pt x="754985" y="617875"/>
                    <a:pt x="812735" y="588805"/>
                    <a:pt x="859512" y="542018"/>
                  </a:cubicBezTo>
                  <a:cubicBezTo>
                    <a:pt x="983499" y="417993"/>
                    <a:pt x="983499" y="216958"/>
                    <a:pt x="859522" y="92990"/>
                  </a:cubicBezTo>
                  <a:close/>
                  <a:moveTo>
                    <a:pt x="229214" y="456407"/>
                  </a:moveTo>
                  <a:cubicBezTo>
                    <a:pt x="262590" y="456407"/>
                    <a:pt x="289755" y="483544"/>
                    <a:pt x="289755" y="516996"/>
                  </a:cubicBezTo>
                  <a:cubicBezTo>
                    <a:pt x="289755" y="550438"/>
                    <a:pt x="262571" y="577536"/>
                    <a:pt x="229214" y="577536"/>
                  </a:cubicBezTo>
                  <a:cubicBezTo>
                    <a:pt x="195667" y="577536"/>
                    <a:pt x="168693" y="550428"/>
                    <a:pt x="168693" y="516996"/>
                  </a:cubicBezTo>
                  <a:cubicBezTo>
                    <a:pt x="168683" y="483534"/>
                    <a:pt x="195667" y="456407"/>
                    <a:pt x="229214" y="456407"/>
                  </a:cubicBezTo>
                  <a:close/>
                  <a:moveTo>
                    <a:pt x="592422" y="622171"/>
                  </a:moveTo>
                  <a:lnTo>
                    <a:pt x="503039" y="711544"/>
                  </a:lnTo>
                  <a:cubicBezTo>
                    <a:pt x="504896" y="715411"/>
                    <a:pt x="506020" y="719707"/>
                    <a:pt x="506020" y="724288"/>
                  </a:cubicBezTo>
                  <a:cubicBezTo>
                    <a:pt x="506020" y="738033"/>
                    <a:pt x="496676" y="749482"/>
                    <a:pt x="484008" y="752901"/>
                  </a:cubicBezTo>
                  <a:lnTo>
                    <a:pt x="466339" y="754054"/>
                  </a:lnTo>
                  <a:lnTo>
                    <a:pt x="406808" y="754054"/>
                  </a:lnTo>
                  <a:cubicBezTo>
                    <a:pt x="406808" y="754054"/>
                    <a:pt x="400369" y="754054"/>
                    <a:pt x="396883" y="754054"/>
                  </a:cubicBezTo>
                  <a:cubicBezTo>
                    <a:pt x="380443" y="754054"/>
                    <a:pt x="360297" y="729794"/>
                    <a:pt x="360297" y="729794"/>
                  </a:cubicBezTo>
                  <a:lnTo>
                    <a:pt x="327427" y="696932"/>
                  </a:lnTo>
                  <a:lnTo>
                    <a:pt x="327427" y="833435"/>
                  </a:lnTo>
                  <a:lnTo>
                    <a:pt x="109152" y="833435"/>
                  </a:lnTo>
                  <a:lnTo>
                    <a:pt x="109152" y="674691"/>
                  </a:lnTo>
                  <a:cubicBezTo>
                    <a:pt x="109152" y="634991"/>
                    <a:pt x="149185" y="595310"/>
                    <a:pt x="188524" y="595310"/>
                  </a:cubicBezTo>
                  <a:cubicBezTo>
                    <a:pt x="188524" y="595310"/>
                    <a:pt x="276001" y="595310"/>
                    <a:pt x="297661" y="595310"/>
                  </a:cubicBezTo>
                  <a:cubicBezTo>
                    <a:pt x="310920" y="595310"/>
                    <a:pt x="325255" y="598330"/>
                    <a:pt x="335456" y="608874"/>
                  </a:cubicBezTo>
                  <a:cubicBezTo>
                    <a:pt x="352277" y="626276"/>
                    <a:pt x="406808" y="694523"/>
                    <a:pt x="406808" y="694523"/>
                  </a:cubicBezTo>
                  <a:lnTo>
                    <a:pt x="476255" y="694523"/>
                  </a:lnTo>
                  <a:cubicBezTo>
                    <a:pt x="480855" y="694523"/>
                    <a:pt x="485132" y="695656"/>
                    <a:pt x="489009" y="697513"/>
                  </a:cubicBezTo>
                  <a:lnTo>
                    <a:pt x="578382" y="608131"/>
                  </a:lnTo>
                  <a:cubicBezTo>
                    <a:pt x="582259" y="604254"/>
                    <a:pt x="588535" y="604254"/>
                    <a:pt x="592422" y="608131"/>
                  </a:cubicBezTo>
                  <a:cubicBezTo>
                    <a:pt x="596289" y="612017"/>
                    <a:pt x="596289" y="618294"/>
                    <a:pt x="592422" y="622171"/>
                  </a:cubicBezTo>
                  <a:close/>
                  <a:moveTo>
                    <a:pt x="813602" y="377026"/>
                  </a:moveTo>
                  <a:cubicBezTo>
                    <a:pt x="813602" y="387989"/>
                    <a:pt x="804734" y="396866"/>
                    <a:pt x="793761" y="396866"/>
                  </a:cubicBezTo>
                  <a:lnTo>
                    <a:pt x="674699" y="396866"/>
                  </a:lnTo>
                  <a:lnTo>
                    <a:pt x="674699" y="436557"/>
                  </a:lnTo>
                  <a:cubicBezTo>
                    <a:pt x="674699" y="458493"/>
                    <a:pt x="712284" y="476248"/>
                    <a:pt x="734230" y="476248"/>
                  </a:cubicBezTo>
                  <a:lnTo>
                    <a:pt x="773911" y="476248"/>
                  </a:lnTo>
                  <a:cubicBezTo>
                    <a:pt x="784893" y="476248"/>
                    <a:pt x="793761" y="485125"/>
                    <a:pt x="793761" y="496098"/>
                  </a:cubicBezTo>
                  <a:cubicBezTo>
                    <a:pt x="793761" y="507051"/>
                    <a:pt x="784893" y="515929"/>
                    <a:pt x="773911" y="515929"/>
                  </a:cubicBezTo>
                  <a:lnTo>
                    <a:pt x="635008" y="515929"/>
                  </a:lnTo>
                  <a:lnTo>
                    <a:pt x="496105" y="515929"/>
                  </a:lnTo>
                  <a:cubicBezTo>
                    <a:pt x="485132" y="515929"/>
                    <a:pt x="476255" y="507051"/>
                    <a:pt x="476255" y="496098"/>
                  </a:cubicBezTo>
                  <a:cubicBezTo>
                    <a:pt x="476255" y="485125"/>
                    <a:pt x="485132" y="476248"/>
                    <a:pt x="496105" y="476248"/>
                  </a:cubicBezTo>
                  <a:lnTo>
                    <a:pt x="535786" y="476248"/>
                  </a:lnTo>
                  <a:cubicBezTo>
                    <a:pt x="557732" y="476248"/>
                    <a:pt x="595317" y="458493"/>
                    <a:pt x="595317" y="436557"/>
                  </a:cubicBezTo>
                  <a:lnTo>
                    <a:pt x="595317" y="396866"/>
                  </a:lnTo>
                  <a:lnTo>
                    <a:pt x="476255" y="396866"/>
                  </a:lnTo>
                  <a:cubicBezTo>
                    <a:pt x="465291" y="396866"/>
                    <a:pt x="456414" y="387989"/>
                    <a:pt x="456414" y="377026"/>
                  </a:cubicBezTo>
                  <a:lnTo>
                    <a:pt x="456414" y="119060"/>
                  </a:lnTo>
                  <a:cubicBezTo>
                    <a:pt x="456414" y="108097"/>
                    <a:pt x="465291" y="99220"/>
                    <a:pt x="476255" y="99220"/>
                  </a:cubicBezTo>
                  <a:lnTo>
                    <a:pt x="793761" y="99220"/>
                  </a:lnTo>
                  <a:cubicBezTo>
                    <a:pt x="804734" y="99220"/>
                    <a:pt x="813602" y="108097"/>
                    <a:pt x="813602" y="119060"/>
                  </a:cubicBezTo>
                  <a:lnTo>
                    <a:pt x="813602" y="377026"/>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grpSp>
      <p:pic>
        <p:nvPicPr>
          <p:cNvPr id="4" name="Picture 3">
            <a:extLst>
              <a:ext uri="{FF2B5EF4-FFF2-40B4-BE49-F238E27FC236}">
                <a16:creationId xmlns:a16="http://schemas.microsoft.com/office/drawing/2014/main" id="{4E7C9FCF-97B1-F80A-14C8-757D19C1BB62}"/>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E88CA3CD-4C70-17B9-5C7E-625B36BDCDC5}"/>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2" name="Title 1"/>
          <p:cNvSpPr>
            <a:spLocks noGrp="1"/>
          </p:cNvSpPr>
          <p:nvPr>
            <p:ph type="ctrTitle"/>
          </p:nvPr>
        </p:nvSpPr>
        <p:spPr bwMode="auto">
          <a:xfrm>
            <a:off x="1586988" y="1153447"/>
            <a:ext cx="7766936" cy="717701"/>
          </a:xfrm>
        </p:spPr>
        <p:txBody>
          <a:bodyPr/>
          <a:lstStyle/>
          <a:p>
            <a:pPr algn="l">
              <a:defRPr/>
            </a:pPr>
            <a:r>
              <a:rPr lang="en-US" sz="3600" dirty="0">
                <a:latin typeface="Calibri"/>
                <a:cs typeface="Calibri"/>
              </a:rPr>
              <a:t>How to create a Cyber Security Culture (CSC) in an organization? </a:t>
            </a:r>
            <a:endParaRPr sz="36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59496" y="587966"/>
            <a:ext cx="6359888" cy="668540"/>
          </a:xfrm>
        </p:spPr>
        <p:txBody>
          <a:bodyPr/>
          <a:lstStyle/>
          <a:p>
            <a:pPr algn="l">
              <a:defRPr/>
            </a:pPr>
            <a:r>
              <a:rPr lang="en-US" sz="3600" dirty="0">
                <a:latin typeface="Calibri"/>
                <a:cs typeface="Calibri"/>
              </a:rPr>
              <a:t>Steps for CSC creation</a:t>
            </a:r>
            <a:endParaRPr sz="3600" dirty="0">
              <a:latin typeface="Calibri"/>
              <a:cs typeface="Calibri"/>
            </a:endParaRPr>
          </a:p>
        </p:txBody>
      </p:sp>
      <p:sp>
        <p:nvSpPr>
          <p:cNvPr id="3" name="Subtitle 2"/>
          <p:cNvSpPr>
            <a:spLocks noGrp="1"/>
          </p:cNvSpPr>
          <p:nvPr>
            <p:ph type="subTitle" idx="1"/>
          </p:nvPr>
        </p:nvSpPr>
        <p:spPr bwMode="auto">
          <a:xfrm>
            <a:off x="1239799" y="1993055"/>
            <a:ext cx="7766936" cy="3608439"/>
          </a:xfrm>
        </p:spPr>
        <p:txBody>
          <a:bodyPr>
            <a:normAutofit/>
          </a:bodyPr>
          <a:lstStyle/>
          <a:p>
            <a:pPr marL="514350" indent="-514350" algn="l">
              <a:buFont typeface="+mj-lt"/>
              <a:buAutoNum type="arabicPeriod"/>
              <a:defRPr/>
            </a:pPr>
            <a:r>
              <a:rPr lang="en-US" sz="1400" dirty="0">
                <a:solidFill>
                  <a:srgbClr val="000000"/>
                </a:solidFill>
                <a:latin typeface="Helvetica Neue"/>
              </a:rPr>
              <a:t>Create a </a:t>
            </a:r>
            <a:r>
              <a:rPr lang="en-US" sz="1400" b="1" dirty="0">
                <a:solidFill>
                  <a:srgbClr val="000000"/>
                </a:solidFill>
                <a:latin typeface="Helvetica Neue"/>
              </a:rPr>
              <a:t>basic CSC </a:t>
            </a:r>
            <a:r>
              <a:rPr lang="en-US" sz="1400" dirty="0">
                <a:solidFill>
                  <a:srgbClr val="000000"/>
                </a:solidFill>
                <a:latin typeface="Helvetica Neue"/>
              </a:rPr>
              <a:t>working </a:t>
            </a:r>
            <a:r>
              <a:rPr lang="en-US" sz="1400" dirty="0" err="1">
                <a:solidFill>
                  <a:srgbClr val="000000"/>
                </a:solidFill>
                <a:latin typeface="Helvetica Neue"/>
              </a:rPr>
              <a:t>group</a:t>
            </a:r>
            <a:r>
              <a:rPr lang="en-US" baseline="30000" dirty="0" err="1">
                <a:solidFill>
                  <a:schemeClr val="tx1"/>
                </a:solidFill>
                <a:latin typeface="Calibri"/>
                <a:cs typeface="Calibri"/>
              </a:rPr>
              <a:t>18</a:t>
            </a:r>
            <a:endParaRPr dirty="0"/>
          </a:p>
          <a:p>
            <a:pPr marL="514350" indent="-514350" algn="l">
              <a:buFont typeface="+mj-lt"/>
              <a:buAutoNum type="arabicPeriod"/>
              <a:defRPr/>
            </a:pPr>
            <a:r>
              <a:rPr lang="en-US" sz="1400" b="1" dirty="0">
                <a:solidFill>
                  <a:srgbClr val="000000"/>
                </a:solidFill>
                <a:latin typeface="Helvetica Neue"/>
              </a:rPr>
              <a:t>Business understanding </a:t>
            </a:r>
            <a:r>
              <a:rPr lang="en-US" sz="1400" dirty="0">
                <a:solidFill>
                  <a:srgbClr val="000000"/>
                </a:solidFill>
                <a:latin typeface="Helvetica Neue"/>
              </a:rPr>
              <a:t>and </a:t>
            </a:r>
            <a:r>
              <a:rPr lang="en-US" sz="1400" b="1" dirty="0">
                <a:solidFill>
                  <a:srgbClr val="000000"/>
                </a:solidFill>
                <a:latin typeface="Helvetica Neue"/>
              </a:rPr>
              <a:t>risk assessment</a:t>
            </a:r>
            <a:endParaRPr sz="1400" b="1"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Define </a:t>
            </a:r>
            <a:r>
              <a:rPr lang="en-US" sz="1400" b="1" dirty="0">
                <a:solidFill>
                  <a:srgbClr val="000000"/>
                </a:solidFill>
                <a:latin typeface="Helvetica Neue"/>
              </a:rPr>
              <a:t>main goals</a:t>
            </a:r>
            <a:r>
              <a:rPr lang="en-US" sz="1400" dirty="0">
                <a:solidFill>
                  <a:srgbClr val="000000"/>
                </a:solidFill>
                <a:latin typeface="Helvetica Neue"/>
              </a:rPr>
              <a:t>, </a:t>
            </a:r>
            <a:r>
              <a:rPr lang="en-US" sz="1400" b="1" dirty="0">
                <a:solidFill>
                  <a:srgbClr val="000000"/>
                </a:solidFill>
                <a:latin typeface="Helvetica Neue"/>
              </a:rPr>
              <a:t>success criteria </a:t>
            </a:r>
            <a:r>
              <a:rPr lang="en-US" sz="1400" dirty="0">
                <a:solidFill>
                  <a:srgbClr val="000000"/>
                </a:solidFill>
                <a:latin typeface="Helvetica Neue"/>
              </a:rPr>
              <a:t>and </a:t>
            </a:r>
            <a:r>
              <a:rPr lang="en-US" sz="1400" b="1" dirty="0">
                <a:solidFill>
                  <a:srgbClr val="000000"/>
                </a:solidFill>
                <a:latin typeface="Helvetica Neue"/>
              </a:rPr>
              <a:t>target audiences</a:t>
            </a:r>
            <a:endParaRPr sz="1400" b="1"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Calculate the </a:t>
            </a:r>
            <a:r>
              <a:rPr lang="en-US" sz="1400" b="1" dirty="0">
                <a:solidFill>
                  <a:srgbClr val="000000"/>
                </a:solidFill>
                <a:latin typeface="Helvetica Neue"/>
              </a:rPr>
              <a:t>current situation </a:t>
            </a:r>
            <a:r>
              <a:rPr lang="en-US" sz="1400" dirty="0">
                <a:solidFill>
                  <a:srgbClr val="000000"/>
                </a:solidFill>
                <a:latin typeface="Helvetica Neue"/>
              </a:rPr>
              <a:t>and perform a </a:t>
            </a:r>
            <a:r>
              <a:rPr lang="en-US" sz="1400" b="1" dirty="0">
                <a:solidFill>
                  <a:srgbClr val="000000"/>
                </a:solidFill>
                <a:latin typeface="Helvetica Neue"/>
              </a:rPr>
              <a:t>gap analysis</a:t>
            </a:r>
            <a:endParaRPr sz="1400" b="1"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Select one or more activities</a:t>
            </a:r>
            <a:endParaRPr sz="1400"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Run selected activities</a:t>
            </a:r>
            <a:endParaRPr sz="1400"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Rerun current situation metric and </a:t>
            </a:r>
            <a:r>
              <a:rPr lang="en-US" sz="1400" b="1" dirty="0">
                <a:solidFill>
                  <a:srgbClr val="000000"/>
                </a:solidFill>
                <a:latin typeface="Helvetica Neue"/>
              </a:rPr>
              <a:t>analyze the results</a:t>
            </a:r>
            <a:endParaRPr sz="1400" b="1" dirty="0">
              <a:solidFill>
                <a:srgbClr val="000000"/>
              </a:solidFill>
              <a:latin typeface="Helvetica Neue"/>
            </a:endParaRPr>
          </a:p>
          <a:p>
            <a:pPr marL="514350" indent="-514350" algn="l">
              <a:buFont typeface="+mj-lt"/>
              <a:buAutoNum type="arabicPeriod"/>
              <a:defRPr/>
            </a:pPr>
            <a:r>
              <a:rPr lang="en-US" sz="1400" dirty="0">
                <a:solidFill>
                  <a:srgbClr val="000000"/>
                </a:solidFill>
                <a:latin typeface="Helvetica Neue"/>
              </a:rPr>
              <a:t>Review and </a:t>
            </a:r>
            <a:r>
              <a:rPr lang="en-US" sz="1400" b="1" dirty="0">
                <a:solidFill>
                  <a:srgbClr val="000000"/>
                </a:solidFill>
                <a:latin typeface="Helvetica Neue"/>
              </a:rPr>
              <a:t>consider results </a:t>
            </a:r>
            <a:r>
              <a:rPr lang="en-US" sz="1400" dirty="0">
                <a:solidFill>
                  <a:srgbClr val="000000"/>
                </a:solidFill>
                <a:latin typeface="Helvetica Neue"/>
              </a:rPr>
              <a:t>before deciding on next action</a:t>
            </a:r>
            <a:endParaRPr sz="1400" dirty="0">
              <a:solidFill>
                <a:srgbClr val="000000"/>
              </a:solidFill>
              <a:latin typeface="Helvetica Neue"/>
            </a:endParaRPr>
          </a:p>
          <a:p>
            <a:pPr algn="l">
              <a:defRPr/>
            </a:pPr>
            <a:endParaRPr dirty="0"/>
          </a:p>
        </p:txBody>
      </p:sp>
      <p:sp>
        <p:nvSpPr>
          <p:cNvPr id="6" name="Footer Placeholder 5"/>
          <p:cNvSpPr>
            <a:spLocks noGrp="1"/>
          </p:cNvSpPr>
          <p:nvPr>
            <p:ph type="ftr" sz="quarter" idx="11"/>
          </p:nvPr>
        </p:nvSpPr>
        <p:spPr bwMode="auto">
          <a:xfrm>
            <a:off x="686041" y="6428789"/>
            <a:ext cx="8719215" cy="365125"/>
          </a:xfrm>
        </p:spPr>
        <p:txBody>
          <a:bodyPr/>
          <a:lstStyle/>
          <a:p>
            <a:pPr>
              <a:defRPr/>
            </a:pPr>
            <a:r>
              <a:rPr lang="en-US">
                <a:latin typeface="Calibri"/>
                <a:cs typeface="Calibri"/>
              </a:rPr>
              <a:t>18. </a:t>
            </a:r>
            <a:r>
              <a:rPr lang="it-IT">
                <a:latin typeface="Calibri"/>
                <a:cs typeface="Calibri"/>
              </a:rPr>
              <a:t>A. Georgiadou, S. Mouzakitis, K. Bounas, D. Askounis (2020): A Cyber-Security Culture Framework for Assessing Organization Readiness, Journal of Computer Information Systems, DOI: 10.1080/08874417.2020.1845583</a:t>
            </a:r>
            <a:endParaRPr lang="en-US">
              <a:latin typeface="Calibri"/>
              <a:cs typeface="Calibri"/>
            </a:endParaRPr>
          </a:p>
        </p:txBody>
      </p:sp>
      <p:pic>
        <p:nvPicPr>
          <p:cNvPr id="4" name="Picture 3">
            <a:extLst>
              <a:ext uri="{FF2B5EF4-FFF2-40B4-BE49-F238E27FC236}">
                <a16:creationId xmlns:a16="http://schemas.microsoft.com/office/drawing/2014/main" id="{3A33C317-D89B-DD9E-C409-237A86569032}"/>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27D06E0D-67C1-0CFB-8F2F-3A44AB9CE7C7}"/>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80564" y="554230"/>
            <a:ext cx="6359888" cy="668540"/>
          </a:xfrm>
        </p:spPr>
        <p:txBody>
          <a:bodyPr/>
          <a:lstStyle/>
          <a:p>
            <a:pPr algn="l">
              <a:defRPr/>
            </a:pPr>
            <a:r>
              <a:rPr lang="en-US" sz="3600" dirty="0">
                <a:latin typeface="Calibri"/>
                <a:cs typeface="Calibri"/>
              </a:rPr>
              <a:t>Barriers in creating CSC</a:t>
            </a:r>
            <a:endParaRPr sz="3600" dirty="0">
              <a:latin typeface="Calibri"/>
              <a:cs typeface="Calibri"/>
            </a:endParaRPr>
          </a:p>
        </p:txBody>
      </p:sp>
      <p:sp>
        <p:nvSpPr>
          <p:cNvPr id="3" name="Subtitle 2"/>
          <p:cNvSpPr>
            <a:spLocks noGrp="1"/>
          </p:cNvSpPr>
          <p:nvPr>
            <p:ph type="subTitle" idx="1"/>
          </p:nvPr>
        </p:nvSpPr>
        <p:spPr bwMode="auto">
          <a:xfrm>
            <a:off x="1433571" y="1911840"/>
            <a:ext cx="7766936" cy="4208770"/>
          </a:xfrm>
        </p:spPr>
        <p:txBody>
          <a:bodyPr>
            <a:normAutofit/>
          </a:bodyPr>
          <a:lstStyle/>
          <a:p>
            <a:pPr marL="342900" indent="-342900" algn="just">
              <a:buFont typeface="+mj-lt"/>
              <a:buAutoNum type="arabicParenR"/>
              <a:defRPr/>
            </a:pPr>
            <a:r>
              <a:rPr lang="en-US" sz="1400" dirty="0">
                <a:solidFill>
                  <a:srgbClr val="000000"/>
                </a:solidFill>
                <a:latin typeface="Helvetica Neue"/>
              </a:rPr>
              <a:t>Lack of </a:t>
            </a:r>
            <a:r>
              <a:rPr lang="en-US" sz="1400" b="1" dirty="0">
                <a:solidFill>
                  <a:srgbClr val="000000"/>
                </a:solidFill>
                <a:latin typeface="Helvetica Neue"/>
              </a:rPr>
              <a:t>employee </a:t>
            </a:r>
            <a:r>
              <a:rPr lang="en-US" sz="1400" b="1" dirty="0" err="1">
                <a:solidFill>
                  <a:srgbClr val="000000"/>
                </a:solidFill>
                <a:latin typeface="Helvetica Neue"/>
              </a:rPr>
              <a:t>participation</a:t>
            </a:r>
            <a:r>
              <a:rPr lang="en-US" b="1" baseline="30000" dirty="0" err="1">
                <a:solidFill>
                  <a:schemeClr val="tx1"/>
                </a:solidFill>
                <a:latin typeface="Calibri"/>
                <a:cs typeface="Calibri"/>
              </a:rPr>
              <a:t>19</a:t>
            </a:r>
            <a:endParaRPr b="1" dirty="0"/>
          </a:p>
          <a:p>
            <a:pPr marL="800100" lvl="1" indent="-342900" algn="just">
              <a:buFont typeface="Arial"/>
              <a:buChar char="•"/>
              <a:defRPr/>
            </a:pPr>
            <a:r>
              <a:rPr lang="en-US" sz="1400" dirty="0">
                <a:solidFill>
                  <a:srgbClr val="000000"/>
                </a:solidFill>
                <a:latin typeface="Helvetica Neue"/>
              </a:rPr>
              <a:t>Not everyone understands their role in the organization's safety culture</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Lack of active participation in the change process</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Insufficient time spent</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Complexity of the topic</a:t>
            </a:r>
            <a:endParaRPr sz="1400" dirty="0">
              <a:solidFill>
                <a:srgbClr val="000000"/>
              </a:solidFill>
              <a:latin typeface="Helvetica Neue"/>
            </a:endParaRPr>
          </a:p>
          <a:p>
            <a:pPr marL="342900" indent="-342900" algn="just">
              <a:buFont typeface="+mj-lt"/>
              <a:buAutoNum type="arabicParenR"/>
              <a:defRPr/>
            </a:pPr>
            <a:r>
              <a:rPr lang="en-US" sz="1400" dirty="0">
                <a:solidFill>
                  <a:srgbClr val="000000"/>
                </a:solidFill>
                <a:latin typeface="Helvetica Neue"/>
              </a:rPr>
              <a:t>Executives do not give due importance</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Lack of consent and understanding on their part</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Downplaying of the problem</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Thinking that bland information is enough (not wanting to invest, even resources, in this)</a:t>
            </a:r>
            <a:endParaRPr sz="1400" dirty="0">
              <a:solidFill>
                <a:srgbClr val="000000"/>
              </a:solidFill>
              <a:latin typeface="Helvetica Neue"/>
            </a:endParaRPr>
          </a:p>
          <a:p>
            <a:pPr marL="800100" lvl="1" indent="-342900" algn="just">
              <a:buFont typeface="Arial"/>
              <a:buChar char="•"/>
              <a:defRPr/>
            </a:pPr>
            <a:r>
              <a:rPr lang="en-US" sz="1400" dirty="0">
                <a:solidFill>
                  <a:srgbClr val="000000"/>
                </a:solidFill>
                <a:latin typeface="Helvetica Neue"/>
              </a:rPr>
              <a:t>Considering themselves outside the problem</a:t>
            </a:r>
            <a:endParaRPr sz="1400" dirty="0">
              <a:solidFill>
                <a:srgbClr val="000000"/>
              </a:solidFill>
              <a:latin typeface="Helvetica Neue"/>
            </a:endParaRPr>
          </a:p>
          <a:p>
            <a:pPr marL="342900" indent="-342900" algn="l">
              <a:buFont typeface="+mj-lt"/>
              <a:buAutoNum type="arabicParenR"/>
              <a:defRPr/>
            </a:pPr>
            <a:endParaRPr lang="en-US" dirty="0">
              <a:solidFill>
                <a:schemeClr val="tx1"/>
              </a:solidFill>
            </a:endParaRPr>
          </a:p>
          <a:p>
            <a:pPr algn="l">
              <a:defRPr/>
            </a:pPr>
            <a:endParaRPr lang="en-US" dirty="0">
              <a:solidFill>
                <a:schemeClr val="tx1"/>
              </a:solidFill>
            </a:endParaRPr>
          </a:p>
          <a:p>
            <a:pPr marL="342900" indent="-342900" algn="l">
              <a:buFont typeface="+mj-lt"/>
              <a:buAutoNum type="arabicParenR"/>
              <a:defRPr/>
            </a:pPr>
            <a:endParaRPr lang="en-US" dirty="0">
              <a:solidFill>
                <a:schemeClr val="tx1"/>
              </a:solidFill>
            </a:endParaRPr>
          </a:p>
          <a:p>
            <a:pPr marL="342900" indent="-342900" algn="l">
              <a:buFont typeface="+mj-lt"/>
              <a:buAutoNum type="arabicParenR"/>
              <a:defRPr/>
            </a:pPr>
            <a:endParaRPr lang="en-US" dirty="0">
              <a:solidFill>
                <a:schemeClr val="tx1"/>
              </a:solidFill>
            </a:endParaRPr>
          </a:p>
          <a:p>
            <a:pPr marL="342900" indent="-342900" algn="l">
              <a:buFont typeface="+mj-lt"/>
              <a:buAutoNum type="arabicParenR"/>
              <a:defRPr/>
            </a:pPr>
            <a:endParaRPr lang="en-US" dirty="0">
              <a:solidFill>
                <a:schemeClr val="tx1"/>
              </a:solidFill>
            </a:endParaRPr>
          </a:p>
        </p:txBody>
      </p:sp>
      <p:sp>
        <p:nvSpPr>
          <p:cNvPr id="7" name="Footer Placeholder 6"/>
          <p:cNvSpPr>
            <a:spLocks noGrp="1"/>
          </p:cNvSpPr>
          <p:nvPr>
            <p:ph type="ftr" sz="quarter" idx="11"/>
          </p:nvPr>
        </p:nvSpPr>
        <p:spPr bwMode="auto">
          <a:xfrm>
            <a:off x="972532" y="6501973"/>
            <a:ext cx="8806300" cy="302370"/>
          </a:xfrm>
        </p:spPr>
        <p:txBody>
          <a:bodyPr/>
          <a:lstStyle/>
          <a:p>
            <a:pPr>
              <a:defRPr/>
            </a:pPr>
            <a:r>
              <a:rPr lang="en-US">
                <a:latin typeface="Calibri"/>
                <a:cs typeface="Calibri"/>
              </a:rPr>
              <a:t>19. </a:t>
            </a:r>
            <a:r>
              <a:rPr lang="en-US" u="sng">
                <a:solidFill>
                  <a:schemeClr val="accent1"/>
                </a:solidFill>
                <a:latin typeface="Calibri"/>
                <a:cs typeface="Calibri"/>
                <a:hlinkClick r:id="rId2" tooltip="https://www.securitymagazine.com/articles/92739-barriers-to-teaching-employees-good-cybersecurity-habits-and-how-to-overcome-them"/>
              </a:rPr>
              <a:t>https://www.securitymagazine.com/articles/92739-barriers-to-teaching-employees-good-cybersecurity-habits-and-how-to-overcome-them</a:t>
            </a:r>
            <a:r>
              <a:rPr lang="en-US">
                <a:solidFill>
                  <a:schemeClr val="accent1"/>
                </a:solidFill>
                <a:latin typeface="Calibri"/>
                <a:cs typeface="Calibri"/>
              </a:rPr>
              <a:t> </a:t>
            </a:r>
            <a:endParaRPr/>
          </a:p>
        </p:txBody>
      </p:sp>
      <p:pic>
        <p:nvPicPr>
          <p:cNvPr id="4" name="Picture 3">
            <a:extLst>
              <a:ext uri="{FF2B5EF4-FFF2-40B4-BE49-F238E27FC236}">
                <a16:creationId xmlns:a16="http://schemas.microsoft.com/office/drawing/2014/main" id="{3AE024A0-9759-86E0-927A-A656ED50CD17}"/>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D4FF3BA2-E64C-BD9A-7483-AB207E857CBF}"/>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055035" y="2875845"/>
            <a:ext cx="8218968" cy="1646302"/>
          </a:xfrm>
        </p:spPr>
        <p:txBody>
          <a:bodyPr/>
          <a:lstStyle/>
          <a:p>
            <a:pPr algn="ctr">
              <a:defRPr/>
            </a:pPr>
            <a:r>
              <a:rPr lang="en-US" sz="4800" b="1" dirty="0">
                <a:latin typeface="Helvetica Neue"/>
                <a:ea typeface="+mn-ea"/>
                <a:cs typeface="+mn-cs"/>
              </a:rPr>
              <a:t>3) BASIC CONCEPTS OF CYBERSECURITY</a:t>
            </a:r>
            <a:endParaRPr lang="it-IT" sz="4800" b="1" dirty="0">
              <a:latin typeface="Helvetica Neue"/>
              <a:ea typeface="+mn-ea"/>
              <a:cs typeface="+mn-cs"/>
            </a:endParaRPr>
          </a:p>
        </p:txBody>
      </p:sp>
      <p:pic>
        <p:nvPicPr>
          <p:cNvPr id="5" name="Picture 4">
            <a:extLst>
              <a:ext uri="{FF2B5EF4-FFF2-40B4-BE49-F238E27FC236}">
                <a16:creationId xmlns:a16="http://schemas.microsoft.com/office/drawing/2014/main" id="{A395B970-3AFB-41D0-B9FE-CD8DF00A0CEF}"/>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5E93A890-FB6B-0207-B589-D69EE07E1116}"/>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445222" y="1724111"/>
            <a:ext cx="5277627" cy="1206585"/>
          </a:xfrm>
        </p:spPr>
        <p:txBody>
          <a:bodyPr vert="horz" lIns="91440" tIns="45720" rIns="91440" bIns="45720" rtlCol="0" anchor="t">
            <a:noAutofit/>
          </a:bodyPr>
          <a:lstStyle/>
          <a:p>
            <a:pPr marL="0" indent="0" algn="just">
              <a:buNone/>
              <a:defRPr/>
            </a:pPr>
            <a:r>
              <a:rPr lang="en-US" sz="1400" b="1" dirty="0">
                <a:solidFill>
                  <a:schemeClr val="accent1"/>
                </a:solidFill>
                <a:latin typeface="Helvetica Neue"/>
              </a:rPr>
              <a:t>FILE</a:t>
            </a:r>
            <a:r>
              <a:rPr lang="en-US" sz="1400" dirty="0">
                <a:solidFill>
                  <a:srgbClr val="000000"/>
                </a:solidFill>
                <a:latin typeface="Helvetica Neue"/>
              </a:rPr>
              <a:t>:  in computer science, it is the main structure used to store data on a specific digital storage medium.</a:t>
            </a:r>
            <a:endParaRPr sz="1400" dirty="0">
              <a:solidFill>
                <a:srgbClr val="000000"/>
              </a:solidFill>
              <a:latin typeface="Helvetica Neue"/>
            </a:endParaRPr>
          </a:p>
          <a:p>
            <a:pPr marL="0" indent="0" algn="just">
              <a:spcBef>
                <a:spcPts val="0"/>
              </a:spcBef>
              <a:buNone/>
              <a:defRPr/>
            </a:pPr>
            <a:r>
              <a:rPr lang="en-US" sz="1400" dirty="0">
                <a:solidFill>
                  <a:srgbClr val="000000"/>
                </a:solidFill>
                <a:latin typeface="Helvetica Neue"/>
              </a:rPr>
              <a:t>A file can be used to store a wide variety of information, such as a </a:t>
            </a:r>
            <a:r>
              <a:rPr lang="en-US" sz="1400" u="sng" dirty="0">
                <a:solidFill>
                  <a:srgbClr val="000000"/>
                </a:solidFill>
                <a:latin typeface="Helvetica Neue"/>
              </a:rPr>
              <a:t>picture</a:t>
            </a:r>
            <a:r>
              <a:rPr lang="en-US" sz="1400" dirty="0">
                <a:solidFill>
                  <a:srgbClr val="000000"/>
                </a:solidFill>
                <a:latin typeface="Helvetica Neue"/>
              </a:rPr>
              <a:t>, a </a:t>
            </a:r>
            <a:r>
              <a:rPr lang="en-US" sz="1400" u="sng" dirty="0">
                <a:solidFill>
                  <a:srgbClr val="000000"/>
                </a:solidFill>
                <a:latin typeface="Helvetica Neue"/>
              </a:rPr>
              <a:t>written message</a:t>
            </a:r>
            <a:r>
              <a:rPr lang="en-US" sz="1400" dirty="0">
                <a:solidFill>
                  <a:srgbClr val="000000"/>
                </a:solidFill>
                <a:latin typeface="Helvetica Neue"/>
              </a:rPr>
              <a:t>, a </a:t>
            </a:r>
            <a:r>
              <a:rPr lang="en-US" sz="1400" u="sng" dirty="0">
                <a:solidFill>
                  <a:srgbClr val="000000"/>
                </a:solidFill>
                <a:latin typeface="Helvetica Neue"/>
              </a:rPr>
              <a:t>video</a:t>
            </a:r>
            <a:r>
              <a:rPr lang="en-US" sz="1400" dirty="0">
                <a:solidFill>
                  <a:srgbClr val="000000"/>
                </a:solidFill>
                <a:latin typeface="Helvetica Neue"/>
              </a:rPr>
              <a:t> or a </a:t>
            </a:r>
            <a:r>
              <a:rPr lang="en-US" sz="1400" u="sng" dirty="0">
                <a:solidFill>
                  <a:srgbClr val="000000"/>
                </a:solidFill>
                <a:latin typeface="Helvetica Neue"/>
              </a:rPr>
              <a:t>song</a:t>
            </a:r>
            <a:r>
              <a:rPr lang="en-US" sz="1400" dirty="0">
                <a:solidFill>
                  <a:srgbClr val="000000"/>
                </a:solidFill>
                <a:latin typeface="Helvetica Neue"/>
              </a:rPr>
              <a:t>. </a:t>
            </a:r>
          </a:p>
        </p:txBody>
      </p:sp>
      <p:sp>
        <p:nvSpPr>
          <p:cNvPr id="8" name="Content Placeholder 2"/>
          <p:cNvSpPr txBox="1"/>
          <p:nvPr/>
        </p:nvSpPr>
        <p:spPr bwMode="auto">
          <a:xfrm>
            <a:off x="3805831" y="3153223"/>
            <a:ext cx="5665815" cy="1707193"/>
          </a:xfrm>
          <a:prstGeom prst="rect">
            <a:avLst/>
          </a:prstGeom>
        </p:spPr>
        <p:txBody>
          <a:bodyPr vert="horz" lIns="91440" tIns="45720" rIns="91440" bIns="45720" rtlCol="0" anchor="t">
            <a:noAutofit/>
          </a:bodyPr>
          <a:lst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a:lstStyle>
          <a:p>
            <a:pPr marL="0" indent="0" algn="just">
              <a:buNone/>
              <a:defRPr/>
            </a:pPr>
            <a:r>
              <a:rPr lang="en-US" sz="1400" b="1" dirty="0">
                <a:solidFill>
                  <a:schemeClr val="accent1"/>
                </a:solidFill>
                <a:latin typeface="Helvetica Neue"/>
              </a:rPr>
              <a:t>WIRELESS</a:t>
            </a:r>
            <a:r>
              <a:rPr lang="en-US" sz="1400" dirty="0">
                <a:solidFill>
                  <a:srgbClr val="000000"/>
                </a:solidFill>
                <a:latin typeface="Helvetica Neue"/>
              </a:rPr>
              <a:t>: the ability to </a:t>
            </a:r>
            <a:r>
              <a:rPr lang="en-US" sz="1400" b="1" dirty="0">
                <a:solidFill>
                  <a:srgbClr val="000000"/>
                </a:solidFill>
                <a:latin typeface="Helvetica Neue"/>
              </a:rPr>
              <a:t>transfer information </a:t>
            </a:r>
            <a:r>
              <a:rPr lang="en-US" sz="1400" dirty="0">
                <a:solidFill>
                  <a:srgbClr val="000000"/>
                </a:solidFill>
                <a:latin typeface="Helvetica Neue"/>
              </a:rPr>
              <a:t>or electrical energy between two or more points that are not physically connected by any electrical conductor. </a:t>
            </a:r>
            <a:endParaRPr lang="it-IT" sz="1400" dirty="0">
              <a:solidFill>
                <a:srgbClr val="000000"/>
              </a:solidFill>
              <a:latin typeface="Helvetica Neue"/>
            </a:endParaRPr>
          </a:p>
          <a:p>
            <a:pPr marL="0" indent="0" algn="just">
              <a:spcBef>
                <a:spcPts val="0"/>
              </a:spcBef>
              <a:buNone/>
              <a:defRPr/>
            </a:pPr>
            <a:r>
              <a:rPr lang="en-US" sz="1400" dirty="0">
                <a:solidFill>
                  <a:srgbClr val="000000"/>
                </a:solidFill>
                <a:latin typeface="Helvetica Neue"/>
              </a:rPr>
              <a:t>All devices or systems that make use of this mode of communication are also called wireless, while all devices or systems based on wired connections are called wired. </a:t>
            </a:r>
            <a:endParaRPr lang="it-IT" sz="1400" dirty="0">
              <a:solidFill>
                <a:srgbClr val="000000"/>
              </a:solidFill>
              <a:latin typeface="Helvetica Neue"/>
            </a:endParaRPr>
          </a:p>
        </p:txBody>
      </p:sp>
      <p:sp>
        <p:nvSpPr>
          <p:cNvPr id="10" name="Content Placeholder 2"/>
          <p:cNvSpPr txBox="1"/>
          <p:nvPr/>
        </p:nvSpPr>
        <p:spPr bwMode="auto">
          <a:xfrm>
            <a:off x="781544" y="5025107"/>
            <a:ext cx="4966320" cy="1393110"/>
          </a:xfrm>
          <a:prstGeom prst="rect">
            <a:avLst/>
          </a:prstGeom>
        </p:spPr>
        <p:txBody>
          <a:bodyPr vert="horz" lIns="91440" tIns="45720" rIns="91440" bIns="45720" rtlCol="0" anchor="t">
            <a:noAutofit/>
          </a:bodyPr>
          <a:lst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a:lstStyle>
          <a:p>
            <a:pPr marL="0" indent="0" algn="just">
              <a:buNone/>
              <a:defRPr/>
            </a:pPr>
            <a:r>
              <a:rPr lang="en-US" sz="1400" b="1" dirty="0">
                <a:solidFill>
                  <a:schemeClr val="accent1"/>
                </a:solidFill>
                <a:latin typeface="Helvetica Neue"/>
              </a:rPr>
              <a:t>HASH FUNCTIONS</a:t>
            </a:r>
            <a:r>
              <a:rPr lang="en-US" sz="1400" dirty="0">
                <a:solidFill>
                  <a:srgbClr val="000000"/>
                </a:solidFill>
                <a:latin typeface="Helvetica Neue"/>
              </a:rPr>
              <a:t>: special functions that allow a message to be given a fingerprint that uniquely identifies it. </a:t>
            </a:r>
            <a:endParaRPr lang="it-IT" sz="1400" dirty="0">
              <a:solidFill>
                <a:srgbClr val="000000"/>
              </a:solidFill>
              <a:latin typeface="Helvetica Neue"/>
            </a:endParaRPr>
          </a:p>
          <a:p>
            <a:pPr marL="0" indent="0" algn="just">
              <a:spcBef>
                <a:spcPts val="0"/>
              </a:spcBef>
              <a:buNone/>
              <a:defRPr/>
            </a:pPr>
            <a:r>
              <a:rPr lang="en-US" sz="1400" dirty="0">
                <a:solidFill>
                  <a:srgbClr val="000000"/>
                </a:solidFill>
                <a:latin typeface="Helvetica Neue"/>
              </a:rPr>
              <a:t>They </a:t>
            </a:r>
            <a:r>
              <a:rPr lang="en-US" sz="1400" b="1" dirty="0">
                <a:solidFill>
                  <a:srgbClr val="000000"/>
                </a:solidFill>
                <a:latin typeface="Helvetica Neue"/>
              </a:rPr>
              <a:t>create a string </a:t>
            </a:r>
            <a:r>
              <a:rPr lang="en-US" sz="1400" dirty="0">
                <a:solidFill>
                  <a:srgbClr val="000000"/>
                </a:solidFill>
                <a:latin typeface="Helvetica Neue"/>
              </a:rPr>
              <a:t>associated with the message to be sent and for which, once the function has been applied, it should no longer be possible to revert to the original text.</a:t>
            </a:r>
            <a:endParaRPr lang="it-IT" sz="1400" dirty="0">
              <a:solidFill>
                <a:srgbClr val="000000"/>
              </a:solidFill>
              <a:latin typeface="Helvetica Neue"/>
            </a:endParaRPr>
          </a:p>
        </p:txBody>
      </p:sp>
      <p:pic>
        <p:nvPicPr>
          <p:cNvPr id="4" name="Picture 3"/>
          <p:cNvPicPr>
            <a:picLocks noChangeAspect="1"/>
          </p:cNvPicPr>
          <p:nvPr/>
        </p:nvPicPr>
        <p:blipFill>
          <a:blip r:embed="rId2"/>
          <a:stretch/>
        </p:blipFill>
        <p:spPr bwMode="auto">
          <a:xfrm>
            <a:off x="6613931" y="1404340"/>
            <a:ext cx="1958874" cy="1637619"/>
          </a:xfrm>
          <a:prstGeom prst="rect">
            <a:avLst/>
          </a:prstGeom>
        </p:spPr>
      </p:pic>
      <p:pic>
        <p:nvPicPr>
          <p:cNvPr id="7" name="Picture 6"/>
          <p:cNvPicPr>
            <a:picLocks noChangeAspect="1"/>
          </p:cNvPicPr>
          <p:nvPr/>
        </p:nvPicPr>
        <p:blipFill>
          <a:blip r:embed="rId3"/>
          <a:stretch/>
        </p:blipFill>
        <p:spPr bwMode="auto">
          <a:xfrm>
            <a:off x="979757" y="3153223"/>
            <a:ext cx="1977208" cy="1482906"/>
          </a:xfrm>
          <a:prstGeom prst="rect">
            <a:avLst/>
          </a:prstGeom>
        </p:spPr>
      </p:pic>
      <p:pic>
        <p:nvPicPr>
          <p:cNvPr id="9" name="Picture 8"/>
          <p:cNvPicPr>
            <a:picLocks noChangeAspect="1"/>
          </p:cNvPicPr>
          <p:nvPr/>
        </p:nvPicPr>
        <p:blipFill>
          <a:blip r:embed="rId4"/>
          <a:srcRect t="10510" b="19827"/>
          <a:stretch/>
        </p:blipFill>
        <p:spPr bwMode="auto">
          <a:xfrm>
            <a:off x="6096000" y="5025107"/>
            <a:ext cx="3092822" cy="1436366"/>
          </a:xfrm>
          <a:prstGeom prst="rect">
            <a:avLst/>
          </a:prstGeom>
        </p:spPr>
      </p:pic>
      <p:sp>
        <p:nvSpPr>
          <p:cNvPr id="11" name="Footer Placeholder 14"/>
          <p:cNvSpPr>
            <a:spLocks noGrp="1"/>
          </p:cNvSpPr>
          <p:nvPr>
            <p:ph type="ftr" sz="quarter" idx="11"/>
          </p:nvPr>
        </p:nvSpPr>
        <p:spPr bwMode="auto">
          <a:xfrm>
            <a:off x="979757" y="6508013"/>
            <a:ext cx="6533363" cy="365125"/>
          </a:xfrm>
        </p:spPr>
        <p:txBody>
          <a:bodyPr/>
          <a:lstStyle/>
          <a:p>
            <a:pPr>
              <a:defRPr/>
            </a:pPr>
            <a:r>
              <a:rPr lang="en-US">
                <a:latin typeface="Calibri"/>
                <a:cs typeface="Calibri"/>
              </a:rPr>
              <a:t>20. </a:t>
            </a:r>
            <a:r>
              <a:rPr lang="it-IT">
                <a:latin typeface="Calibri"/>
                <a:cs typeface="Calibri"/>
              </a:rPr>
              <a:t>R. Shipsey, Computer security, CO3326 2009, </a:t>
            </a:r>
            <a:r>
              <a:rPr lang="en-US">
                <a:latin typeface="Calibri"/>
                <a:cs typeface="Calibri"/>
              </a:rPr>
              <a:t>guide prepared for the University of London International Programmes</a:t>
            </a:r>
          </a:p>
        </p:txBody>
      </p:sp>
      <p:sp>
        <p:nvSpPr>
          <p:cNvPr id="2" name="Title 1"/>
          <p:cNvSpPr>
            <a:spLocks noGrp="1"/>
          </p:cNvSpPr>
          <p:nvPr>
            <p:ph type="title"/>
          </p:nvPr>
        </p:nvSpPr>
        <p:spPr bwMode="auto">
          <a:xfrm>
            <a:off x="530768" y="785771"/>
            <a:ext cx="6550125" cy="689346"/>
          </a:xfrm>
        </p:spPr>
        <p:txBody>
          <a:bodyPr>
            <a:normAutofit/>
          </a:bodyPr>
          <a:lstStyle/>
          <a:p>
            <a:pPr algn="ctr">
              <a:defRPr/>
            </a:pPr>
            <a:r>
              <a:rPr lang="en-US" dirty="0">
                <a:latin typeface="Calibri"/>
                <a:ea typeface="Trebuchet MS"/>
                <a:cs typeface="Calibri"/>
              </a:rPr>
              <a:t> </a:t>
            </a:r>
            <a:r>
              <a:rPr lang="en-US" dirty="0">
                <a:latin typeface="Calibri"/>
                <a:cs typeface="Calibri"/>
              </a:rPr>
              <a:t>Basic concepts to get </a:t>
            </a:r>
            <a:r>
              <a:rPr lang="en-US" dirty="0" err="1">
                <a:latin typeface="Calibri"/>
                <a:cs typeface="Calibri"/>
              </a:rPr>
              <a:t>started</a:t>
            </a:r>
            <a:r>
              <a:rPr lang="en-US" baseline="30000" dirty="0" err="1">
                <a:latin typeface="Calibri"/>
                <a:ea typeface="Trebuchet MS"/>
                <a:cs typeface="Calibri"/>
              </a:rPr>
              <a:t>20</a:t>
            </a:r>
            <a:r>
              <a:rPr lang="en-US" dirty="0">
                <a:latin typeface="Calibri"/>
                <a:ea typeface="Trebuchet MS"/>
                <a:cs typeface="Calibri"/>
              </a:rPr>
              <a:t> </a:t>
            </a:r>
            <a:endParaRPr lang="it-IT" dirty="0">
              <a:latin typeface="Calibri"/>
              <a:cs typeface="Calibri"/>
            </a:endParaRPr>
          </a:p>
        </p:txBody>
      </p:sp>
      <p:pic>
        <p:nvPicPr>
          <p:cNvPr id="5" name="Picture 4">
            <a:extLst>
              <a:ext uri="{FF2B5EF4-FFF2-40B4-BE49-F238E27FC236}">
                <a16:creationId xmlns:a16="http://schemas.microsoft.com/office/drawing/2014/main" id="{EB70A1FD-5F57-934F-694E-DF78CC773C4E}"/>
              </a:ext>
            </a:extLst>
          </p:cNvPr>
          <p:cNvPicPr>
            <a:picLocks noChangeAspect="1"/>
          </p:cNvPicPr>
          <p:nvPr/>
        </p:nvPicPr>
        <p:blipFill>
          <a:blip r:embed="rId5"/>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81859ED3-FF08-7457-1684-674429B24EF7}"/>
              </a:ext>
            </a:extLst>
          </p:cNvPr>
          <p:cNvPicPr>
            <a:picLocks noChangeAspect="1"/>
          </p:cNvPicPr>
          <p:nvPr/>
        </p:nvPicPr>
        <p:blipFill>
          <a:blip r:embed="rId6"/>
          <a:stretch>
            <a:fillRect/>
          </a:stretch>
        </p:blipFill>
        <p:spPr bwMode="auto">
          <a:xfrm>
            <a:off x="6384032" y="344592"/>
            <a:ext cx="2682472" cy="5913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Box 6"/>
          <p:cNvSpPr txBox="1"/>
          <p:nvPr/>
        </p:nvSpPr>
        <p:spPr bwMode="auto">
          <a:xfrm>
            <a:off x="3328872" y="3977051"/>
            <a:ext cx="6439980" cy="738664"/>
          </a:xfrm>
          <a:prstGeom prst="rect">
            <a:avLst/>
          </a:prstGeom>
          <a:noFill/>
        </p:spPr>
        <p:txBody>
          <a:bodyPr wrap="square" rtlCol="0">
            <a:spAutoFit/>
          </a:bodyPr>
          <a:lstStyle/>
          <a:p>
            <a:pPr algn="just">
              <a:defRPr/>
            </a:pPr>
            <a:r>
              <a:rPr lang="en-US" sz="1400" b="1" dirty="0">
                <a:solidFill>
                  <a:schemeClr val="accent1"/>
                </a:solidFill>
                <a:latin typeface="Helvetica Neue"/>
              </a:rPr>
              <a:t>BACKUP</a:t>
            </a:r>
            <a:r>
              <a:rPr lang="en-US" sz="1400" dirty="0">
                <a:solidFill>
                  <a:srgbClr val="000000"/>
                </a:solidFill>
                <a:latin typeface="Helvetica Neue"/>
              </a:rPr>
              <a:t>: is the </a:t>
            </a:r>
            <a:r>
              <a:rPr lang="en-US" sz="1400" b="1" dirty="0">
                <a:solidFill>
                  <a:srgbClr val="000000"/>
                </a:solidFill>
                <a:latin typeface="Helvetica Neue"/>
              </a:rPr>
              <a:t>copy</a:t>
            </a:r>
            <a:r>
              <a:rPr lang="en-US" sz="1400" dirty="0">
                <a:solidFill>
                  <a:srgbClr val="000000"/>
                </a:solidFill>
                <a:latin typeface="Helvetica Neue"/>
              </a:rPr>
              <a:t> of physical or virtual data. Making backups is important in order to guarantee the recovery and security of the data so that, in the event that they might get deleted or lost, the user can easily recover them. </a:t>
            </a:r>
            <a:endParaRPr sz="1400" dirty="0">
              <a:solidFill>
                <a:srgbClr val="000000"/>
              </a:solidFill>
              <a:latin typeface="Helvetica Neue"/>
            </a:endParaRPr>
          </a:p>
        </p:txBody>
      </p:sp>
      <p:sp>
        <p:nvSpPr>
          <p:cNvPr id="8" name="TextBox 7"/>
          <p:cNvSpPr txBox="1"/>
          <p:nvPr/>
        </p:nvSpPr>
        <p:spPr bwMode="auto">
          <a:xfrm>
            <a:off x="981563" y="1204062"/>
            <a:ext cx="6740434" cy="738664"/>
          </a:xfrm>
          <a:prstGeom prst="rect">
            <a:avLst/>
          </a:prstGeom>
          <a:noFill/>
        </p:spPr>
        <p:txBody>
          <a:bodyPr wrap="square" rtlCol="0">
            <a:spAutoFit/>
          </a:bodyPr>
          <a:lstStyle/>
          <a:p>
            <a:pPr algn="just">
              <a:defRPr/>
            </a:pPr>
            <a:r>
              <a:rPr lang="en" sz="1400" b="1" dirty="0">
                <a:solidFill>
                  <a:schemeClr val="accent1"/>
                </a:solidFill>
                <a:latin typeface="Helvetica Neue"/>
              </a:rPr>
              <a:t>ANTIVIRUS</a:t>
            </a:r>
            <a:r>
              <a:rPr lang="en" sz="1400" dirty="0">
                <a:solidFill>
                  <a:srgbClr val="000000"/>
                </a:solidFill>
                <a:latin typeface="Helvetica Neue"/>
              </a:rPr>
              <a:t>: is a </a:t>
            </a:r>
            <a:r>
              <a:rPr lang="en" sz="1400" b="1" dirty="0">
                <a:solidFill>
                  <a:srgbClr val="000000"/>
                </a:solidFill>
                <a:latin typeface="Helvetica Neue"/>
              </a:rPr>
              <a:t>software</a:t>
            </a:r>
            <a:r>
              <a:rPr lang="en" sz="1400" dirty="0">
                <a:solidFill>
                  <a:srgbClr val="000000"/>
                </a:solidFill>
                <a:latin typeface="Helvetica Neue"/>
              </a:rPr>
              <a:t> that scans a device or network for security threats. The software warns you if it detects a threat and neutralizes (or blocks) malicious codes.</a:t>
            </a:r>
            <a:endParaRPr sz="1400" dirty="0">
              <a:solidFill>
                <a:srgbClr val="000000"/>
              </a:solidFill>
              <a:latin typeface="Helvetica Neue"/>
            </a:endParaRPr>
          </a:p>
        </p:txBody>
      </p:sp>
      <p:sp>
        <p:nvSpPr>
          <p:cNvPr id="9" name="TextBox 8"/>
          <p:cNvSpPr txBox="1"/>
          <p:nvPr/>
        </p:nvSpPr>
        <p:spPr bwMode="auto">
          <a:xfrm>
            <a:off x="2423180" y="2264827"/>
            <a:ext cx="7345674" cy="523220"/>
          </a:xfrm>
          <a:prstGeom prst="rect">
            <a:avLst/>
          </a:prstGeom>
          <a:noFill/>
        </p:spPr>
        <p:txBody>
          <a:bodyPr wrap="square" rtlCol="0">
            <a:spAutoFit/>
          </a:bodyPr>
          <a:lstStyle/>
          <a:p>
            <a:pPr algn="just">
              <a:defRPr/>
            </a:pPr>
            <a:r>
              <a:rPr lang="en-US" sz="1400" b="1" dirty="0">
                <a:solidFill>
                  <a:schemeClr val="accent1"/>
                </a:solidFill>
                <a:latin typeface="Helvetica Neue"/>
              </a:rPr>
              <a:t>AUTHENTICATOR</a:t>
            </a:r>
            <a:r>
              <a:rPr lang="en-US" sz="1400" dirty="0">
                <a:solidFill>
                  <a:srgbClr val="000000"/>
                </a:solidFill>
                <a:latin typeface="Helvetica Neue"/>
              </a:rPr>
              <a:t>: authentication is the way in which a person </a:t>
            </a:r>
            <a:r>
              <a:rPr lang="en-US" sz="1400" b="1" dirty="0">
                <a:solidFill>
                  <a:srgbClr val="000000"/>
                </a:solidFill>
                <a:latin typeface="Helvetica Neue"/>
              </a:rPr>
              <a:t>proves his/her identity</a:t>
            </a:r>
            <a:r>
              <a:rPr lang="en-US" sz="1400" dirty="0">
                <a:solidFill>
                  <a:srgbClr val="000000"/>
                </a:solidFill>
                <a:latin typeface="Helvetica Neue"/>
              </a:rPr>
              <a:t>, it can take place using different methods such as a </a:t>
            </a:r>
            <a:r>
              <a:rPr lang="en-US" sz="1400" u="sng" dirty="0">
                <a:solidFill>
                  <a:srgbClr val="000000"/>
                </a:solidFill>
                <a:latin typeface="Helvetica Neue"/>
              </a:rPr>
              <a:t>password</a:t>
            </a:r>
            <a:r>
              <a:rPr lang="en-US" sz="1400" dirty="0">
                <a:solidFill>
                  <a:srgbClr val="000000"/>
                </a:solidFill>
                <a:latin typeface="Helvetica Neue"/>
              </a:rPr>
              <a:t>, a </a:t>
            </a:r>
            <a:r>
              <a:rPr lang="en-US" sz="1400" u="sng" dirty="0">
                <a:solidFill>
                  <a:srgbClr val="000000"/>
                </a:solidFill>
                <a:latin typeface="Helvetica Neue"/>
              </a:rPr>
              <a:t>fingerprint</a:t>
            </a:r>
            <a:r>
              <a:rPr lang="en-US" sz="1400" dirty="0">
                <a:solidFill>
                  <a:srgbClr val="000000"/>
                </a:solidFill>
                <a:latin typeface="Helvetica Neue"/>
              </a:rPr>
              <a:t>, a </a:t>
            </a:r>
            <a:r>
              <a:rPr lang="en-US" sz="1400" u="sng" dirty="0">
                <a:solidFill>
                  <a:srgbClr val="000000"/>
                </a:solidFill>
                <a:latin typeface="Helvetica Neue"/>
              </a:rPr>
              <a:t>face scan </a:t>
            </a:r>
            <a:r>
              <a:rPr lang="en-US" sz="1400" dirty="0">
                <a:solidFill>
                  <a:srgbClr val="000000"/>
                </a:solidFill>
                <a:latin typeface="Helvetica Neue"/>
              </a:rPr>
              <a:t>etc.</a:t>
            </a:r>
            <a:endParaRPr sz="1400" dirty="0">
              <a:solidFill>
                <a:srgbClr val="000000"/>
              </a:solidFill>
              <a:latin typeface="Helvetica Neue"/>
            </a:endParaRPr>
          </a:p>
        </p:txBody>
      </p:sp>
      <p:sp>
        <p:nvSpPr>
          <p:cNvPr id="10" name="TextBox 9"/>
          <p:cNvSpPr txBox="1"/>
          <p:nvPr/>
        </p:nvSpPr>
        <p:spPr bwMode="auto">
          <a:xfrm>
            <a:off x="818604" y="3120939"/>
            <a:ext cx="7345710" cy="523220"/>
          </a:xfrm>
          <a:prstGeom prst="rect">
            <a:avLst/>
          </a:prstGeom>
          <a:noFill/>
        </p:spPr>
        <p:txBody>
          <a:bodyPr wrap="square" rtlCol="0">
            <a:spAutoFit/>
          </a:bodyPr>
          <a:lstStyle/>
          <a:p>
            <a:pPr algn="just">
              <a:defRPr/>
            </a:pPr>
            <a:r>
              <a:rPr lang="en-US" sz="1400" b="1" dirty="0">
                <a:solidFill>
                  <a:schemeClr val="accent1"/>
                </a:solidFill>
                <a:latin typeface="Helvetica Neue"/>
              </a:rPr>
              <a:t>BLACKLIST</a:t>
            </a:r>
            <a:r>
              <a:rPr lang="en-US" sz="1400" dirty="0">
                <a:solidFill>
                  <a:srgbClr val="000000"/>
                </a:solidFill>
                <a:latin typeface="Helvetica Neue"/>
              </a:rPr>
              <a:t>: as the term suggests, it is a </a:t>
            </a:r>
            <a:r>
              <a:rPr lang="en-US" sz="1400" b="1" dirty="0">
                <a:solidFill>
                  <a:srgbClr val="000000"/>
                </a:solidFill>
                <a:latin typeface="Helvetica Neue"/>
              </a:rPr>
              <a:t>list of emails </a:t>
            </a:r>
            <a:r>
              <a:rPr lang="en-US" sz="1400" dirty="0">
                <a:solidFill>
                  <a:srgbClr val="000000"/>
                </a:solidFill>
                <a:latin typeface="Helvetica Neue"/>
              </a:rPr>
              <a:t>or other service providers that </a:t>
            </a:r>
            <a:r>
              <a:rPr lang="en-US" sz="1400" b="1" dirty="0">
                <a:solidFill>
                  <a:srgbClr val="000000"/>
                </a:solidFill>
                <a:latin typeface="Helvetica Neue"/>
              </a:rPr>
              <a:t>spread spam messages</a:t>
            </a:r>
            <a:r>
              <a:rPr lang="en-US" sz="1400" dirty="0">
                <a:solidFill>
                  <a:srgbClr val="000000"/>
                </a:solidFill>
                <a:latin typeface="Helvetica Neue"/>
              </a:rPr>
              <a:t>. These lists help users prevent the flow of unwanted messages. </a:t>
            </a:r>
            <a:endParaRPr sz="1400" dirty="0">
              <a:solidFill>
                <a:srgbClr val="000000"/>
              </a:solidFill>
              <a:latin typeface="Helvetica Neue"/>
            </a:endParaRPr>
          </a:p>
        </p:txBody>
      </p:sp>
      <p:pic>
        <p:nvPicPr>
          <p:cNvPr id="11" name="Picture 10"/>
          <p:cNvPicPr>
            <a:picLocks noChangeAspect="1"/>
          </p:cNvPicPr>
          <p:nvPr/>
        </p:nvPicPr>
        <p:blipFill>
          <a:blip r:embed="rId2"/>
          <a:srcRect l="33772" t="-696" r="170" b="694"/>
          <a:stretch/>
        </p:blipFill>
        <p:spPr bwMode="auto">
          <a:xfrm>
            <a:off x="7899211" y="1010296"/>
            <a:ext cx="1174528" cy="1116000"/>
          </a:xfrm>
          <a:prstGeom prst="ellipse">
            <a:avLst/>
          </a:prstGeom>
        </p:spPr>
      </p:pic>
      <p:pic>
        <p:nvPicPr>
          <p:cNvPr id="12" name="Picture 11"/>
          <p:cNvPicPr>
            <a:picLocks noChangeAspect="1"/>
          </p:cNvPicPr>
          <p:nvPr/>
        </p:nvPicPr>
        <p:blipFill>
          <a:blip r:embed="rId3"/>
          <a:srcRect l="19581" r="12857"/>
          <a:stretch/>
        </p:blipFill>
        <p:spPr bwMode="auto">
          <a:xfrm>
            <a:off x="981563" y="2146713"/>
            <a:ext cx="953828" cy="936000"/>
          </a:xfrm>
          <a:prstGeom prst="ellipse">
            <a:avLst/>
          </a:prstGeom>
        </p:spPr>
      </p:pic>
      <p:pic>
        <p:nvPicPr>
          <p:cNvPr id="13" name="Picture 12"/>
          <p:cNvPicPr>
            <a:picLocks noChangeAspect="1"/>
          </p:cNvPicPr>
          <p:nvPr/>
        </p:nvPicPr>
        <p:blipFill>
          <a:blip r:embed="rId4"/>
          <a:srcRect l="20801" r="19623"/>
          <a:stretch/>
        </p:blipFill>
        <p:spPr bwMode="auto">
          <a:xfrm>
            <a:off x="8395064" y="2880949"/>
            <a:ext cx="1155882" cy="1013900"/>
          </a:xfrm>
          <a:prstGeom prst="ellipse">
            <a:avLst/>
          </a:prstGeom>
        </p:spPr>
      </p:pic>
      <p:pic>
        <p:nvPicPr>
          <p:cNvPr id="14" name="Picture 13"/>
          <p:cNvPicPr>
            <a:picLocks noChangeAspect="1"/>
          </p:cNvPicPr>
          <p:nvPr/>
        </p:nvPicPr>
        <p:blipFill>
          <a:blip r:embed="rId5"/>
          <a:srcRect l="22282" r="21771"/>
          <a:stretch/>
        </p:blipFill>
        <p:spPr bwMode="auto">
          <a:xfrm>
            <a:off x="1746434" y="3803576"/>
            <a:ext cx="1353494" cy="1152035"/>
          </a:xfrm>
          <a:prstGeom prst="ellipse">
            <a:avLst/>
          </a:prstGeom>
        </p:spPr>
      </p:pic>
      <p:sp>
        <p:nvSpPr>
          <p:cNvPr id="15" name="TextBox 14"/>
          <p:cNvSpPr txBox="1"/>
          <p:nvPr/>
        </p:nvSpPr>
        <p:spPr bwMode="auto">
          <a:xfrm>
            <a:off x="818604" y="5145163"/>
            <a:ext cx="6357327" cy="954107"/>
          </a:xfrm>
          <a:prstGeom prst="rect">
            <a:avLst/>
          </a:prstGeom>
          <a:noFill/>
        </p:spPr>
        <p:txBody>
          <a:bodyPr wrap="square" rtlCol="0">
            <a:spAutoFit/>
          </a:bodyPr>
          <a:lstStyle/>
          <a:p>
            <a:pPr algn="just">
              <a:defRPr/>
            </a:pPr>
            <a:r>
              <a:rPr lang="en" sz="1400" b="1" dirty="0">
                <a:solidFill>
                  <a:schemeClr val="accent1"/>
                </a:solidFill>
                <a:latin typeface="Helvetica Neue"/>
              </a:rPr>
              <a:t>CLOUD</a:t>
            </a:r>
            <a:r>
              <a:rPr lang="en" sz="1400" dirty="0">
                <a:solidFill>
                  <a:srgbClr val="000000"/>
                </a:solidFill>
                <a:latin typeface="Helvetica Neue"/>
              </a:rPr>
              <a:t>: is a </a:t>
            </a:r>
            <a:r>
              <a:rPr lang="en" sz="1400" b="1" dirty="0">
                <a:solidFill>
                  <a:srgbClr val="000000"/>
                </a:solidFill>
                <a:latin typeface="Helvetica Neue"/>
              </a:rPr>
              <a:t>non-physical storage space</a:t>
            </a:r>
            <a:r>
              <a:rPr lang="en" sz="1400" dirty="0">
                <a:solidFill>
                  <a:srgbClr val="000000"/>
                </a:solidFill>
                <a:latin typeface="Helvetica Neue"/>
              </a:rPr>
              <a:t>. It is a vast network of remote servers located around the world, connected together and operating as a single ecosystem. The cloud allows you to access files and services from anywhere in the world as long as you have an internet connection.</a:t>
            </a:r>
            <a:endParaRPr sz="1400" dirty="0">
              <a:solidFill>
                <a:srgbClr val="000000"/>
              </a:solidFill>
              <a:latin typeface="Helvetica Neue"/>
            </a:endParaRPr>
          </a:p>
        </p:txBody>
      </p:sp>
      <p:pic>
        <p:nvPicPr>
          <p:cNvPr id="16" name="Picture 15"/>
          <p:cNvPicPr>
            <a:picLocks noChangeAspect="1"/>
          </p:cNvPicPr>
          <p:nvPr/>
        </p:nvPicPr>
        <p:blipFill>
          <a:blip r:embed="rId6"/>
          <a:srcRect l="19524" r="16912"/>
          <a:stretch/>
        </p:blipFill>
        <p:spPr bwMode="auto">
          <a:xfrm>
            <a:off x="7376159" y="5022298"/>
            <a:ext cx="1227708" cy="1190165"/>
          </a:xfrm>
          <a:prstGeom prst="ellipse">
            <a:avLst/>
          </a:prstGeom>
        </p:spPr>
      </p:pic>
      <p:pic>
        <p:nvPicPr>
          <p:cNvPr id="4" name="Picture 3">
            <a:extLst>
              <a:ext uri="{FF2B5EF4-FFF2-40B4-BE49-F238E27FC236}">
                <a16:creationId xmlns:a16="http://schemas.microsoft.com/office/drawing/2014/main" id="{FA6E7498-E96E-E291-9049-666B83CEFA30}"/>
              </a:ext>
            </a:extLst>
          </p:cNvPr>
          <p:cNvPicPr>
            <a:picLocks noChangeAspect="1"/>
          </p:cNvPicPr>
          <p:nvPr/>
        </p:nvPicPr>
        <p:blipFill>
          <a:blip r:embed="rId7"/>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586CFE68-18C8-E2F9-5663-8BBF636B20EF}"/>
              </a:ext>
            </a:extLst>
          </p:cNvPr>
          <p:cNvPicPr>
            <a:picLocks noChangeAspect="1"/>
          </p:cNvPicPr>
          <p:nvPr/>
        </p:nvPicPr>
        <p:blipFill>
          <a:blip r:embed="rId8"/>
          <a:stretch>
            <a:fillRect/>
          </a:stretch>
        </p:blipFill>
        <p:spPr bwMode="auto">
          <a:xfrm>
            <a:off x="6384032" y="344592"/>
            <a:ext cx="2682472" cy="5913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Box 7"/>
          <p:cNvSpPr txBox="1"/>
          <p:nvPr/>
        </p:nvSpPr>
        <p:spPr bwMode="auto">
          <a:xfrm>
            <a:off x="4981303" y="3090977"/>
            <a:ext cx="4937760" cy="1231106"/>
          </a:xfrm>
          <a:prstGeom prst="rect">
            <a:avLst/>
          </a:prstGeom>
          <a:noFill/>
        </p:spPr>
        <p:txBody>
          <a:bodyPr wrap="square">
            <a:spAutoFit/>
          </a:bodyPr>
          <a:lstStyle/>
          <a:p>
            <a:pPr algn="just">
              <a:defRPr/>
            </a:pPr>
            <a:r>
              <a:rPr lang="it-IT" sz="1400" b="1" dirty="0">
                <a:solidFill>
                  <a:schemeClr val="accent1"/>
                </a:solidFill>
                <a:latin typeface="Helvetica Neue"/>
              </a:rPr>
              <a:t>ENCRYPTION</a:t>
            </a:r>
            <a:r>
              <a:rPr lang="it-IT" sz="1400" dirty="0">
                <a:solidFill>
                  <a:srgbClr val="000000"/>
                </a:solidFill>
                <a:latin typeface="Helvetica Neue"/>
              </a:rPr>
              <a:t> </a:t>
            </a:r>
            <a:r>
              <a:rPr lang="en-US" sz="1400" dirty="0">
                <a:solidFill>
                  <a:srgbClr val="000000"/>
                </a:solidFill>
                <a:latin typeface="Helvetica Neue"/>
              </a:rPr>
              <a:t> is a process that, thanks to the use of key algorithms, transforms the original information into an </a:t>
            </a:r>
            <a:r>
              <a:rPr lang="en-US" sz="1400" b="1" dirty="0">
                <a:solidFill>
                  <a:srgbClr val="000000"/>
                </a:solidFill>
                <a:latin typeface="Helvetica Neue"/>
              </a:rPr>
              <a:t>unrecognizable form. </a:t>
            </a:r>
            <a:r>
              <a:rPr lang="en-US" sz="1400" dirty="0">
                <a:solidFill>
                  <a:srgbClr val="000000"/>
                </a:solidFill>
                <a:latin typeface="Helvetica Neue"/>
              </a:rPr>
              <a:t>This way the message is completely different from the original message.</a:t>
            </a:r>
            <a:endParaRPr lang="it-IT" sz="1400" dirty="0">
              <a:solidFill>
                <a:srgbClr val="000000"/>
              </a:solidFill>
              <a:latin typeface="Helvetica Neue"/>
            </a:endParaRPr>
          </a:p>
          <a:p>
            <a:pPr algn="l">
              <a:defRPr/>
            </a:pPr>
            <a:endParaRPr lang="it-IT" b="1" i="0" dirty="0">
              <a:solidFill>
                <a:srgbClr val="222222"/>
              </a:solidFill>
              <a:latin typeface="Source Sans Pro"/>
            </a:endParaRPr>
          </a:p>
        </p:txBody>
      </p:sp>
      <p:pic>
        <p:nvPicPr>
          <p:cNvPr id="9" name="Picture 8"/>
          <p:cNvPicPr>
            <a:picLocks noChangeAspect="1"/>
          </p:cNvPicPr>
          <p:nvPr/>
        </p:nvPicPr>
        <p:blipFill>
          <a:blip r:embed="rId2"/>
          <a:stretch/>
        </p:blipFill>
        <p:spPr bwMode="auto">
          <a:xfrm>
            <a:off x="563339" y="3209657"/>
            <a:ext cx="4271692" cy="892080"/>
          </a:xfrm>
          <a:prstGeom prst="rect">
            <a:avLst/>
          </a:prstGeom>
        </p:spPr>
      </p:pic>
      <p:pic>
        <p:nvPicPr>
          <p:cNvPr id="10" name="Picture 9"/>
          <p:cNvPicPr>
            <a:picLocks noChangeAspect="1"/>
          </p:cNvPicPr>
          <p:nvPr/>
        </p:nvPicPr>
        <p:blipFill>
          <a:blip r:embed="rId3"/>
          <a:stretch/>
        </p:blipFill>
        <p:spPr bwMode="auto">
          <a:xfrm>
            <a:off x="4578178" y="4725226"/>
            <a:ext cx="4695825" cy="942975"/>
          </a:xfrm>
          <a:prstGeom prst="rect">
            <a:avLst/>
          </a:prstGeom>
        </p:spPr>
      </p:pic>
      <p:pic>
        <p:nvPicPr>
          <p:cNvPr id="11" name="Picture 10"/>
          <p:cNvPicPr>
            <a:picLocks noChangeAspect="1"/>
          </p:cNvPicPr>
          <p:nvPr/>
        </p:nvPicPr>
        <p:blipFill>
          <a:blip r:embed="rId4"/>
          <a:srcRect l="3229" t="11448" r="12132" b="38381"/>
          <a:stretch/>
        </p:blipFill>
        <p:spPr bwMode="auto">
          <a:xfrm>
            <a:off x="5985060" y="1388638"/>
            <a:ext cx="3847040" cy="1228881"/>
          </a:xfrm>
          <a:prstGeom prst="rect">
            <a:avLst/>
          </a:prstGeom>
        </p:spPr>
      </p:pic>
      <p:sp>
        <p:nvSpPr>
          <p:cNvPr id="13" name="TextBox 12"/>
          <p:cNvSpPr txBox="1"/>
          <p:nvPr/>
        </p:nvSpPr>
        <p:spPr bwMode="auto">
          <a:xfrm>
            <a:off x="445221" y="1297684"/>
            <a:ext cx="5433171" cy="1384995"/>
          </a:xfrm>
          <a:prstGeom prst="rect">
            <a:avLst/>
          </a:prstGeom>
          <a:noFill/>
        </p:spPr>
        <p:txBody>
          <a:bodyPr wrap="square" rtlCol="0">
            <a:spAutoFit/>
          </a:bodyPr>
          <a:lstStyle/>
          <a:p>
            <a:pPr algn="just">
              <a:defRPr/>
            </a:pPr>
            <a:r>
              <a:rPr lang="it-IT" sz="1400" b="1" dirty="0">
                <a:solidFill>
                  <a:schemeClr val="accent1"/>
                </a:solidFill>
                <a:latin typeface="Helvetica Neue"/>
              </a:rPr>
              <a:t>CRYPTOGRAPHY</a:t>
            </a:r>
            <a:r>
              <a:rPr lang="en-US" sz="1400" dirty="0">
                <a:solidFill>
                  <a:srgbClr val="000000"/>
                </a:solidFill>
                <a:latin typeface="Helvetica Neue"/>
              </a:rPr>
              <a:t> is a method that is used to </a:t>
            </a:r>
            <a:r>
              <a:rPr lang="en-US" sz="1400" b="1" dirty="0">
                <a:solidFill>
                  <a:srgbClr val="000000"/>
                </a:solidFill>
                <a:latin typeface="Helvetica Neue"/>
              </a:rPr>
              <a:t>protect sensitive and confidential information and communications </a:t>
            </a:r>
            <a:r>
              <a:rPr lang="en-US" sz="1400" dirty="0">
                <a:solidFill>
                  <a:srgbClr val="000000"/>
                </a:solidFill>
                <a:latin typeface="Helvetica Neue"/>
              </a:rPr>
              <a:t>using algorithms that create codes which make messages obfuscated and unrecognizable. In this way, only those to whom the information is intended can read and process it. These two phases are called </a:t>
            </a:r>
            <a:r>
              <a:rPr lang="en-US" sz="1400" b="1" dirty="0">
                <a:solidFill>
                  <a:srgbClr val="000000"/>
                </a:solidFill>
                <a:latin typeface="Helvetica Neue"/>
              </a:rPr>
              <a:t>encryption</a:t>
            </a:r>
            <a:r>
              <a:rPr lang="en-US" sz="1400" dirty="0">
                <a:solidFill>
                  <a:srgbClr val="000000"/>
                </a:solidFill>
                <a:latin typeface="Helvetica Neue"/>
              </a:rPr>
              <a:t> and </a:t>
            </a:r>
            <a:r>
              <a:rPr lang="en-US" sz="1400" b="1" dirty="0">
                <a:solidFill>
                  <a:srgbClr val="000000"/>
                </a:solidFill>
                <a:latin typeface="Helvetica Neue"/>
              </a:rPr>
              <a:t>decryption</a:t>
            </a:r>
            <a:r>
              <a:rPr lang="en-US" sz="1400" dirty="0">
                <a:solidFill>
                  <a:srgbClr val="000000"/>
                </a:solidFill>
                <a:latin typeface="Helvetica Neue"/>
              </a:rPr>
              <a:t>.</a:t>
            </a:r>
            <a:endParaRPr lang="it-IT" sz="1400" dirty="0">
              <a:solidFill>
                <a:srgbClr val="000000"/>
              </a:solidFill>
              <a:latin typeface="Helvetica Neue"/>
            </a:endParaRPr>
          </a:p>
        </p:txBody>
      </p:sp>
      <p:sp>
        <p:nvSpPr>
          <p:cNvPr id="14" name="TextBox 13"/>
          <p:cNvSpPr txBox="1"/>
          <p:nvPr/>
        </p:nvSpPr>
        <p:spPr bwMode="auto">
          <a:xfrm>
            <a:off x="445222" y="4837204"/>
            <a:ext cx="4004858" cy="769441"/>
          </a:xfrm>
          <a:prstGeom prst="rect">
            <a:avLst/>
          </a:prstGeom>
          <a:noFill/>
        </p:spPr>
        <p:txBody>
          <a:bodyPr wrap="square" rtlCol="0">
            <a:spAutoFit/>
          </a:bodyPr>
          <a:lstStyle/>
          <a:p>
            <a:pPr algn="just">
              <a:defRPr/>
            </a:pPr>
            <a:r>
              <a:rPr lang="en-US" sz="1400" b="1" dirty="0">
                <a:solidFill>
                  <a:schemeClr val="accent1"/>
                </a:solidFill>
                <a:latin typeface="Helvetica Neue"/>
              </a:rPr>
              <a:t>DECRYPTION</a:t>
            </a:r>
            <a:r>
              <a:rPr lang="en-US" sz="1400" dirty="0">
                <a:solidFill>
                  <a:srgbClr val="000000"/>
                </a:solidFill>
                <a:latin typeface="Helvetica Neue"/>
              </a:rPr>
              <a:t> converts the encrypted data back into a form that can be read and understood by a </a:t>
            </a:r>
            <a:r>
              <a:rPr lang="en-US" sz="1400" b="1" dirty="0">
                <a:solidFill>
                  <a:srgbClr val="000000"/>
                </a:solidFill>
                <a:latin typeface="Helvetica Neue"/>
              </a:rPr>
              <a:t>human</a:t>
            </a:r>
            <a:r>
              <a:rPr lang="en-US" sz="1400" dirty="0">
                <a:solidFill>
                  <a:srgbClr val="000000"/>
                </a:solidFill>
                <a:latin typeface="Helvetica Neue"/>
              </a:rPr>
              <a:t> or </a:t>
            </a:r>
            <a:r>
              <a:rPr lang="en-US" sz="1400" b="1" dirty="0">
                <a:solidFill>
                  <a:srgbClr val="000000"/>
                </a:solidFill>
                <a:latin typeface="Helvetica Neue"/>
              </a:rPr>
              <a:t>computer</a:t>
            </a:r>
            <a:r>
              <a:rPr lang="en-US" sz="1600" i="0" dirty="0">
                <a:latin typeface="Calibri"/>
                <a:cs typeface="Calibri"/>
              </a:rPr>
              <a:t>.</a:t>
            </a:r>
            <a:endParaRPr sz="1600" dirty="0"/>
          </a:p>
        </p:txBody>
      </p:sp>
      <p:pic>
        <p:nvPicPr>
          <p:cNvPr id="4" name="Picture 3">
            <a:extLst>
              <a:ext uri="{FF2B5EF4-FFF2-40B4-BE49-F238E27FC236}">
                <a16:creationId xmlns:a16="http://schemas.microsoft.com/office/drawing/2014/main" id="{EA31FA16-5B49-097C-B164-9A14BA657B55}"/>
              </a:ext>
            </a:extLst>
          </p:cNvPr>
          <p:cNvPicPr>
            <a:picLocks noChangeAspect="1"/>
          </p:cNvPicPr>
          <p:nvPr/>
        </p:nvPicPr>
        <p:blipFill>
          <a:blip r:embed="rId5"/>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3C4C77F9-881A-5A98-7E1D-797DFDDFC78A}"/>
              </a:ext>
            </a:extLst>
          </p:cNvPr>
          <p:cNvPicPr>
            <a:picLocks noChangeAspect="1"/>
          </p:cNvPicPr>
          <p:nvPr/>
        </p:nvPicPr>
        <p:blipFill>
          <a:blip r:embed="rId6"/>
          <a:stretch>
            <a:fillRect/>
          </a:stretch>
        </p:blipFill>
        <p:spPr bwMode="auto">
          <a:xfrm>
            <a:off x="6384032" y="344592"/>
            <a:ext cx="2682472" cy="5913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useBgFill="1">
        <p:nvSpPr>
          <p:cNvPr id="12" name="Rectangle 11"/>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cxnSp>
        <p:nvCxnSpPr>
          <p:cNvPr id="14" name="Straight Connector 13"/>
          <p:cNvCxnSpPr>
            <a:cxnSpLocks noGrp="1" noRot="1" noChangeAspect="1" noMove="1" noResize="1" noEditPoints="1" noAdjustHandles="1" noChangeArrowheads="1" noChangeShapeType="1"/>
          </p:cNvCxnSpPr>
          <p:nvPr/>
        </p:nvCxnSpPr>
        <p:spPr bwMode="auto">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bwMode="auto">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p:cNvSpPr>
            <a:spLocks noGrp="1" noRot="1" noChangeAspect="1" noMove="1" noResize="1" noEditPoints="1" noAdjustHandles="1" noChangeArrowheads="1" noChangeShapeType="1" noTextEdit="1"/>
          </p:cNvSpPr>
          <p:nvPr/>
        </p:nvSpPr>
        <p:spPr bwMode="auto">
          <a:xfrm>
            <a:off x="4482568" y="-8467"/>
            <a:ext cx="3007349" cy="6866466"/>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a:spLocks noGrp="1" noRot="1" noChangeAspect="1" noMove="1" noResize="1" noEditPoints="1" noAdjustHandles="1" noChangeArrowheads="1" noChangeShapeType="1" noTextEdit="1"/>
          </p:cNvSpPr>
          <p:nvPr/>
        </p:nvSpPr>
        <p:spPr bwMode="auto">
          <a:xfrm>
            <a:off x="4904534" y="-8467"/>
            <a:ext cx="2588558" cy="6866466"/>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a:spLocks noGrp="1" noRot="1" noChangeAspect="1" noMove="1" noResize="1" noEditPoints="1" noAdjustHandles="1" noChangeArrowheads="1" noChangeShapeType="1" noTextEdit="1"/>
          </p:cNvSpPr>
          <p:nvPr/>
        </p:nvSpPr>
        <p:spPr bwMode="auto">
          <a:xfrm>
            <a:off x="4233425"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a:spLocks noGrp="1" noRot="1" noChangeAspect="1" noMove="1" noResize="1" noEditPoints="1" noAdjustHandles="1" noChangeArrowheads="1" noChangeShapeType="1" noTextEdit="1"/>
          </p:cNvSpPr>
          <p:nvPr/>
        </p:nvSpPr>
        <p:spPr bwMode="auto">
          <a:xfrm>
            <a:off x="4635591" y="-8467"/>
            <a:ext cx="2854326" cy="6866466"/>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p:cNvSpPr>
            <a:spLocks noGrp="1" noRot="1" noChangeAspect="1" noMove="1" noResize="1" noEditPoints="1" noAdjustHandles="1" noChangeArrowheads="1" noChangeShapeType="1" noTextEdit="1"/>
          </p:cNvSpPr>
          <p:nvPr/>
        </p:nvSpPr>
        <p:spPr bwMode="auto">
          <a:xfrm>
            <a:off x="5672758"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p:cNvSpPr>
            <a:spLocks noGrp="1" noRot="1" noChangeAspect="1" noMove="1" noResize="1" noEditPoints="1" noAdjustHandles="1" noChangeArrowheads="1" noChangeShapeType="1" noTextEdit="1"/>
          </p:cNvSpPr>
          <p:nvPr/>
        </p:nvSpPr>
        <p:spPr bwMode="auto">
          <a:xfrm>
            <a:off x="6197631" y="-8467"/>
            <a:ext cx="5994369" cy="6866466"/>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extrusionOk="0">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olo 1"/>
          <p:cNvSpPr>
            <a:spLocks noGrp="1"/>
          </p:cNvSpPr>
          <p:nvPr>
            <p:ph type="title"/>
          </p:nvPr>
        </p:nvSpPr>
        <p:spPr bwMode="auto">
          <a:xfrm>
            <a:off x="7181723" y="609600"/>
            <a:ext cx="4512989" cy="1005655"/>
          </a:xfrm>
        </p:spPr>
        <p:txBody>
          <a:bodyPr anchor="ctr">
            <a:normAutofit/>
          </a:bodyPr>
          <a:lstStyle/>
          <a:p>
            <a:pPr>
              <a:defRPr/>
            </a:pPr>
            <a:r>
              <a:rPr lang="en-US" sz="4000" b="1" dirty="0">
                <a:solidFill>
                  <a:schemeClr val="bg1"/>
                </a:solidFill>
                <a:latin typeface="Helvetica Neue"/>
                <a:ea typeface="+mn-ea"/>
                <a:cs typeface="+mn-cs"/>
              </a:rPr>
              <a:t>CONTENT</a:t>
            </a:r>
            <a:endParaRPr sz="4000" b="1" dirty="0">
              <a:solidFill>
                <a:schemeClr val="bg1"/>
              </a:solidFill>
              <a:latin typeface="Helvetica Neue"/>
              <a:ea typeface="+mn-ea"/>
              <a:cs typeface="+mn-cs"/>
            </a:endParaRPr>
          </a:p>
        </p:txBody>
      </p:sp>
      <p:pic>
        <p:nvPicPr>
          <p:cNvPr id="4" name="Picture 4"/>
          <p:cNvPicPr>
            <a:picLocks noChangeAspect="1" noChangeArrowheads="1"/>
          </p:cNvPicPr>
          <p:nvPr/>
        </p:nvPicPr>
        <p:blipFill>
          <a:blip r:embed="rId2"/>
          <a:stretch/>
        </p:blipFill>
        <p:spPr bwMode="auto">
          <a:xfrm>
            <a:off x="2932622" y="363474"/>
            <a:ext cx="1625014" cy="360000"/>
          </a:xfrm>
          <a:prstGeom prst="rect">
            <a:avLst/>
          </a:prstGeom>
          <a:noFill/>
        </p:spPr>
      </p:pic>
      <p:sp>
        <p:nvSpPr>
          <p:cNvPr id="3" name="Segnaposto contenuto 2"/>
          <p:cNvSpPr>
            <a:spLocks noGrp="1"/>
          </p:cNvSpPr>
          <p:nvPr>
            <p:ph idx="1"/>
          </p:nvPr>
        </p:nvSpPr>
        <p:spPr bwMode="auto">
          <a:xfrm>
            <a:off x="7236610" y="1615254"/>
            <a:ext cx="4656267" cy="4345599"/>
          </a:xfrm>
        </p:spPr>
        <p:txBody>
          <a:bodyPr anchor="t">
            <a:normAutofit/>
          </a:bodyPr>
          <a:lstStyle/>
          <a:p>
            <a:pPr marL="0" indent="0">
              <a:buNone/>
              <a:defRPr/>
            </a:pPr>
            <a:r>
              <a:rPr lang="en-US" sz="2000" dirty="0">
                <a:solidFill>
                  <a:schemeClr val="bg1"/>
                </a:solidFill>
                <a:latin typeface="Helvetica Neue"/>
              </a:rPr>
              <a:t>1) Introduction to Cybersecurity</a:t>
            </a:r>
            <a:endParaRPr lang="it-IT" sz="2000" dirty="0">
              <a:solidFill>
                <a:schemeClr val="bg1"/>
              </a:solidFill>
              <a:latin typeface="Helvetica Neue"/>
            </a:endParaRPr>
          </a:p>
          <a:p>
            <a:pPr marL="0" indent="0">
              <a:buNone/>
              <a:defRPr/>
            </a:pPr>
            <a:r>
              <a:rPr lang="en-US" sz="2000" dirty="0">
                <a:solidFill>
                  <a:schemeClr val="bg1"/>
                </a:solidFill>
                <a:latin typeface="Helvetica Neue"/>
              </a:rPr>
              <a:t>2) Why is Cybersecurity important to SMEs and Managers</a:t>
            </a:r>
            <a:endParaRPr lang="it-IT" sz="2000" dirty="0">
              <a:solidFill>
                <a:schemeClr val="bg1"/>
              </a:solidFill>
              <a:latin typeface="Helvetica Neue"/>
            </a:endParaRPr>
          </a:p>
          <a:p>
            <a:pPr marL="0" indent="0">
              <a:buNone/>
              <a:defRPr/>
            </a:pPr>
            <a:r>
              <a:rPr lang="en-US" sz="2000" dirty="0">
                <a:solidFill>
                  <a:schemeClr val="bg1"/>
                </a:solidFill>
                <a:latin typeface="Helvetica Neue"/>
              </a:rPr>
              <a:t>3) Basic concepts of Cybersecurity </a:t>
            </a:r>
            <a:endParaRPr sz="2000" dirty="0">
              <a:solidFill>
                <a:schemeClr val="bg1"/>
              </a:solidFill>
              <a:latin typeface="Helvetica Neue"/>
            </a:endParaRPr>
          </a:p>
          <a:p>
            <a:pPr marL="0" indent="0">
              <a:buNone/>
              <a:defRPr/>
            </a:pPr>
            <a:r>
              <a:rPr lang="en-US" sz="2000" dirty="0">
                <a:solidFill>
                  <a:schemeClr val="bg1"/>
                </a:solidFill>
                <a:latin typeface="Helvetica Neue"/>
              </a:rPr>
              <a:t>4) Securing Web Application and Services </a:t>
            </a:r>
            <a:endParaRPr sz="2000" dirty="0">
              <a:solidFill>
                <a:schemeClr val="bg1"/>
              </a:solidFill>
              <a:latin typeface="Helvetica Neue"/>
            </a:endParaRPr>
          </a:p>
          <a:p>
            <a:pPr marL="0" indent="0">
              <a:buNone/>
              <a:defRPr/>
            </a:pPr>
            <a:r>
              <a:rPr lang="en-US" sz="2000" dirty="0">
                <a:solidFill>
                  <a:schemeClr val="bg1"/>
                </a:solidFill>
                <a:latin typeface="Helvetica Neue"/>
              </a:rPr>
              <a:t>5) Cybersecurity common taxonomy</a:t>
            </a:r>
            <a:endParaRPr sz="2000" dirty="0">
              <a:solidFill>
                <a:schemeClr val="bg1"/>
              </a:solidFill>
              <a:latin typeface="Helvetica Neue"/>
            </a:endParaRPr>
          </a:p>
          <a:p>
            <a:pPr marL="0" indent="0">
              <a:buNone/>
              <a:defRPr/>
            </a:pPr>
            <a:r>
              <a:rPr lang="it-IT" sz="2000" dirty="0">
                <a:solidFill>
                  <a:schemeClr val="bg1"/>
                </a:solidFill>
                <a:latin typeface="Helvetica Neue"/>
              </a:rPr>
              <a:t>Bibliography </a:t>
            </a:r>
            <a:endParaRPr sz="2000" dirty="0">
              <a:solidFill>
                <a:schemeClr val="bg1"/>
              </a:solidFill>
              <a:latin typeface="Helvetica Neue"/>
            </a:endParaRPr>
          </a:p>
          <a:p>
            <a:pPr marL="0" indent="0">
              <a:buNone/>
              <a:defRPr/>
            </a:pPr>
            <a:r>
              <a:rPr lang="it-IT" sz="2000" dirty="0">
                <a:solidFill>
                  <a:schemeClr val="bg1"/>
                </a:solidFill>
                <a:latin typeface="Helvetica Neue"/>
              </a:rPr>
              <a:t>Online references</a:t>
            </a:r>
            <a:endParaRPr sz="2000" dirty="0">
              <a:solidFill>
                <a:schemeClr val="bg1"/>
              </a:solidFill>
              <a:latin typeface="Helvetica Neue"/>
            </a:endParaRPr>
          </a:p>
          <a:p>
            <a:pPr marL="0" indent="0">
              <a:buNone/>
              <a:defRPr/>
            </a:pPr>
            <a:r>
              <a:rPr lang="it-IT" sz="2000" dirty="0">
                <a:solidFill>
                  <a:schemeClr val="bg1"/>
                </a:solidFill>
                <a:latin typeface="Helvetica Neue"/>
              </a:rPr>
              <a:t>Self assessment</a:t>
            </a:r>
            <a:endParaRPr sz="2000" dirty="0">
              <a:solidFill>
                <a:schemeClr val="bg1"/>
              </a:solidFill>
              <a:latin typeface="Helvetica Neue"/>
            </a:endParaRPr>
          </a:p>
          <a:p>
            <a:pPr>
              <a:defRPr/>
            </a:pPr>
            <a:endParaRPr lang="en-US" dirty="0">
              <a:solidFill>
                <a:srgbClr val="FFFFFF"/>
              </a:solidFill>
              <a:latin typeface="Work Sans"/>
            </a:endParaRPr>
          </a:p>
        </p:txBody>
      </p:sp>
      <p:pic>
        <p:nvPicPr>
          <p:cNvPr id="5" name="Immagine 4"/>
          <p:cNvPicPr>
            <a:picLocks noChangeAspect="1"/>
          </p:cNvPicPr>
          <p:nvPr/>
        </p:nvPicPr>
        <p:blipFill>
          <a:blip r:embed="rId3"/>
          <a:stretch/>
        </p:blipFill>
        <p:spPr bwMode="auto">
          <a:xfrm>
            <a:off x="172840" y="227547"/>
            <a:ext cx="606421" cy="775611"/>
          </a:xfrm>
          <a:prstGeom prst="rect">
            <a:avLst/>
          </a:prstGeom>
        </p:spPr>
      </p:pic>
      <p:pic>
        <p:nvPicPr>
          <p:cNvPr id="6" name="Immagine 6" descr="Immagine che contiene interni&#10;&#10;Descrizione generata automaticamente"/>
          <p:cNvPicPr>
            <a:picLocks noChangeAspect="1"/>
          </p:cNvPicPr>
          <p:nvPr/>
        </p:nvPicPr>
        <p:blipFill>
          <a:blip r:embed="rId4">
            <a:alphaModFix amt="50000"/>
          </a:blip>
          <a:srcRect l="16213" r="20001"/>
          <a:stretch/>
        </p:blipFill>
        <p:spPr bwMode="auto">
          <a:xfrm>
            <a:off x="-296002" y="1143397"/>
            <a:ext cx="6569767" cy="5365112"/>
          </a:xfrm>
          <a:prstGeom prst="rect">
            <a:avLst/>
          </a:prstGeom>
          <a:effectLst>
            <a:softEdge rad="635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le 1"/>
          <p:cNvSpPr>
            <a:spLocks noGrp="1"/>
          </p:cNvSpPr>
          <p:nvPr>
            <p:ph type="title"/>
          </p:nvPr>
        </p:nvSpPr>
        <p:spPr bwMode="auto">
          <a:xfrm>
            <a:off x="850187" y="790577"/>
            <a:ext cx="3514695" cy="689346"/>
          </a:xfrm>
        </p:spPr>
        <p:txBody>
          <a:bodyPr>
            <a:normAutofit/>
          </a:bodyPr>
          <a:lstStyle/>
          <a:p>
            <a:pPr algn="ctr">
              <a:defRPr/>
            </a:pPr>
            <a:r>
              <a:rPr lang="it-IT" dirty="0">
                <a:latin typeface="Calibri"/>
                <a:cs typeface="Calibri"/>
              </a:rPr>
              <a:t>Digital signature</a:t>
            </a:r>
            <a:endParaRPr dirty="0">
              <a:latin typeface="Calibri"/>
              <a:cs typeface="Calibri"/>
            </a:endParaRPr>
          </a:p>
        </p:txBody>
      </p:sp>
      <p:sp>
        <p:nvSpPr>
          <p:cNvPr id="14" name="CasellaDiTesto 13"/>
          <p:cNvSpPr txBox="1"/>
          <p:nvPr/>
        </p:nvSpPr>
        <p:spPr bwMode="auto">
          <a:xfrm>
            <a:off x="824275" y="1697895"/>
            <a:ext cx="860934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1600" dirty="0">
                <a:solidFill>
                  <a:srgbClr val="000000"/>
                </a:solidFill>
                <a:latin typeface="Helvetica Neue"/>
              </a:rPr>
              <a:t>A digital signature is a technique used to </a:t>
            </a:r>
            <a:r>
              <a:rPr lang="en-US" sz="1600" b="1" dirty="0">
                <a:solidFill>
                  <a:srgbClr val="000000"/>
                </a:solidFill>
                <a:latin typeface="Helvetica Neue"/>
              </a:rPr>
              <a:t>validate the authenticity and integrity </a:t>
            </a:r>
            <a:r>
              <a:rPr lang="en-US" sz="1600" dirty="0">
                <a:solidFill>
                  <a:srgbClr val="000000"/>
                </a:solidFill>
                <a:latin typeface="Helvetica Neue"/>
              </a:rPr>
              <a:t>of a digital message, software or </a:t>
            </a:r>
            <a:r>
              <a:rPr lang="en-US" sz="1600" dirty="0" err="1">
                <a:solidFill>
                  <a:srgbClr val="000000"/>
                </a:solidFill>
                <a:latin typeface="Helvetica Neue"/>
              </a:rPr>
              <a:t>document</a:t>
            </a:r>
            <a:r>
              <a:rPr lang="en-US" sz="2000" baseline="30000" dirty="0" err="1">
                <a:latin typeface="Calibri"/>
                <a:ea typeface="Trebuchet MS"/>
                <a:cs typeface="Trebuchet MS"/>
              </a:rPr>
              <a:t>21</a:t>
            </a:r>
            <a:r>
              <a:rPr lang="en-US" dirty="0">
                <a:latin typeface="Calibri"/>
                <a:ea typeface="Trebuchet MS"/>
                <a:cs typeface="Trebuchet MS"/>
              </a:rPr>
              <a:t>. </a:t>
            </a:r>
            <a:endParaRPr lang="en-US" dirty="0">
              <a:latin typeface="Calibri"/>
              <a:ea typeface="Trebuchet MS"/>
              <a:cs typeface="Calibri"/>
            </a:endParaRPr>
          </a:p>
          <a:p>
            <a:pPr algn="just">
              <a:defRPr/>
            </a:pPr>
            <a:endParaRPr lang="en-US" dirty="0">
              <a:latin typeface="Calibri"/>
              <a:ea typeface="Trebuchet MS"/>
              <a:cs typeface="Trebuchet MS"/>
            </a:endParaRPr>
          </a:p>
          <a:p>
            <a:pPr algn="just">
              <a:defRPr/>
            </a:pPr>
            <a:r>
              <a:rPr lang="en-US" sz="1600" dirty="0">
                <a:solidFill>
                  <a:srgbClr val="000000"/>
                </a:solidFill>
                <a:latin typeface="Helvetica Neue"/>
              </a:rPr>
              <a:t>It is the digital equivalent of a handwritten signature or a stamped seal, with the aim of solving the problem of tampering and impersonation in digital communications.</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dirty="0">
                <a:solidFill>
                  <a:srgbClr val="000000"/>
                </a:solidFill>
                <a:latin typeface="Helvetica Neue"/>
              </a:rPr>
              <a:t>Digital signatures provide </a:t>
            </a:r>
            <a:r>
              <a:rPr lang="en-US" sz="1600" u="sng" dirty="0">
                <a:solidFill>
                  <a:srgbClr val="000000"/>
                </a:solidFill>
                <a:latin typeface="Helvetica Neue"/>
              </a:rPr>
              <a:t>proof of origin</a:t>
            </a:r>
            <a:r>
              <a:rPr lang="en-US" sz="1600" dirty="0">
                <a:solidFill>
                  <a:srgbClr val="000000"/>
                </a:solidFill>
                <a:latin typeface="Helvetica Neue"/>
              </a:rPr>
              <a:t>, </a:t>
            </a:r>
            <a:r>
              <a:rPr lang="en-US" sz="1600" u="sng" dirty="0">
                <a:solidFill>
                  <a:srgbClr val="000000"/>
                </a:solidFill>
                <a:latin typeface="Helvetica Neue"/>
              </a:rPr>
              <a:t>identity</a:t>
            </a:r>
            <a:r>
              <a:rPr lang="en-US" sz="1600" dirty="0">
                <a:solidFill>
                  <a:srgbClr val="000000"/>
                </a:solidFill>
                <a:latin typeface="Helvetica Neue"/>
              </a:rPr>
              <a:t> and </a:t>
            </a:r>
            <a:r>
              <a:rPr lang="en-US" sz="1600" u="sng" dirty="0">
                <a:solidFill>
                  <a:srgbClr val="000000"/>
                </a:solidFill>
                <a:latin typeface="Helvetica Neue"/>
              </a:rPr>
              <a:t>status</a:t>
            </a:r>
            <a:r>
              <a:rPr lang="en-US" sz="1600" dirty="0">
                <a:solidFill>
                  <a:srgbClr val="000000"/>
                </a:solidFill>
                <a:latin typeface="Helvetica Neue"/>
              </a:rPr>
              <a:t> of electronic documents, transactions or digital messages.</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dirty="0">
                <a:solidFill>
                  <a:srgbClr val="000000"/>
                </a:solidFill>
                <a:latin typeface="Helvetica Neue"/>
              </a:rPr>
              <a:t>It guarantees the </a:t>
            </a:r>
            <a:r>
              <a:rPr lang="en-US" sz="1600" b="1" dirty="0">
                <a:solidFill>
                  <a:srgbClr val="000000"/>
                </a:solidFill>
                <a:latin typeface="Helvetica Neue"/>
              </a:rPr>
              <a:t>authenticity of documents </a:t>
            </a:r>
            <a:r>
              <a:rPr lang="en-US" sz="1600" dirty="0">
                <a:solidFill>
                  <a:srgbClr val="000000"/>
                </a:solidFill>
                <a:latin typeface="Helvetica Neue"/>
              </a:rPr>
              <a:t>in a unique way that achieves non-repudiation         the property of authentic statements made by a person or system cannot be denied</a:t>
            </a:r>
            <a:endParaRPr sz="1600" dirty="0">
              <a:solidFill>
                <a:srgbClr val="000000"/>
              </a:solidFill>
              <a:latin typeface="Helvetica Neue"/>
            </a:endParaRPr>
          </a:p>
          <a:p>
            <a:pPr>
              <a:defRPr/>
            </a:pPr>
            <a:endParaRPr lang="it-IT" sz="1600" dirty="0">
              <a:solidFill>
                <a:srgbClr val="000000"/>
              </a:solidFill>
              <a:latin typeface="Helvetica Neue"/>
            </a:endParaRPr>
          </a:p>
          <a:p>
            <a:pPr>
              <a:defRPr/>
            </a:pPr>
            <a:endParaRPr lang="it-IT" sz="2000" dirty="0">
              <a:latin typeface="Calibri"/>
              <a:cs typeface="Calibri"/>
            </a:endParaRPr>
          </a:p>
          <a:p>
            <a:pPr>
              <a:defRPr/>
            </a:pPr>
            <a:endParaRPr lang="it-IT" sz="2400" dirty="0">
              <a:latin typeface="Calibri"/>
              <a:cs typeface="Calibri"/>
            </a:endParaRPr>
          </a:p>
          <a:p>
            <a:pPr>
              <a:defRPr/>
            </a:pPr>
            <a:endParaRPr lang="it-IT" sz="2400" dirty="0">
              <a:latin typeface="Calibri"/>
              <a:cs typeface="Calibri"/>
            </a:endParaRPr>
          </a:p>
        </p:txBody>
      </p:sp>
      <p:sp>
        <p:nvSpPr>
          <p:cNvPr id="2" name="Freccia a destra 1"/>
          <p:cNvSpPr/>
          <p:nvPr/>
        </p:nvSpPr>
        <p:spPr bwMode="auto">
          <a:xfrm>
            <a:off x="2207568" y="4293096"/>
            <a:ext cx="917850" cy="237890"/>
          </a:xfrm>
          <a:prstGeom prst="rightArrow">
            <a:avLst>
              <a:gd name="adj1" fmla="val 42874"/>
              <a:gd name="adj2" fmla="val 4287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p>
        </p:txBody>
      </p:sp>
      <p:sp>
        <p:nvSpPr>
          <p:cNvPr id="7" name="Google Shape;246;p8"/>
          <p:cNvSpPr/>
          <p:nvPr/>
        </p:nvSpPr>
        <p:spPr bwMode="auto">
          <a:xfrm>
            <a:off x="4508802" y="919139"/>
            <a:ext cx="432221" cy="432221"/>
          </a:xfrm>
          <a:custGeom>
            <a:avLst/>
            <a:gdLst/>
            <a:ahLst/>
            <a:cxnLst/>
            <a:rect l="l" t="t" r="r" b="b"/>
            <a:pathLst>
              <a:path w="5947" h="5947" extrusionOk="0">
                <a:moveTo>
                  <a:pt x="4996" y="0"/>
                </a:moveTo>
                <a:lnTo>
                  <a:pt x="4809" y="19"/>
                </a:lnTo>
                <a:lnTo>
                  <a:pt x="4716" y="37"/>
                </a:lnTo>
                <a:lnTo>
                  <a:pt x="4642" y="75"/>
                </a:lnTo>
                <a:lnTo>
                  <a:pt x="4548" y="112"/>
                </a:lnTo>
                <a:lnTo>
                  <a:pt x="4455" y="168"/>
                </a:lnTo>
                <a:lnTo>
                  <a:pt x="4362" y="242"/>
                </a:lnTo>
                <a:lnTo>
                  <a:pt x="4287" y="336"/>
                </a:lnTo>
                <a:lnTo>
                  <a:pt x="2163" y="2647"/>
                </a:lnTo>
                <a:lnTo>
                  <a:pt x="3300" y="3784"/>
                </a:lnTo>
                <a:lnTo>
                  <a:pt x="5611" y="1659"/>
                </a:lnTo>
                <a:lnTo>
                  <a:pt x="5704" y="1566"/>
                </a:lnTo>
                <a:lnTo>
                  <a:pt x="5779" y="1491"/>
                </a:lnTo>
                <a:lnTo>
                  <a:pt x="5835" y="1398"/>
                </a:lnTo>
                <a:lnTo>
                  <a:pt x="5872" y="1305"/>
                </a:lnTo>
                <a:lnTo>
                  <a:pt x="5909" y="1212"/>
                </a:lnTo>
                <a:lnTo>
                  <a:pt x="5928" y="1118"/>
                </a:lnTo>
                <a:lnTo>
                  <a:pt x="5946" y="951"/>
                </a:lnTo>
                <a:lnTo>
                  <a:pt x="5909" y="764"/>
                </a:lnTo>
                <a:lnTo>
                  <a:pt x="5853" y="597"/>
                </a:lnTo>
                <a:lnTo>
                  <a:pt x="5760" y="447"/>
                </a:lnTo>
                <a:lnTo>
                  <a:pt x="5648" y="298"/>
                </a:lnTo>
                <a:lnTo>
                  <a:pt x="5499" y="186"/>
                </a:lnTo>
                <a:lnTo>
                  <a:pt x="5350" y="93"/>
                </a:lnTo>
                <a:lnTo>
                  <a:pt x="5182" y="37"/>
                </a:lnTo>
                <a:lnTo>
                  <a:pt x="4996" y="0"/>
                </a:lnTo>
                <a:close/>
                <a:moveTo>
                  <a:pt x="1902" y="2908"/>
                </a:moveTo>
                <a:lnTo>
                  <a:pt x="914" y="3281"/>
                </a:lnTo>
                <a:lnTo>
                  <a:pt x="839" y="3318"/>
                </a:lnTo>
                <a:lnTo>
                  <a:pt x="783" y="3374"/>
                </a:lnTo>
                <a:lnTo>
                  <a:pt x="727" y="3448"/>
                </a:lnTo>
                <a:lnTo>
                  <a:pt x="690" y="3523"/>
                </a:lnTo>
                <a:lnTo>
                  <a:pt x="0" y="5573"/>
                </a:lnTo>
                <a:lnTo>
                  <a:pt x="56" y="5629"/>
                </a:lnTo>
                <a:lnTo>
                  <a:pt x="1137" y="4548"/>
                </a:lnTo>
                <a:lnTo>
                  <a:pt x="1119" y="4455"/>
                </a:lnTo>
                <a:lnTo>
                  <a:pt x="1119" y="4380"/>
                </a:lnTo>
                <a:lnTo>
                  <a:pt x="1137" y="4306"/>
                </a:lnTo>
                <a:lnTo>
                  <a:pt x="1175" y="4250"/>
                </a:lnTo>
                <a:lnTo>
                  <a:pt x="1231" y="4194"/>
                </a:lnTo>
                <a:lnTo>
                  <a:pt x="1286" y="4157"/>
                </a:lnTo>
                <a:lnTo>
                  <a:pt x="1342" y="4119"/>
                </a:lnTo>
                <a:lnTo>
                  <a:pt x="1417" y="4101"/>
                </a:lnTo>
                <a:lnTo>
                  <a:pt x="1491" y="4082"/>
                </a:lnTo>
                <a:lnTo>
                  <a:pt x="1566" y="4101"/>
                </a:lnTo>
                <a:lnTo>
                  <a:pt x="1641" y="4119"/>
                </a:lnTo>
                <a:lnTo>
                  <a:pt x="1697" y="4157"/>
                </a:lnTo>
                <a:lnTo>
                  <a:pt x="1752" y="4194"/>
                </a:lnTo>
                <a:lnTo>
                  <a:pt x="1790" y="4250"/>
                </a:lnTo>
                <a:lnTo>
                  <a:pt x="1827" y="4306"/>
                </a:lnTo>
                <a:lnTo>
                  <a:pt x="1846" y="4380"/>
                </a:lnTo>
                <a:lnTo>
                  <a:pt x="1864" y="4455"/>
                </a:lnTo>
                <a:lnTo>
                  <a:pt x="1846" y="4530"/>
                </a:lnTo>
                <a:lnTo>
                  <a:pt x="1827" y="4604"/>
                </a:lnTo>
                <a:lnTo>
                  <a:pt x="1790" y="4660"/>
                </a:lnTo>
                <a:lnTo>
                  <a:pt x="1752" y="4716"/>
                </a:lnTo>
                <a:lnTo>
                  <a:pt x="1697" y="4772"/>
                </a:lnTo>
                <a:lnTo>
                  <a:pt x="1641" y="4791"/>
                </a:lnTo>
                <a:lnTo>
                  <a:pt x="1566" y="4828"/>
                </a:lnTo>
                <a:lnTo>
                  <a:pt x="1491" y="4828"/>
                </a:lnTo>
                <a:lnTo>
                  <a:pt x="1398" y="4809"/>
                </a:lnTo>
                <a:lnTo>
                  <a:pt x="317" y="5890"/>
                </a:lnTo>
                <a:lnTo>
                  <a:pt x="373" y="5946"/>
                </a:lnTo>
                <a:lnTo>
                  <a:pt x="2423" y="5257"/>
                </a:lnTo>
                <a:lnTo>
                  <a:pt x="2498" y="5219"/>
                </a:lnTo>
                <a:lnTo>
                  <a:pt x="2573" y="5163"/>
                </a:lnTo>
                <a:lnTo>
                  <a:pt x="2629" y="5107"/>
                </a:lnTo>
                <a:lnTo>
                  <a:pt x="2666" y="5014"/>
                </a:lnTo>
                <a:lnTo>
                  <a:pt x="3039" y="4045"/>
                </a:lnTo>
                <a:lnTo>
                  <a:pt x="1902" y="2908"/>
                </a:lnTo>
                <a:close/>
              </a:path>
            </a:pathLst>
          </a:custGeom>
          <a:solidFill>
            <a:srgbClr val="0070C0"/>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5" name="Picture 4">
            <a:extLst>
              <a:ext uri="{FF2B5EF4-FFF2-40B4-BE49-F238E27FC236}">
                <a16:creationId xmlns:a16="http://schemas.microsoft.com/office/drawing/2014/main" id="{BC4F65DA-6801-2F5E-4318-32787A44183C}"/>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F96D914A-B356-7810-5F1A-EB6A697E86B5}"/>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magine 2"/>
          <p:cNvPicPr>
            <a:picLocks noChangeAspect="1"/>
          </p:cNvPicPr>
          <p:nvPr/>
        </p:nvPicPr>
        <p:blipFill>
          <a:blip r:embed="rId2"/>
          <a:stretch/>
        </p:blipFill>
        <p:spPr bwMode="auto">
          <a:xfrm>
            <a:off x="628948" y="1271298"/>
            <a:ext cx="8807038" cy="4722293"/>
          </a:xfrm>
          <a:prstGeom prst="rect">
            <a:avLst/>
          </a:prstGeom>
        </p:spPr>
      </p:pic>
      <p:sp>
        <p:nvSpPr>
          <p:cNvPr id="3" name="CasellaDiTesto 2"/>
          <p:cNvSpPr txBox="1"/>
          <p:nvPr/>
        </p:nvSpPr>
        <p:spPr bwMode="auto">
          <a:xfrm>
            <a:off x="4724399"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it-IT"/>
          </a:p>
        </p:txBody>
      </p:sp>
      <p:sp>
        <p:nvSpPr>
          <p:cNvPr id="7" name="Footer Placeholder 6"/>
          <p:cNvSpPr>
            <a:spLocks noGrp="1"/>
          </p:cNvSpPr>
          <p:nvPr>
            <p:ph type="ftr" sz="quarter" idx="11"/>
          </p:nvPr>
        </p:nvSpPr>
        <p:spPr bwMode="auto">
          <a:xfrm>
            <a:off x="828855" y="6492875"/>
            <a:ext cx="6297611" cy="365125"/>
          </a:xfrm>
        </p:spPr>
        <p:txBody>
          <a:bodyPr/>
          <a:lstStyle/>
          <a:p>
            <a:pPr>
              <a:defRPr/>
            </a:pPr>
            <a:r>
              <a:rPr lang="en-US">
                <a:latin typeface="Calibri"/>
                <a:cs typeface="Calibri"/>
              </a:rPr>
              <a:t>21.</a:t>
            </a:r>
            <a:r>
              <a:rPr lang="fr-FR" u="sng">
                <a:solidFill>
                  <a:srgbClr val="99CA3C"/>
                </a:solidFill>
                <a:latin typeface="Calibri"/>
                <a:cs typeface="Calibri"/>
                <a:hlinkClick r:id="rId3" tooltip="https://www.lemagit.fr/definition/Signature-numerique-signature-electronique-ou-e-signature"/>
              </a:rPr>
              <a:t> </a:t>
            </a:r>
            <a:r>
              <a:rPr lang="fr-FR" u="sng">
                <a:solidFill>
                  <a:schemeClr val="accent1"/>
                </a:solidFill>
                <a:latin typeface="Calibri"/>
                <a:cs typeface="Calibri"/>
                <a:hlinkClick r:id="rId3" tooltip="https://www.lemagit.fr/definition/Signature-numerique-signature-electronique-ou-e-signature"/>
              </a:rPr>
              <a:t>Que signifie Signature numérique (signature digitale)? - Definition IT de Whatis.fr (lemagit.fr)</a:t>
            </a:r>
            <a:endParaRPr lang="en-US">
              <a:solidFill>
                <a:schemeClr val="accent1"/>
              </a:solidFill>
              <a:latin typeface="Calibri"/>
              <a:cs typeface="Calibri"/>
            </a:endParaRPr>
          </a:p>
        </p:txBody>
      </p:sp>
      <p:pic>
        <p:nvPicPr>
          <p:cNvPr id="5" name="Picture 4">
            <a:extLst>
              <a:ext uri="{FF2B5EF4-FFF2-40B4-BE49-F238E27FC236}">
                <a16:creationId xmlns:a16="http://schemas.microsoft.com/office/drawing/2014/main" id="{7F9C0B7D-A37B-C85B-800E-C2799DC08934}"/>
              </a:ext>
            </a:extLst>
          </p:cNvPr>
          <p:cNvPicPr>
            <a:picLocks noChangeAspect="1"/>
          </p:cNvPicPr>
          <p:nvPr/>
        </p:nvPicPr>
        <p:blipFill>
          <a:blip r:embed="rId4"/>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0FC5A5E8-2776-D1EC-6458-88BCC1C82052}"/>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11032" y="755922"/>
            <a:ext cx="4468086" cy="804530"/>
          </a:xfrm>
        </p:spPr>
        <p:txBody>
          <a:bodyPr/>
          <a:lstStyle/>
          <a:p>
            <a:pPr>
              <a:defRPr/>
            </a:pPr>
            <a:r>
              <a:rPr lang="en-US" dirty="0">
                <a:latin typeface="Calibri"/>
                <a:cs typeface="Calibri"/>
              </a:rPr>
              <a:t>The CIA Triad</a:t>
            </a:r>
            <a:endParaRPr dirty="0">
              <a:latin typeface="Calibri"/>
              <a:cs typeface="Calibri"/>
            </a:endParaRPr>
          </a:p>
        </p:txBody>
      </p:sp>
      <p:sp>
        <p:nvSpPr>
          <p:cNvPr id="3" name="Content Placeholder 2"/>
          <p:cNvSpPr>
            <a:spLocks noGrp="1"/>
          </p:cNvSpPr>
          <p:nvPr>
            <p:ph idx="1"/>
          </p:nvPr>
        </p:nvSpPr>
        <p:spPr bwMode="auto">
          <a:xfrm>
            <a:off x="5061846" y="2184141"/>
            <a:ext cx="4228081" cy="3880773"/>
          </a:xfrm>
        </p:spPr>
        <p:txBody>
          <a:bodyPr/>
          <a:lstStyle/>
          <a:p>
            <a:pPr marL="0" indent="0" algn="just">
              <a:buNone/>
              <a:defRPr/>
            </a:pPr>
            <a:r>
              <a:rPr lang="en-US" sz="1600" dirty="0">
                <a:solidFill>
                  <a:srgbClr val="000000"/>
                </a:solidFill>
                <a:latin typeface="Helvetica Neue"/>
              </a:rPr>
              <a:t>The Cybersecurity as a whole is a very broad term which is based on three fundamental concepts known as “</a:t>
            </a:r>
            <a:r>
              <a:rPr lang="en-US" sz="1600" b="1" dirty="0">
                <a:solidFill>
                  <a:schemeClr val="accent1"/>
                </a:solidFill>
                <a:latin typeface="Helvetica Neue"/>
              </a:rPr>
              <a:t>The CIA </a:t>
            </a:r>
            <a:r>
              <a:rPr lang="en-US" sz="1600" b="1" dirty="0" err="1">
                <a:solidFill>
                  <a:schemeClr val="accent1"/>
                </a:solidFill>
                <a:latin typeface="Helvetica Neue"/>
              </a:rPr>
              <a:t>Triad“</a:t>
            </a:r>
            <a:r>
              <a:rPr lang="en-US" baseline="30000" dirty="0" err="1">
                <a:solidFill>
                  <a:srgbClr val="262524"/>
                </a:solidFill>
                <a:latin typeface="Calibri"/>
                <a:cs typeface="Calibri"/>
              </a:rPr>
              <a:t>23,24</a:t>
            </a:r>
            <a:r>
              <a:rPr lang="en-US" b="0" i="0" dirty="0">
                <a:solidFill>
                  <a:srgbClr val="262524"/>
                </a:solidFill>
                <a:latin typeface="Calibri"/>
                <a:cs typeface="Calibri"/>
              </a:rPr>
              <a:t>.</a:t>
            </a:r>
            <a:endParaRPr dirty="0"/>
          </a:p>
          <a:p>
            <a:pPr marL="0" indent="0" algn="just">
              <a:buNone/>
              <a:defRPr/>
            </a:pPr>
            <a:r>
              <a:rPr lang="en-US" sz="1600" dirty="0">
                <a:solidFill>
                  <a:srgbClr val="000000"/>
                </a:solidFill>
                <a:latin typeface="Helvetica Neue"/>
              </a:rPr>
              <a:t>It consists of </a:t>
            </a:r>
            <a:r>
              <a:rPr lang="en-US" sz="1600" b="1" dirty="0">
                <a:solidFill>
                  <a:schemeClr val="accent1"/>
                </a:solidFill>
                <a:latin typeface="Helvetica Neue"/>
              </a:rPr>
              <a:t>Confidentiality</a:t>
            </a:r>
            <a:r>
              <a:rPr lang="en-US" sz="1600" dirty="0">
                <a:solidFill>
                  <a:srgbClr val="000000"/>
                </a:solidFill>
                <a:latin typeface="Helvetica Neue"/>
              </a:rPr>
              <a:t>, </a:t>
            </a:r>
            <a:r>
              <a:rPr lang="en-US" sz="1600" b="1" dirty="0">
                <a:solidFill>
                  <a:schemeClr val="accent1"/>
                </a:solidFill>
                <a:latin typeface="Helvetica Neue"/>
              </a:rPr>
              <a:t>Integrity</a:t>
            </a:r>
            <a:r>
              <a:rPr lang="en-US" sz="1600" dirty="0">
                <a:solidFill>
                  <a:srgbClr val="000000"/>
                </a:solidFill>
                <a:latin typeface="Helvetica Neue"/>
              </a:rPr>
              <a:t> and </a:t>
            </a:r>
            <a:r>
              <a:rPr lang="en-US" sz="1600" b="1" dirty="0">
                <a:solidFill>
                  <a:schemeClr val="accent1"/>
                </a:solidFill>
                <a:latin typeface="Helvetica Neue"/>
              </a:rPr>
              <a:t>Availability</a:t>
            </a:r>
            <a:r>
              <a:rPr lang="en-US" sz="1600" dirty="0">
                <a:solidFill>
                  <a:srgbClr val="000000"/>
                </a:solidFill>
                <a:latin typeface="Helvetica Neue"/>
              </a:rPr>
              <a:t>. This model is designed to guide the organization with the policies of Cybersecurity within the realm of Information security.</a:t>
            </a:r>
            <a:endParaRPr sz="1600" dirty="0">
              <a:solidFill>
                <a:srgbClr val="000000"/>
              </a:solidFill>
              <a:latin typeface="Helvetica Neue"/>
            </a:endParaRPr>
          </a:p>
        </p:txBody>
      </p:sp>
      <p:pic>
        <p:nvPicPr>
          <p:cNvPr id="4" name="Picture 3"/>
          <p:cNvPicPr>
            <a:picLocks noChangeAspect="1"/>
          </p:cNvPicPr>
          <p:nvPr/>
        </p:nvPicPr>
        <p:blipFill>
          <a:blip r:embed="rId2"/>
          <a:stretch/>
        </p:blipFill>
        <p:spPr bwMode="auto">
          <a:xfrm>
            <a:off x="445222" y="1648046"/>
            <a:ext cx="4616624" cy="4051767"/>
          </a:xfrm>
          <a:prstGeom prst="rect">
            <a:avLst/>
          </a:prstGeom>
        </p:spPr>
      </p:pic>
      <p:sp>
        <p:nvSpPr>
          <p:cNvPr id="7" name="Footer Placeholder 6"/>
          <p:cNvSpPr>
            <a:spLocks noGrp="1"/>
          </p:cNvSpPr>
          <p:nvPr>
            <p:ph type="ftr" sz="quarter" idx="11"/>
          </p:nvPr>
        </p:nvSpPr>
        <p:spPr bwMode="auto">
          <a:xfrm>
            <a:off x="742675" y="6418446"/>
            <a:ext cx="9781660" cy="365125"/>
          </a:xfrm>
        </p:spPr>
        <p:txBody>
          <a:bodyPr/>
          <a:lstStyle/>
          <a:p>
            <a:pPr>
              <a:defRPr/>
            </a:pPr>
            <a:r>
              <a:rPr lang="en-US">
                <a:latin typeface="Calibri"/>
                <a:cs typeface="Calibri"/>
              </a:rPr>
              <a:t>23. </a:t>
            </a:r>
            <a:r>
              <a:rPr lang="en-US" u="sng">
                <a:solidFill>
                  <a:schemeClr val="accent1"/>
                </a:solidFill>
                <a:latin typeface="Calibri"/>
                <a:cs typeface="Calibri"/>
                <a:hlinkClick r:id="rId3" tooltip="https://www.csoonline.com/article/3519908/the-cia-triad-definition-components-and-examples.html"/>
              </a:rPr>
              <a:t>https://www.csoonline.com/article/3519908/the-cia-triad-definition-components-and-examples.html</a:t>
            </a:r>
            <a:r>
              <a:rPr lang="en-US">
                <a:solidFill>
                  <a:schemeClr val="accent1"/>
                </a:solidFill>
                <a:latin typeface="Calibri"/>
                <a:cs typeface="Calibri"/>
              </a:rPr>
              <a:t> </a:t>
            </a:r>
            <a:endParaRPr/>
          </a:p>
          <a:p>
            <a:pPr>
              <a:defRPr/>
            </a:pPr>
            <a:r>
              <a:rPr lang="en-US">
                <a:latin typeface="Calibri"/>
                <a:cs typeface="Calibri"/>
              </a:rPr>
              <a:t>24. D. Popescul, Daniela, The Confidentiality – Integrity – Accessibility Triad into the Knowledge Security. A Reassessment from the Point of View of the Knowledge Contribution to Innovation, 2011/06/29, </a:t>
            </a:r>
            <a:r>
              <a:rPr lang="it-IT">
                <a:latin typeface="Calibri"/>
                <a:cs typeface="Calibri"/>
              </a:rPr>
              <a:t>Article</a:t>
            </a:r>
            <a:r>
              <a:rPr lang="en-US">
                <a:latin typeface="Calibri"/>
                <a:cs typeface="Calibri"/>
              </a:rPr>
              <a:t> SP 978, VL  - 4</a:t>
            </a:r>
            <a:endParaRPr/>
          </a:p>
        </p:txBody>
      </p:sp>
      <p:pic>
        <p:nvPicPr>
          <p:cNvPr id="5" name="Picture 4">
            <a:extLst>
              <a:ext uri="{FF2B5EF4-FFF2-40B4-BE49-F238E27FC236}">
                <a16:creationId xmlns:a16="http://schemas.microsoft.com/office/drawing/2014/main" id="{A16D1526-B428-483D-20AE-635B38F3EB47}"/>
              </a:ext>
            </a:extLst>
          </p:cNvPr>
          <p:cNvPicPr>
            <a:picLocks noChangeAspect="1"/>
          </p:cNvPicPr>
          <p:nvPr/>
        </p:nvPicPr>
        <p:blipFill>
          <a:blip r:embed="rId4"/>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EC64D752-2EBD-5119-C5ED-07B83FBF0219}"/>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703512" y="441617"/>
            <a:ext cx="2969342" cy="850270"/>
          </a:xfrm>
        </p:spPr>
        <p:txBody>
          <a:bodyPr/>
          <a:lstStyle/>
          <a:p>
            <a:pPr>
              <a:defRPr/>
            </a:pPr>
            <a:r>
              <a:rPr lang="en-US" sz="3600" dirty="0">
                <a:latin typeface="Calibri"/>
                <a:cs typeface="Calibri"/>
              </a:rPr>
              <a:t>Confidentiality</a:t>
            </a:r>
            <a:endParaRPr sz="3600" dirty="0">
              <a:latin typeface="Calibri"/>
              <a:cs typeface="Calibri"/>
            </a:endParaRPr>
          </a:p>
        </p:txBody>
      </p:sp>
      <p:sp>
        <p:nvSpPr>
          <p:cNvPr id="3" name="Subtitle 2"/>
          <p:cNvSpPr>
            <a:spLocks noGrp="1"/>
          </p:cNvSpPr>
          <p:nvPr>
            <p:ph type="subTitle" idx="1"/>
          </p:nvPr>
        </p:nvSpPr>
        <p:spPr bwMode="auto">
          <a:xfrm>
            <a:off x="1052052" y="1612491"/>
            <a:ext cx="8492542" cy="4918938"/>
          </a:xfrm>
        </p:spPr>
        <p:txBody>
          <a:bodyPr>
            <a:noAutofit/>
          </a:bodyPr>
          <a:lstStyle/>
          <a:p>
            <a:pPr algn="just">
              <a:defRPr/>
            </a:pPr>
            <a:r>
              <a:rPr lang="en-US" sz="1600" dirty="0">
                <a:solidFill>
                  <a:srgbClr val="000000"/>
                </a:solidFill>
                <a:latin typeface="Helvetica Neue"/>
              </a:rPr>
              <a:t>Confidentiality defines the rules that limits the access of information in order to </a:t>
            </a:r>
            <a:r>
              <a:rPr lang="en-US" sz="1600" b="1" dirty="0">
                <a:solidFill>
                  <a:srgbClr val="000000"/>
                </a:solidFill>
                <a:latin typeface="Helvetica Neue"/>
              </a:rPr>
              <a:t>avoid the unauthorized disclosure </a:t>
            </a:r>
            <a:r>
              <a:rPr lang="en-US" sz="1600" dirty="0">
                <a:solidFill>
                  <a:srgbClr val="000000"/>
                </a:solidFill>
                <a:latin typeface="Helvetica Neue"/>
              </a:rPr>
              <a:t>of information.</a:t>
            </a:r>
            <a:endParaRPr sz="1600" dirty="0">
              <a:solidFill>
                <a:srgbClr val="000000"/>
              </a:solidFill>
              <a:latin typeface="Helvetica Neue"/>
            </a:endParaRPr>
          </a:p>
          <a:p>
            <a:pPr algn="just">
              <a:defRPr/>
            </a:pPr>
            <a:r>
              <a:rPr lang="en-US" sz="1600" dirty="0">
                <a:solidFill>
                  <a:srgbClr val="000000"/>
                </a:solidFill>
                <a:latin typeface="Helvetica Neue"/>
              </a:rPr>
              <a:t>The term covers two related concepts: </a:t>
            </a:r>
            <a:endParaRPr sz="1600" dirty="0">
              <a:solidFill>
                <a:srgbClr val="000000"/>
              </a:solidFill>
              <a:latin typeface="Helvetica Neue"/>
            </a:endParaRPr>
          </a:p>
          <a:p>
            <a:pPr marL="742950" lvl="1" indent="-285750" algn="just">
              <a:buFont typeface="Wingdings"/>
              <a:buChar char="q"/>
              <a:defRPr/>
            </a:pPr>
            <a:r>
              <a:rPr lang="en-US" b="1" dirty="0">
                <a:solidFill>
                  <a:schemeClr val="accent1"/>
                </a:solidFill>
                <a:latin typeface="Helvetica Neue"/>
              </a:rPr>
              <a:t>Data confidentiality</a:t>
            </a:r>
            <a:r>
              <a:rPr lang="en-US" dirty="0">
                <a:solidFill>
                  <a:srgbClr val="000000"/>
                </a:solidFill>
                <a:latin typeface="Helvetica Neue"/>
              </a:rPr>
              <a:t>: assures that private or confidential information is not made available or disclosed to unauthorized individuals </a:t>
            </a:r>
            <a:endParaRPr dirty="0">
              <a:solidFill>
                <a:srgbClr val="000000"/>
              </a:solidFill>
              <a:latin typeface="Helvetica Neue"/>
            </a:endParaRPr>
          </a:p>
          <a:p>
            <a:pPr marL="742950" lvl="1" indent="-285750" algn="just">
              <a:buFont typeface="Wingdings"/>
              <a:buChar char="q"/>
              <a:defRPr/>
            </a:pPr>
            <a:r>
              <a:rPr lang="en-US" b="1" dirty="0">
                <a:solidFill>
                  <a:schemeClr val="accent1"/>
                </a:solidFill>
                <a:latin typeface="Helvetica Neue"/>
              </a:rPr>
              <a:t>Privacy</a:t>
            </a:r>
            <a:r>
              <a:rPr lang="en-US" dirty="0">
                <a:solidFill>
                  <a:srgbClr val="000000"/>
                </a:solidFill>
                <a:latin typeface="Helvetica Neue"/>
              </a:rPr>
              <a:t>: assures that individuals control or influence what information related 	to them may be collected and stored and by whom and to whom that 	information may be disclosed</a:t>
            </a:r>
            <a:endParaRPr dirty="0">
              <a:solidFill>
                <a:srgbClr val="000000"/>
              </a:solidFill>
              <a:latin typeface="Helvetica Neue"/>
            </a:endParaRPr>
          </a:p>
          <a:p>
            <a:pPr algn="just">
              <a:defRPr/>
            </a:pPr>
            <a:r>
              <a:rPr lang="en-US" sz="1600" dirty="0">
                <a:solidFill>
                  <a:srgbClr val="000000"/>
                </a:solidFill>
                <a:latin typeface="Helvetica Neue"/>
              </a:rPr>
              <a:t>There are various ways to ensure confidentiality, like: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Physical access restrictions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Computer theft precautions (alarms etc.)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Access control in the computer systems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Encryption in communication and storage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Bug-free programs</a:t>
            </a:r>
            <a:endParaRPr sz="1600" dirty="0">
              <a:solidFill>
                <a:srgbClr val="000000"/>
              </a:solidFill>
              <a:latin typeface="Helvetica Neue"/>
            </a:endParaRPr>
          </a:p>
          <a:p>
            <a:pPr algn="l">
              <a:defRPr/>
            </a:pPr>
            <a:endParaRPr lang="en-US" b="0" i="0" dirty="0">
              <a:solidFill>
                <a:srgbClr val="262524"/>
              </a:solidFill>
              <a:latin typeface="Calibri"/>
              <a:cs typeface="Calibri"/>
            </a:endParaRPr>
          </a:p>
        </p:txBody>
      </p:sp>
      <p:sp>
        <p:nvSpPr>
          <p:cNvPr id="6" name="CustomShape 163"/>
          <p:cNvSpPr/>
          <p:nvPr/>
        </p:nvSpPr>
        <p:spPr bwMode="auto">
          <a:xfrm>
            <a:off x="5018273" y="690803"/>
            <a:ext cx="339688" cy="490304"/>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70C0"/>
          </a:solidFill>
          <a:ln>
            <a:noFill/>
          </a:ln>
        </p:spPr>
        <p:style>
          <a:lnRef idx="0">
            <a:srgbClr val="000000"/>
          </a:lnRef>
          <a:fillRef idx="0">
            <a:srgbClr val="000000"/>
          </a:fillRef>
          <a:effectRef idx="0">
            <a:srgbClr val="000000"/>
          </a:effectRef>
          <a:fontRef idx="minor"/>
        </p:style>
      </p:sp>
      <p:pic>
        <p:nvPicPr>
          <p:cNvPr id="4" name="Picture 3">
            <a:extLst>
              <a:ext uri="{FF2B5EF4-FFF2-40B4-BE49-F238E27FC236}">
                <a16:creationId xmlns:a16="http://schemas.microsoft.com/office/drawing/2014/main" id="{2944B5B6-7CFC-7E52-7FC2-6E41C9F8912F}"/>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C76F350F-A0F2-F87B-21C0-8CE0321AE5E0}"/>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686684" y="698094"/>
            <a:ext cx="7766936" cy="1111272"/>
          </a:xfrm>
        </p:spPr>
        <p:txBody>
          <a:bodyPr/>
          <a:lstStyle/>
          <a:p>
            <a:pPr algn="l">
              <a:defRPr/>
            </a:pPr>
            <a:br>
              <a:rPr lang="it-IT" sz="3600" dirty="0">
                <a:latin typeface="Calibri"/>
                <a:cs typeface="Calibri"/>
              </a:rPr>
            </a:br>
            <a:br>
              <a:rPr lang="it-IT" sz="3600" dirty="0">
                <a:latin typeface="Calibri"/>
                <a:cs typeface="Calibri"/>
              </a:rPr>
            </a:br>
            <a:r>
              <a:rPr lang="it-IT" sz="3600" dirty="0">
                <a:latin typeface="Calibri"/>
                <a:cs typeface="Calibri"/>
              </a:rPr>
              <a:t>Tools for Confidentiality: </a:t>
            </a:r>
            <a:br>
              <a:rPr lang="it-IT" sz="3600" dirty="0">
                <a:latin typeface="Calibri"/>
                <a:cs typeface="Calibri"/>
              </a:rPr>
            </a:br>
            <a:r>
              <a:rPr lang="it-IT" sz="3600" dirty="0">
                <a:latin typeface="Calibri"/>
                <a:cs typeface="Calibri"/>
              </a:rPr>
              <a:t>1) Encryption</a:t>
            </a:r>
            <a:endParaRPr sz="3600" dirty="0">
              <a:latin typeface="Calibri"/>
              <a:cs typeface="Calibri"/>
            </a:endParaRPr>
          </a:p>
        </p:txBody>
      </p:sp>
      <p:sp>
        <p:nvSpPr>
          <p:cNvPr id="3" name="Subtitle 2"/>
          <p:cNvSpPr>
            <a:spLocks noGrp="1"/>
          </p:cNvSpPr>
          <p:nvPr>
            <p:ph type="subTitle" idx="1"/>
          </p:nvPr>
        </p:nvSpPr>
        <p:spPr bwMode="auto">
          <a:xfrm>
            <a:off x="1306769" y="2235152"/>
            <a:ext cx="7766936" cy="4218038"/>
          </a:xfrm>
        </p:spPr>
        <p:txBody>
          <a:bodyPr/>
          <a:lstStyle/>
          <a:p>
            <a:pPr algn="just">
              <a:defRPr/>
            </a:pPr>
            <a:r>
              <a:rPr lang="en-US" sz="1600" b="1" dirty="0">
                <a:solidFill>
                  <a:schemeClr val="accent1"/>
                </a:solidFill>
                <a:latin typeface="Helvetica Neue"/>
              </a:rPr>
              <a:t>Encryption</a:t>
            </a:r>
            <a:r>
              <a:rPr lang="en-US" sz="1600" dirty="0">
                <a:solidFill>
                  <a:srgbClr val="000000"/>
                </a:solidFill>
                <a:latin typeface="Helvetica Neue"/>
              </a:rPr>
              <a:t> is the method by which information is converted into a </a:t>
            </a:r>
            <a:r>
              <a:rPr lang="en-US" sz="1600" b="1" dirty="0">
                <a:solidFill>
                  <a:srgbClr val="000000"/>
                </a:solidFill>
                <a:latin typeface="Helvetica Neue"/>
              </a:rPr>
              <a:t>secret code</a:t>
            </a:r>
            <a:r>
              <a:rPr lang="en-US" sz="1600" dirty="0">
                <a:solidFill>
                  <a:srgbClr val="000000"/>
                </a:solidFill>
                <a:latin typeface="Helvetica Neue"/>
              </a:rPr>
              <a:t>, encryption key, that hides the information's true meaning, so that the transformed information can only be read using another secret, called the decryption key (in some cases, it's the same as the encryption key). The science of encrypting and decrypting information is called </a:t>
            </a:r>
            <a:r>
              <a:rPr lang="en-US" sz="1600" b="1" dirty="0">
                <a:solidFill>
                  <a:srgbClr val="000000"/>
                </a:solidFill>
                <a:latin typeface="Helvetica Neue"/>
              </a:rPr>
              <a:t>cryptography</a:t>
            </a:r>
            <a:r>
              <a:rPr lang="en-US" sz="1600" dirty="0">
                <a:solidFill>
                  <a:srgbClr val="000000"/>
                </a:solidFill>
                <a:latin typeface="Helvetica Neue"/>
              </a:rPr>
              <a:t>.</a:t>
            </a:r>
            <a:endParaRPr sz="1600" dirty="0">
              <a:solidFill>
                <a:srgbClr val="000000"/>
              </a:solidFill>
              <a:latin typeface="Helvetica Neue"/>
            </a:endParaRPr>
          </a:p>
        </p:txBody>
      </p:sp>
      <p:pic>
        <p:nvPicPr>
          <p:cNvPr id="7" name="Picture 6"/>
          <p:cNvPicPr>
            <a:picLocks noChangeAspect="1"/>
          </p:cNvPicPr>
          <p:nvPr/>
        </p:nvPicPr>
        <p:blipFill>
          <a:blip r:embed="rId2"/>
          <a:stretch/>
        </p:blipFill>
        <p:spPr bwMode="auto">
          <a:xfrm>
            <a:off x="2271145" y="3770811"/>
            <a:ext cx="5644946" cy="2853120"/>
          </a:xfrm>
          <a:prstGeom prst="rect">
            <a:avLst/>
          </a:prstGeom>
        </p:spPr>
      </p:pic>
      <p:pic>
        <p:nvPicPr>
          <p:cNvPr id="4" name="Picture 3">
            <a:extLst>
              <a:ext uri="{FF2B5EF4-FFF2-40B4-BE49-F238E27FC236}">
                <a16:creationId xmlns:a16="http://schemas.microsoft.com/office/drawing/2014/main" id="{ABF028EF-376E-DB51-EA88-9F32297B5E4F}"/>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D4F28D8E-22C2-AEBF-FEE7-CF3222D99950}"/>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99132" y="797164"/>
            <a:ext cx="3520197" cy="670560"/>
          </a:xfrm>
        </p:spPr>
        <p:txBody>
          <a:bodyPr/>
          <a:lstStyle/>
          <a:p>
            <a:pPr>
              <a:defRPr/>
            </a:pPr>
            <a:r>
              <a:rPr lang="it-IT" dirty="0">
                <a:latin typeface="Calibri"/>
                <a:cs typeface="Calibri"/>
              </a:rPr>
              <a:t>2) Access Control</a:t>
            </a:r>
            <a:endParaRPr dirty="0">
              <a:latin typeface="Calibri"/>
              <a:cs typeface="Calibri"/>
            </a:endParaRPr>
          </a:p>
        </p:txBody>
      </p:sp>
      <p:sp>
        <p:nvSpPr>
          <p:cNvPr id="3" name="Content Placeholder 2"/>
          <p:cNvSpPr>
            <a:spLocks noGrp="1"/>
          </p:cNvSpPr>
          <p:nvPr>
            <p:ph idx="1"/>
          </p:nvPr>
        </p:nvSpPr>
        <p:spPr bwMode="auto">
          <a:xfrm>
            <a:off x="1099132" y="2239882"/>
            <a:ext cx="7757486" cy="3880773"/>
          </a:xfrm>
        </p:spPr>
        <p:txBody>
          <a:bodyPr/>
          <a:lstStyle/>
          <a:p>
            <a:pPr marL="0" indent="0" algn="just">
              <a:buNone/>
              <a:defRPr/>
            </a:pPr>
            <a:r>
              <a:rPr lang="en-US" sz="1600" b="1" dirty="0">
                <a:solidFill>
                  <a:schemeClr val="accent1"/>
                </a:solidFill>
                <a:latin typeface="Helvetica Neue"/>
              </a:rPr>
              <a:t>Access Control </a:t>
            </a:r>
            <a:r>
              <a:rPr lang="en-US" sz="1600" dirty="0">
                <a:solidFill>
                  <a:srgbClr val="000000"/>
                </a:solidFill>
                <a:latin typeface="Helvetica Neue"/>
              </a:rPr>
              <a:t>is the set of rules and policies that limit access to confidential information to those people and/or systems with a “</a:t>
            </a:r>
            <a:r>
              <a:rPr lang="en-US" sz="1600" u="sng" dirty="0">
                <a:solidFill>
                  <a:srgbClr val="000000"/>
                </a:solidFill>
                <a:latin typeface="Helvetica Neue"/>
              </a:rPr>
              <a:t>need to know</a:t>
            </a:r>
            <a:r>
              <a:rPr lang="en-US" sz="1600" dirty="0">
                <a:solidFill>
                  <a:srgbClr val="000000"/>
                </a:solidFill>
                <a:latin typeface="Helvetica Neue"/>
              </a:rPr>
              <a:t>”.</a:t>
            </a:r>
            <a:endParaRPr sz="1600" dirty="0">
              <a:solidFill>
                <a:srgbClr val="000000"/>
              </a:solidFill>
              <a:latin typeface="Helvetica Neue"/>
            </a:endParaRPr>
          </a:p>
          <a:p>
            <a:pPr marL="0" indent="0" algn="just">
              <a:buNone/>
              <a:defRPr/>
            </a:pPr>
            <a:r>
              <a:rPr lang="en-US" sz="1600" dirty="0">
                <a:solidFill>
                  <a:srgbClr val="000000"/>
                </a:solidFill>
                <a:latin typeface="Helvetica Neue"/>
              </a:rPr>
              <a:t>This “need to know” may be determined by </a:t>
            </a:r>
            <a:endParaRPr sz="1600" dirty="0">
              <a:solidFill>
                <a:srgbClr val="000000"/>
              </a:solidFill>
              <a:latin typeface="Helvetica Neue"/>
            </a:endParaRPr>
          </a:p>
          <a:p>
            <a:pPr lvl="1" algn="just">
              <a:buFont typeface="Wingdings"/>
              <a:buChar char="Ø"/>
              <a:defRPr/>
            </a:pPr>
            <a:r>
              <a:rPr lang="en-US" b="1" dirty="0">
                <a:solidFill>
                  <a:schemeClr val="accent1"/>
                </a:solidFill>
                <a:latin typeface="Helvetica Neue"/>
              </a:rPr>
              <a:t>identity</a:t>
            </a:r>
            <a:r>
              <a:rPr lang="en-US" dirty="0">
                <a:solidFill>
                  <a:srgbClr val="000000"/>
                </a:solidFill>
                <a:latin typeface="Helvetica Neue"/>
              </a:rPr>
              <a:t>, such as a person’s name or a computer’s serial number </a:t>
            </a:r>
            <a:endParaRPr dirty="0">
              <a:solidFill>
                <a:srgbClr val="000000"/>
              </a:solidFill>
              <a:latin typeface="Helvetica Neue"/>
            </a:endParaRPr>
          </a:p>
          <a:p>
            <a:pPr lvl="1" algn="just">
              <a:buFont typeface="Wingdings"/>
              <a:buChar char="Ø"/>
              <a:defRPr/>
            </a:pPr>
            <a:r>
              <a:rPr lang="en-US" b="1" dirty="0">
                <a:solidFill>
                  <a:schemeClr val="accent1"/>
                </a:solidFill>
                <a:latin typeface="Helvetica Neue"/>
              </a:rPr>
              <a:t>a role </a:t>
            </a:r>
            <a:r>
              <a:rPr lang="en-US" dirty="0">
                <a:solidFill>
                  <a:srgbClr val="000000"/>
                </a:solidFill>
                <a:latin typeface="Helvetica Neue"/>
              </a:rPr>
              <a:t>that a person has, such as being a manager or a computer security specialist</a:t>
            </a:r>
            <a:endParaRPr dirty="0">
              <a:solidFill>
                <a:srgbClr val="000000"/>
              </a:solidFill>
              <a:latin typeface="Helvetica Neue"/>
            </a:endParaRPr>
          </a:p>
        </p:txBody>
      </p:sp>
      <p:pic>
        <p:nvPicPr>
          <p:cNvPr id="4" name="Ink 3"/>
          <p:cNvPicPr/>
          <p:nvPr/>
        </p:nvPicPr>
        <p:blipFill>
          <a:blip r:embed="rId2"/>
          <a:stretch/>
        </p:blipFill>
        <p:spPr bwMode="auto">
          <a:xfrm>
            <a:off x="1177217" y="2613909"/>
            <a:ext cx="18000" cy="18000"/>
          </a:xfrm>
          <a:prstGeom prst="rect">
            <a:avLst/>
          </a:prstGeom>
        </p:spPr>
      </p:pic>
      <p:grpSp>
        <p:nvGrpSpPr>
          <p:cNvPr id="11" name="Group 10"/>
          <p:cNvGrpSpPr/>
          <p:nvPr/>
        </p:nvGrpSpPr>
        <p:grpSpPr bwMode="auto">
          <a:xfrm>
            <a:off x="2786417" y="3232749"/>
            <a:ext cx="360" cy="360"/>
            <a:chOff x="2786417" y="3232749"/>
            <a:chExt cx="360" cy="360"/>
          </a:xfrm>
        </p:grpSpPr>
        <p:pic>
          <p:nvPicPr>
            <p:cNvPr id="5" name="Ink 4"/>
            <p:cNvPicPr/>
            <p:nvPr/>
          </p:nvPicPr>
          <p:blipFill>
            <a:blip r:embed="rId2"/>
            <a:stretch/>
          </p:blipFill>
          <p:spPr bwMode="auto">
            <a:xfrm>
              <a:off x="2777417" y="3223749"/>
              <a:ext cx="18000" cy="18000"/>
            </a:xfrm>
            <a:prstGeom prst="rect">
              <a:avLst/>
            </a:prstGeom>
          </p:spPr>
        </p:pic>
        <p:pic>
          <p:nvPicPr>
            <p:cNvPr id="6" name="Ink 5"/>
            <p:cNvPicPr/>
            <p:nvPr/>
          </p:nvPicPr>
          <p:blipFill>
            <a:blip r:embed="rId2"/>
            <a:stretch/>
          </p:blipFill>
          <p:spPr bwMode="auto">
            <a:xfrm>
              <a:off x="2777417" y="3223749"/>
              <a:ext cx="18000" cy="18000"/>
            </a:xfrm>
            <a:prstGeom prst="rect">
              <a:avLst/>
            </a:prstGeom>
          </p:spPr>
        </p:pic>
      </p:grpSp>
      <p:grpSp>
        <p:nvGrpSpPr>
          <p:cNvPr id="10" name="Group 9"/>
          <p:cNvGrpSpPr/>
          <p:nvPr/>
        </p:nvGrpSpPr>
        <p:grpSpPr bwMode="auto">
          <a:xfrm>
            <a:off x="5094377" y="4180269"/>
            <a:ext cx="360" cy="360"/>
            <a:chOff x="5094377" y="4180269"/>
            <a:chExt cx="360" cy="360"/>
          </a:xfrm>
        </p:grpSpPr>
        <p:pic>
          <p:nvPicPr>
            <p:cNvPr id="7" name="Ink 6"/>
            <p:cNvPicPr/>
            <p:nvPr/>
          </p:nvPicPr>
          <p:blipFill>
            <a:blip r:embed="rId2"/>
            <a:stretch/>
          </p:blipFill>
          <p:spPr bwMode="auto">
            <a:xfrm>
              <a:off x="5085377" y="4171269"/>
              <a:ext cx="18000" cy="18000"/>
            </a:xfrm>
            <a:prstGeom prst="rect">
              <a:avLst/>
            </a:prstGeom>
          </p:spPr>
        </p:pic>
        <p:pic>
          <p:nvPicPr>
            <p:cNvPr id="8" name="Ink 7"/>
            <p:cNvPicPr/>
            <p:nvPr/>
          </p:nvPicPr>
          <p:blipFill>
            <a:blip r:embed="rId2"/>
            <a:stretch/>
          </p:blipFill>
          <p:spPr bwMode="auto">
            <a:xfrm>
              <a:off x="5085377" y="4171269"/>
              <a:ext cx="18000" cy="18000"/>
            </a:xfrm>
            <a:prstGeom prst="rect">
              <a:avLst/>
            </a:prstGeom>
          </p:spPr>
        </p:pic>
        <p:pic>
          <p:nvPicPr>
            <p:cNvPr id="9" name="Ink 8"/>
            <p:cNvPicPr/>
            <p:nvPr/>
          </p:nvPicPr>
          <p:blipFill>
            <a:blip r:embed="rId2"/>
            <a:stretch/>
          </p:blipFill>
          <p:spPr bwMode="auto">
            <a:xfrm>
              <a:off x="5085377" y="4171269"/>
              <a:ext cx="18000" cy="18000"/>
            </a:xfrm>
            <a:prstGeom prst="rect">
              <a:avLst/>
            </a:prstGeom>
          </p:spPr>
        </p:pic>
      </p:grpSp>
      <p:pic>
        <p:nvPicPr>
          <p:cNvPr id="12" name="Picture 11">
            <a:extLst>
              <a:ext uri="{FF2B5EF4-FFF2-40B4-BE49-F238E27FC236}">
                <a16:creationId xmlns:a16="http://schemas.microsoft.com/office/drawing/2014/main" id="{8A9C746C-3ACD-78CC-0BE5-8681E94FD7EB}"/>
              </a:ext>
            </a:extLst>
          </p:cNvPr>
          <p:cNvPicPr>
            <a:picLocks noChangeAspect="1"/>
          </p:cNvPicPr>
          <p:nvPr/>
        </p:nvPicPr>
        <p:blipFill>
          <a:blip r:embed="rId3"/>
          <a:stretch>
            <a:fillRect/>
          </a:stretch>
        </p:blipFill>
        <p:spPr bwMode="auto">
          <a:xfrm>
            <a:off x="274046" y="467998"/>
            <a:ext cx="603556" cy="774259"/>
          </a:xfrm>
          <a:prstGeom prst="rect">
            <a:avLst/>
          </a:prstGeom>
        </p:spPr>
      </p:pic>
      <p:pic>
        <p:nvPicPr>
          <p:cNvPr id="13" name="Picture 12">
            <a:extLst>
              <a:ext uri="{FF2B5EF4-FFF2-40B4-BE49-F238E27FC236}">
                <a16:creationId xmlns:a16="http://schemas.microsoft.com/office/drawing/2014/main" id="{67297E40-494A-78B6-5A2C-8AA507E18F7B}"/>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765475" y="647789"/>
            <a:ext cx="3547641" cy="598092"/>
          </a:xfrm>
        </p:spPr>
        <p:txBody>
          <a:bodyPr/>
          <a:lstStyle/>
          <a:p>
            <a:pPr algn="l">
              <a:defRPr/>
            </a:pPr>
            <a:r>
              <a:rPr lang="it-IT" sz="3600" dirty="0">
                <a:latin typeface="Calibri"/>
                <a:cs typeface="Calibri"/>
              </a:rPr>
              <a:t>3) Authorization</a:t>
            </a:r>
            <a:endParaRPr sz="3600" dirty="0">
              <a:latin typeface="Calibri"/>
              <a:cs typeface="Calibri"/>
            </a:endParaRPr>
          </a:p>
        </p:txBody>
      </p:sp>
      <p:sp>
        <p:nvSpPr>
          <p:cNvPr id="3" name="Subtitle 2"/>
          <p:cNvSpPr>
            <a:spLocks noGrp="1"/>
          </p:cNvSpPr>
          <p:nvPr>
            <p:ph type="subTitle" idx="1"/>
          </p:nvPr>
        </p:nvSpPr>
        <p:spPr bwMode="auto">
          <a:xfrm>
            <a:off x="1284000" y="2074639"/>
            <a:ext cx="7766936" cy="1096899"/>
          </a:xfrm>
        </p:spPr>
        <p:txBody>
          <a:bodyPr/>
          <a:lstStyle/>
          <a:p>
            <a:pPr algn="l">
              <a:defRPr/>
            </a:pPr>
            <a:r>
              <a:rPr lang="en-US" sz="1600" b="1" dirty="0">
                <a:solidFill>
                  <a:schemeClr val="accent1"/>
                </a:solidFill>
                <a:latin typeface="Helvetica Neue"/>
              </a:rPr>
              <a:t>Authorization</a:t>
            </a:r>
            <a:r>
              <a:rPr lang="en-US" sz="1600" dirty="0">
                <a:solidFill>
                  <a:srgbClr val="000000"/>
                </a:solidFill>
                <a:latin typeface="Helvetica Neue"/>
              </a:rPr>
              <a:t> is the way to determine if a person or system is allowed access to resources, based on an access control policy.</a:t>
            </a:r>
            <a:endParaRPr sz="1600" dirty="0">
              <a:solidFill>
                <a:srgbClr val="000000"/>
              </a:solidFill>
              <a:latin typeface="Helvetica Neue"/>
            </a:endParaRPr>
          </a:p>
        </p:txBody>
      </p:sp>
      <p:pic>
        <p:nvPicPr>
          <p:cNvPr id="15" name="Ink 14"/>
          <p:cNvPicPr/>
          <p:nvPr/>
        </p:nvPicPr>
        <p:blipFill>
          <a:blip r:embed="rId2"/>
          <a:stretch/>
        </p:blipFill>
        <p:spPr bwMode="auto">
          <a:xfrm>
            <a:off x="11426017" y="5790995"/>
            <a:ext cx="108000" cy="216000"/>
          </a:xfrm>
          <a:prstGeom prst="rect">
            <a:avLst/>
          </a:prstGeom>
        </p:spPr>
      </p:pic>
      <p:pic>
        <p:nvPicPr>
          <p:cNvPr id="20" name="Ink 19"/>
          <p:cNvPicPr/>
          <p:nvPr/>
        </p:nvPicPr>
        <p:blipFill>
          <a:blip r:embed="rId3"/>
          <a:stretch/>
        </p:blipFill>
        <p:spPr bwMode="auto">
          <a:xfrm>
            <a:off x="8677680" y="3202149"/>
            <a:ext cx="18000" cy="18000"/>
          </a:xfrm>
          <a:prstGeom prst="rect">
            <a:avLst/>
          </a:prstGeom>
        </p:spPr>
      </p:pic>
      <p:pic>
        <p:nvPicPr>
          <p:cNvPr id="21" name="Ink 20"/>
          <p:cNvPicPr/>
          <p:nvPr/>
        </p:nvPicPr>
        <p:blipFill>
          <a:blip r:embed="rId3"/>
          <a:stretch/>
        </p:blipFill>
        <p:spPr bwMode="auto">
          <a:xfrm>
            <a:off x="10745880" y="818229"/>
            <a:ext cx="18000" cy="18000"/>
          </a:xfrm>
          <a:prstGeom prst="rect">
            <a:avLst/>
          </a:prstGeom>
        </p:spPr>
      </p:pic>
      <p:grpSp>
        <p:nvGrpSpPr>
          <p:cNvPr id="27" name="Group 26"/>
          <p:cNvGrpSpPr/>
          <p:nvPr/>
        </p:nvGrpSpPr>
        <p:grpSpPr bwMode="auto">
          <a:xfrm>
            <a:off x="7586880" y="1186149"/>
            <a:ext cx="360" cy="360"/>
            <a:chOff x="7586880" y="1186149"/>
            <a:chExt cx="360" cy="360"/>
          </a:xfrm>
        </p:grpSpPr>
        <p:pic>
          <p:nvPicPr>
            <p:cNvPr id="22" name="Ink 21"/>
            <p:cNvPicPr/>
            <p:nvPr/>
          </p:nvPicPr>
          <p:blipFill>
            <a:blip r:embed="rId3"/>
            <a:stretch/>
          </p:blipFill>
          <p:spPr bwMode="auto">
            <a:xfrm>
              <a:off x="7577880" y="1177149"/>
              <a:ext cx="18000" cy="18000"/>
            </a:xfrm>
            <a:prstGeom prst="rect">
              <a:avLst/>
            </a:prstGeom>
          </p:spPr>
        </p:pic>
        <p:pic>
          <p:nvPicPr>
            <p:cNvPr id="23" name="Ink 22"/>
            <p:cNvPicPr/>
            <p:nvPr/>
          </p:nvPicPr>
          <p:blipFill>
            <a:blip r:embed="rId3"/>
            <a:stretch/>
          </p:blipFill>
          <p:spPr bwMode="auto">
            <a:xfrm>
              <a:off x="7577880" y="1177149"/>
              <a:ext cx="18000" cy="18000"/>
            </a:xfrm>
            <a:prstGeom prst="rect">
              <a:avLst/>
            </a:prstGeom>
          </p:spPr>
        </p:pic>
      </p:grpSp>
      <p:pic>
        <p:nvPicPr>
          <p:cNvPr id="24" name="Ink 23"/>
          <p:cNvPicPr/>
          <p:nvPr/>
        </p:nvPicPr>
        <p:blipFill>
          <a:blip r:embed="rId3"/>
          <a:stretch/>
        </p:blipFill>
        <p:spPr bwMode="auto">
          <a:xfrm>
            <a:off x="2832000" y="4421109"/>
            <a:ext cx="18000" cy="18000"/>
          </a:xfrm>
          <a:prstGeom prst="rect">
            <a:avLst/>
          </a:prstGeom>
        </p:spPr>
      </p:pic>
      <p:pic>
        <p:nvPicPr>
          <p:cNvPr id="25" name="Ink 24"/>
          <p:cNvPicPr/>
          <p:nvPr/>
        </p:nvPicPr>
        <p:blipFill>
          <a:blip r:embed="rId3"/>
          <a:stretch/>
        </p:blipFill>
        <p:spPr bwMode="auto">
          <a:xfrm>
            <a:off x="1275000" y="5836269"/>
            <a:ext cx="18000" cy="18000"/>
          </a:xfrm>
          <a:prstGeom prst="rect">
            <a:avLst/>
          </a:prstGeom>
        </p:spPr>
      </p:pic>
      <p:pic>
        <p:nvPicPr>
          <p:cNvPr id="26" name="Ink 25"/>
          <p:cNvPicPr/>
          <p:nvPr/>
        </p:nvPicPr>
        <p:blipFill>
          <a:blip r:embed="rId3"/>
          <a:stretch/>
        </p:blipFill>
        <p:spPr bwMode="auto">
          <a:xfrm>
            <a:off x="4671960" y="3430389"/>
            <a:ext cx="18000" cy="18000"/>
          </a:xfrm>
          <a:prstGeom prst="rect">
            <a:avLst/>
          </a:prstGeom>
        </p:spPr>
      </p:pic>
      <p:pic>
        <p:nvPicPr>
          <p:cNvPr id="28" name="Ink 27"/>
          <p:cNvPicPr/>
          <p:nvPr/>
        </p:nvPicPr>
        <p:blipFill>
          <a:blip r:embed="rId3"/>
          <a:stretch/>
        </p:blipFill>
        <p:spPr bwMode="auto">
          <a:xfrm>
            <a:off x="5172360" y="1514829"/>
            <a:ext cx="18000" cy="18000"/>
          </a:xfrm>
          <a:prstGeom prst="rect">
            <a:avLst/>
          </a:prstGeom>
        </p:spPr>
      </p:pic>
      <p:grpSp>
        <p:nvGrpSpPr>
          <p:cNvPr id="31" name="Group 30"/>
          <p:cNvGrpSpPr/>
          <p:nvPr/>
        </p:nvGrpSpPr>
        <p:grpSpPr bwMode="auto">
          <a:xfrm>
            <a:off x="3929640" y="467948"/>
            <a:ext cx="360" cy="360"/>
            <a:chOff x="3929640" y="467948"/>
            <a:chExt cx="360" cy="360"/>
          </a:xfrm>
        </p:grpSpPr>
        <p:pic>
          <p:nvPicPr>
            <p:cNvPr id="29" name="Ink 28"/>
            <p:cNvPicPr/>
            <p:nvPr/>
          </p:nvPicPr>
          <p:blipFill>
            <a:blip r:embed="rId3"/>
            <a:stretch/>
          </p:blipFill>
          <p:spPr bwMode="auto">
            <a:xfrm>
              <a:off x="3920640" y="458948"/>
              <a:ext cx="18000" cy="18000"/>
            </a:xfrm>
            <a:prstGeom prst="rect">
              <a:avLst/>
            </a:prstGeom>
          </p:spPr>
        </p:pic>
        <p:pic>
          <p:nvPicPr>
            <p:cNvPr id="30" name="Ink 29"/>
            <p:cNvPicPr/>
            <p:nvPr/>
          </p:nvPicPr>
          <p:blipFill>
            <a:blip r:embed="rId3"/>
            <a:stretch/>
          </p:blipFill>
          <p:spPr bwMode="auto">
            <a:xfrm>
              <a:off x="3920640" y="458948"/>
              <a:ext cx="18000" cy="18000"/>
            </a:xfrm>
            <a:prstGeom prst="rect">
              <a:avLst/>
            </a:prstGeom>
          </p:spPr>
        </p:pic>
      </p:grpSp>
      <p:grpSp>
        <p:nvGrpSpPr>
          <p:cNvPr id="36" name="Group 35"/>
          <p:cNvGrpSpPr/>
          <p:nvPr/>
        </p:nvGrpSpPr>
        <p:grpSpPr bwMode="auto">
          <a:xfrm>
            <a:off x="3439680" y="957189"/>
            <a:ext cx="360" cy="360"/>
            <a:chOff x="3439680" y="957189"/>
            <a:chExt cx="360" cy="360"/>
          </a:xfrm>
        </p:grpSpPr>
        <p:pic>
          <p:nvPicPr>
            <p:cNvPr id="32" name="Ink 31"/>
            <p:cNvPicPr/>
            <p:nvPr/>
          </p:nvPicPr>
          <p:blipFill>
            <a:blip r:embed="rId3"/>
            <a:stretch/>
          </p:blipFill>
          <p:spPr bwMode="auto">
            <a:xfrm>
              <a:off x="3430680" y="948189"/>
              <a:ext cx="18000" cy="18000"/>
            </a:xfrm>
            <a:prstGeom prst="rect">
              <a:avLst/>
            </a:prstGeom>
          </p:spPr>
        </p:pic>
        <p:pic>
          <p:nvPicPr>
            <p:cNvPr id="33" name="Ink 32"/>
            <p:cNvPicPr/>
            <p:nvPr/>
          </p:nvPicPr>
          <p:blipFill>
            <a:blip r:embed="rId3"/>
            <a:stretch/>
          </p:blipFill>
          <p:spPr bwMode="auto">
            <a:xfrm>
              <a:off x="3430680" y="948189"/>
              <a:ext cx="18000" cy="18000"/>
            </a:xfrm>
            <a:prstGeom prst="rect">
              <a:avLst/>
            </a:prstGeom>
          </p:spPr>
        </p:pic>
      </p:grpSp>
      <p:pic>
        <p:nvPicPr>
          <p:cNvPr id="34" name="Ink 33"/>
          <p:cNvPicPr/>
          <p:nvPr/>
        </p:nvPicPr>
        <p:blipFill>
          <a:blip r:embed="rId4"/>
          <a:stretch/>
        </p:blipFill>
        <p:spPr bwMode="auto">
          <a:xfrm>
            <a:off x="1797735" y="665587"/>
            <a:ext cx="227490" cy="1344604"/>
          </a:xfrm>
          <a:prstGeom prst="rect">
            <a:avLst/>
          </a:prstGeom>
        </p:spPr>
      </p:pic>
      <p:pic>
        <p:nvPicPr>
          <p:cNvPr id="35" name="Ink 34"/>
          <p:cNvPicPr/>
          <p:nvPr/>
        </p:nvPicPr>
        <p:blipFill>
          <a:blip r:embed="rId5"/>
          <a:stretch/>
        </p:blipFill>
        <p:spPr bwMode="auto">
          <a:xfrm>
            <a:off x="5197548" y="186789"/>
            <a:ext cx="286584" cy="861480"/>
          </a:xfrm>
          <a:prstGeom prst="rect">
            <a:avLst/>
          </a:prstGeom>
        </p:spPr>
      </p:pic>
      <p:pic>
        <p:nvPicPr>
          <p:cNvPr id="37" name="Ink 36"/>
          <p:cNvPicPr/>
          <p:nvPr/>
        </p:nvPicPr>
        <p:blipFill>
          <a:blip r:embed="rId3"/>
          <a:stretch/>
        </p:blipFill>
        <p:spPr bwMode="auto">
          <a:xfrm>
            <a:off x="6772560" y="3049869"/>
            <a:ext cx="18000" cy="18000"/>
          </a:xfrm>
          <a:prstGeom prst="rect">
            <a:avLst/>
          </a:prstGeom>
        </p:spPr>
      </p:pic>
      <p:pic>
        <p:nvPicPr>
          <p:cNvPr id="38" name="Ink 37"/>
          <p:cNvPicPr/>
          <p:nvPr/>
        </p:nvPicPr>
        <p:blipFill>
          <a:blip r:embed="rId3"/>
          <a:stretch/>
        </p:blipFill>
        <p:spPr bwMode="auto">
          <a:xfrm>
            <a:off x="8089440" y="1841349"/>
            <a:ext cx="18000" cy="18000"/>
          </a:xfrm>
          <a:prstGeom prst="rect">
            <a:avLst/>
          </a:prstGeom>
        </p:spPr>
      </p:pic>
      <p:pic>
        <p:nvPicPr>
          <p:cNvPr id="39" name="Ink 38"/>
          <p:cNvPicPr/>
          <p:nvPr/>
        </p:nvPicPr>
        <p:blipFill>
          <a:blip r:embed="rId3"/>
          <a:stretch/>
        </p:blipFill>
        <p:spPr bwMode="auto">
          <a:xfrm>
            <a:off x="5673257" y="3866349"/>
            <a:ext cx="18000" cy="18000"/>
          </a:xfrm>
          <a:prstGeom prst="rect">
            <a:avLst/>
          </a:prstGeom>
        </p:spPr>
      </p:pic>
      <p:pic>
        <p:nvPicPr>
          <p:cNvPr id="40" name="Ink 39"/>
          <p:cNvPicPr/>
          <p:nvPr/>
        </p:nvPicPr>
        <p:blipFill>
          <a:blip r:embed="rId3"/>
          <a:stretch/>
        </p:blipFill>
        <p:spPr bwMode="auto">
          <a:xfrm>
            <a:off x="3136697" y="3028269"/>
            <a:ext cx="18000" cy="18000"/>
          </a:xfrm>
          <a:prstGeom prst="rect">
            <a:avLst/>
          </a:prstGeom>
        </p:spPr>
      </p:pic>
      <p:grpSp>
        <p:nvGrpSpPr>
          <p:cNvPr id="44" name="Group 43"/>
          <p:cNvGrpSpPr/>
          <p:nvPr/>
        </p:nvGrpSpPr>
        <p:grpSpPr bwMode="auto">
          <a:xfrm>
            <a:off x="1915577" y="3308709"/>
            <a:ext cx="360" cy="360"/>
            <a:chOff x="1915577" y="3308709"/>
            <a:chExt cx="360" cy="360"/>
          </a:xfrm>
        </p:grpSpPr>
        <p:pic>
          <p:nvPicPr>
            <p:cNvPr id="41" name="Ink 40"/>
            <p:cNvPicPr/>
            <p:nvPr/>
          </p:nvPicPr>
          <p:blipFill>
            <a:blip r:embed="rId3"/>
            <a:stretch/>
          </p:blipFill>
          <p:spPr bwMode="auto">
            <a:xfrm>
              <a:off x="1906577" y="3299709"/>
              <a:ext cx="18000" cy="18000"/>
            </a:xfrm>
            <a:prstGeom prst="rect">
              <a:avLst/>
            </a:prstGeom>
          </p:spPr>
        </p:pic>
        <p:pic>
          <p:nvPicPr>
            <p:cNvPr id="42" name="Ink 41"/>
            <p:cNvPicPr/>
            <p:nvPr/>
          </p:nvPicPr>
          <p:blipFill>
            <a:blip r:embed="rId3"/>
            <a:stretch/>
          </p:blipFill>
          <p:spPr bwMode="auto">
            <a:xfrm>
              <a:off x="1906577" y="3299709"/>
              <a:ext cx="18000" cy="18000"/>
            </a:xfrm>
            <a:prstGeom prst="rect">
              <a:avLst/>
            </a:prstGeom>
          </p:spPr>
        </p:pic>
        <p:pic>
          <p:nvPicPr>
            <p:cNvPr id="43" name="Ink 42"/>
            <p:cNvPicPr/>
            <p:nvPr/>
          </p:nvPicPr>
          <p:blipFill>
            <a:blip r:embed="rId3"/>
            <a:stretch/>
          </p:blipFill>
          <p:spPr bwMode="auto">
            <a:xfrm>
              <a:off x="1906577" y="3299709"/>
              <a:ext cx="18000" cy="18000"/>
            </a:xfrm>
            <a:prstGeom prst="rect">
              <a:avLst/>
            </a:prstGeom>
          </p:spPr>
        </p:pic>
      </p:grpSp>
      <p:grpSp>
        <p:nvGrpSpPr>
          <p:cNvPr id="5" name="Group 4"/>
          <p:cNvGrpSpPr/>
          <p:nvPr/>
        </p:nvGrpSpPr>
        <p:grpSpPr bwMode="auto">
          <a:xfrm>
            <a:off x="1774466" y="2780468"/>
            <a:ext cx="6864188" cy="3636038"/>
            <a:chOff x="485486" y="2764880"/>
            <a:chExt cx="6864188" cy="3636038"/>
          </a:xfrm>
        </p:grpSpPr>
        <p:pic>
          <p:nvPicPr>
            <p:cNvPr id="9" name="Picture 8"/>
            <p:cNvPicPr>
              <a:picLocks noChangeAspect="1"/>
            </p:cNvPicPr>
            <p:nvPr/>
          </p:nvPicPr>
          <p:blipFill>
            <a:blip r:embed="rId6"/>
            <a:stretch/>
          </p:blipFill>
          <p:spPr bwMode="auto">
            <a:xfrm>
              <a:off x="485486" y="2764880"/>
              <a:ext cx="6864188" cy="3636038"/>
            </a:xfrm>
            <a:prstGeom prst="rect">
              <a:avLst/>
            </a:prstGeom>
          </p:spPr>
        </p:pic>
        <p:sp>
          <p:nvSpPr>
            <p:cNvPr id="4" name="Rectangle 3"/>
            <p:cNvSpPr/>
            <p:nvPr/>
          </p:nvSpPr>
          <p:spPr bwMode="auto">
            <a:xfrm>
              <a:off x="7230154" y="5993030"/>
              <a:ext cx="119520" cy="34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grpSp>
      <p:pic>
        <p:nvPicPr>
          <p:cNvPr id="6" name="Picture 5">
            <a:extLst>
              <a:ext uri="{FF2B5EF4-FFF2-40B4-BE49-F238E27FC236}">
                <a16:creationId xmlns:a16="http://schemas.microsoft.com/office/drawing/2014/main" id="{5C87F2BC-D5D3-4C98-81FC-FFAF2C95AE74}"/>
              </a:ext>
            </a:extLst>
          </p:cNvPr>
          <p:cNvPicPr>
            <a:picLocks noChangeAspect="1"/>
          </p:cNvPicPr>
          <p:nvPr/>
        </p:nvPicPr>
        <p:blipFill>
          <a:blip r:embed="rId7"/>
          <a:stretch>
            <a:fillRect/>
          </a:stretch>
        </p:blipFill>
        <p:spPr bwMode="auto">
          <a:xfrm>
            <a:off x="983432" y="280421"/>
            <a:ext cx="603556" cy="774259"/>
          </a:xfrm>
          <a:prstGeom prst="rect">
            <a:avLst/>
          </a:prstGeom>
        </p:spPr>
      </p:pic>
      <p:pic>
        <p:nvPicPr>
          <p:cNvPr id="10" name="Picture 9">
            <a:extLst>
              <a:ext uri="{FF2B5EF4-FFF2-40B4-BE49-F238E27FC236}">
                <a16:creationId xmlns:a16="http://schemas.microsoft.com/office/drawing/2014/main" id="{5FD7DDCC-6B9C-1C0F-B985-6F368ED2AD6B}"/>
              </a:ext>
            </a:extLst>
          </p:cNvPr>
          <p:cNvPicPr>
            <a:picLocks noChangeAspect="1"/>
          </p:cNvPicPr>
          <p:nvPr/>
        </p:nvPicPr>
        <p:blipFill>
          <a:blip r:embed="rId8"/>
          <a:stretch>
            <a:fillRect/>
          </a:stretch>
        </p:blipFill>
        <p:spPr bwMode="auto">
          <a:xfrm>
            <a:off x="6384032" y="344592"/>
            <a:ext cx="2682472" cy="5913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695898" y="492317"/>
            <a:ext cx="3543762" cy="724162"/>
          </a:xfrm>
        </p:spPr>
        <p:txBody>
          <a:bodyPr/>
          <a:lstStyle/>
          <a:p>
            <a:pPr>
              <a:defRPr/>
            </a:pPr>
            <a:r>
              <a:rPr lang="en-US" sz="3600" dirty="0">
                <a:latin typeface="Calibri"/>
                <a:cs typeface="Calibri"/>
              </a:rPr>
              <a:t>4)</a:t>
            </a:r>
            <a:r>
              <a:rPr lang="it-IT" sz="3600" dirty="0">
                <a:latin typeface="Calibri"/>
                <a:cs typeface="Calibri"/>
              </a:rPr>
              <a:t> Authentication</a:t>
            </a:r>
            <a:r>
              <a:rPr lang="en-US" sz="3600" dirty="0">
                <a:latin typeface="Calibri"/>
                <a:cs typeface="Calibri"/>
              </a:rPr>
              <a:t> </a:t>
            </a:r>
            <a:endParaRPr sz="3600" dirty="0">
              <a:latin typeface="Calibri"/>
              <a:cs typeface="Calibri"/>
            </a:endParaRPr>
          </a:p>
        </p:txBody>
      </p:sp>
      <p:sp>
        <p:nvSpPr>
          <p:cNvPr id="3" name="Subtitle 2"/>
          <p:cNvSpPr>
            <a:spLocks noGrp="1"/>
          </p:cNvSpPr>
          <p:nvPr>
            <p:ph type="subTitle" idx="1"/>
          </p:nvPr>
        </p:nvSpPr>
        <p:spPr bwMode="auto">
          <a:xfrm>
            <a:off x="1206378" y="1681030"/>
            <a:ext cx="7766936" cy="689348"/>
          </a:xfrm>
        </p:spPr>
        <p:txBody>
          <a:bodyPr>
            <a:normAutofit/>
          </a:bodyPr>
          <a:lstStyle/>
          <a:p>
            <a:pPr algn="just">
              <a:defRPr/>
            </a:pPr>
            <a:r>
              <a:rPr lang="en-US" sz="1600" b="1" dirty="0">
                <a:solidFill>
                  <a:schemeClr val="accent1"/>
                </a:solidFill>
                <a:latin typeface="Helvetica Neue"/>
              </a:rPr>
              <a:t>Authentication</a:t>
            </a:r>
            <a:r>
              <a:rPr lang="en-US" sz="1600" dirty="0">
                <a:solidFill>
                  <a:srgbClr val="000000"/>
                </a:solidFill>
                <a:latin typeface="Helvetica Neue"/>
              </a:rPr>
              <a:t> is the determination of the identity that someone has. It can be conducted in several different ways, but it is usually based on a combination of:</a:t>
            </a:r>
            <a:endParaRPr sz="1600" dirty="0">
              <a:solidFill>
                <a:srgbClr val="000000"/>
              </a:solidFill>
              <a:latin typeface="Helvetica Neue"/>
            </a:endParaRPr>
          </a:p>
          <a:p>
            <a:pPr marL="285750" indent="-285750" algn="l">
              <a:buFont typeface="Wingdings"/>
              <a:buChar char="q"/>
              <a:defRPr/>
            </a:pPr>
            <a:endParaRPr lang="en-US" sz="1600" dirty="0">
              <a:solidFill>
                <a:srgbClr val="000000"/>
              </a:solidFill>
              <a:latin typeface="Helvetica Neue"/>
            </a:endParaRPr>
          </a:p>
          <a:p>
            <a:pPr marL="285750" indent="-285750" algn="l">
              <a:buFont typeface="Wingdings"/>
              <a:buChar char="q"/>
              <a:defRPr/>
            </a:pPr>
            <a:endParaRPr lang="en-US" dirty="0">
              <a:solidFill>
                <a:schemeClr val="tx1"/>
              </a:solidFill>
              <a:latin typeface="Calibri"/>
              <a:cs typeface="Calibri"/>
            </a:endParaRPr>
          </a:p>
          <a:p>
            <a:pPr marL="285750" indent="-285750" algn="l">
              <a:buFont typeface="Wingdings"/>
              <a:buChar char="q"/>
              <a:defRPr/>
            </a:pPr>
            <a:endParaRPr lang="en-US" dirty="0">
              <a:solidFill>
                <a:schemeClr val="tx1"/>
              </a:solidFill>
              <a:latin typeface="Calibri"/>
              <a:cs typeface="Calibri"/>
            </a:endParaRPr>
          </a:p>
          <a:p>
            <a:pPr marL="285750" indent="-285750" algn="l">
              <a:buFont typeface="Wingdings"/>
              <a:buChar char="q"/>
              <a:defRPr/>
            </a:pPr>
            <a:endParaRPr lang="en-US" dirty="0">
              <a:solidFill>
                <a:schemeClr val="tx1"/>
              </a:solidFill>
              <a:latin typeface="Calibri"/>
              <a:cs typeface="Calibri"/>
            </a:endParaRPr>
          </a:p>
        </p:txBody>
      </p:sp>
      <p:pic>
        <p:nvPicPr>
          <p:cNvPr id="7" name="Picture 6"/>
          <p:cNvPicPr>
            <a:picLocks noChangeAspect="1"/>
          </p:cNvPicPr>
          <p:nvPr/>
        </p:nvPicPr>
        <p:blipFill>
          <a:blip r:embed="rId2"/>
          <a:stretch/>
        </p:blipFill>
        <p:spPr bwMode="auto">
          <a:xfrm>
            <a:off x="892475" y="2527546"/>
            <a:ext cx="2392686" cy="1515233"/>
          </a:xfrm>
          <a:prstGeom prst="rect">
            <a:avLst/>
          </a:prstGeom>
        </p:spPr>
      </p:pic>
      <p:sp>
        <p:nvSpPr>
          <p:cNvPr id="9" name="TextBox 8"/>
          <p:cNvSpPr txBox="1"/>
          <p:nvPr/>
        </p:nvSpPr>
        <p:spPr bwMode="auto">
          <a:xfrm>
            <a:off x="2838994" y="5654373"/>
            <a:ext cx="6287588" cy="615553"/>
          </a:xfrm>
          <a:prstGeom prst="rect">
            <a:avLst/>
          </a:prstGeom>
          <a:noFill/>
        </p:spPr>
        <p:txBody>
          <a:bodyPr wrap="square" rtlCol="0">
            <a:spAutoFit/>
          </a:bodyPr>
          <a:lstStyle/>
          <a:p>
            <a:pPr marL="285750" indent="-285750" algn="l">
              <a:buFont typeface="Wingdings"/>
              <a:buChar char="q"/>
              <a:defRPr/>
            </a:pPr>
            <a:r>
              <a:rPr lang="en-US" sz="1600" b="1" dirty="0">
                <a:solidFill>
                  <a:schemeClr val="accent1"/>
                </a:solidFill>
                <a:latin typeface="Helvetica Neue"/>
              </a:rPr>
              <a:t>Something the person is </a:t>
            </a:r>
            <a:r>
              <a:rPr lang="en-US" sz="1600" dirty="0">
                <a:solidFill>
                  <a:srgbClr val="000000"/>
                </a:solidFill>
                <a:latin typeface="Helvetica Neue"/>
              </a:rPr>
              <a:t>(like a human with a fingerprint)</a:t>
            </a:r>
            <a:endParaRPr sz="1600" dirty="0">
              <a:solidFill>
                <a:srgbClr val="000000"/>
              </a:solidFill>
              <a:latin typeface="Helvetica Neue"/>
            </a:endParaRPr>
          </a:p>
          <a:p>
            <a:pPr>
              <a:defRPr/>
            </a:pPr>
            <a:endParaRPr dirty="0"/>
          </a:p>
        </p:txBody>
      </p:sp>
      <p:sp>
        <p:nvSpPr>
          <p:cNvPr id="10" name="TextBox 9"/>
          <p:cNvSpPr txBox="1"/>
          <p:nvPr/>
        </p:nvSpPr>
        <p:spPr bwMode="auto">
          <a:xfrm>
            <a:off x="3565004" y="2961998"/>
            <a:ext cx="4545874" cy="584775"/>
          </a:xfrm>
          <a:prstGeom prst="rect">
            <a:avLst/>
          </a:prstGeom>
          <a:noFill/>
        </p:spPr>
        <p:txBody>
          <a:bodyPr wrap="square" rtlCol="0">
            <a:spAutoFit/>
          </a:bodyPr>
          <a:lstStyle/>
          <a:p>
            <a:pPr marL="285750" indent="-285750">
              <a:buFont typeface="Wingdings"/>
              <a:buChar char="q"/>
              <a:defRPr/>
            </a:pPr>
            <a:r>
              <a:rPr lang="en-US" sz="1600" b="1" dirty="0">
                <a:solidFill>
                  <a:schemeClr val="accent1"/>
                </a:solidFill>
                <a:latin typeface="Helvetica Neue"/>
              </a:rPr>
              <a:t>Something the person has </a:t>
            </a:r>
            <a:r>
              <a:rPr lang="en-US" sz="1600" dirty="0">
                <a:solidFill>
                  <a:srgbClr val="000000"/>
                </a:solidFill>
                <a:latin typeface="Helvetica Neue"/>
              </a:rPr>
              <a:t>(like a smart card or a radio key fob storing secret keys) </a:t>
            </a:r>
            <a:endParaRPr sz="1600" dirty="0">
              <a:solidFill>
                <a:srgbClr val="000000"/>
              </a:solidFill>
              <a:latin typeface="Helvetica Neue"/>
            </a:endParaRPr>
          </a:p>
        </p:txBody>
      </p:sp>
      <p:pic>
        <p:nvPicPr>
          <p:cNvPr id="12" name="Picture 11"/>
          <p:cNvPicPr>
            <a:picLocks noChangeAspect="1"/>
          </p:cNvPicPr>
          <p:nvPr/>
        </p:nvPicPr>
        <p:blipFill>
          <a:blip r:embed="rId3"/>
          <a:stretch/>
        </p:blipFill>
        <p:spPr bwMode="auto">
          <a:xfrm>
            <a:off x="7367451" y="3767486"/>
            <a:ext cx="1953812" cy="1577174"/>
          </a:xfrm>
          <a:prstGeom prst="rect">
            <a:avLst/>
          </a:prstGeom>
        </p:spPr>
      </p:pic>
      <p:sp>
        <p:nvSpPr>
          <p:cNvPr id="13" name="TextBox 12"/>
          <p:cNvSpPr txBox="1"/>
          <p:nvPr/>
        </p:nvSpPr>
        <p:spPr bwMode="auto">
          <a:xfrm>
            <a:off x="2199157" y="4446685"/>
            <a:ext cx="4884882" cy="615553"/>
          </a:xfrm>
          <a:prstGeom prst="rect">
            <a:avLst/>
          </a:prstGeom>
          <a:noFill/>
        </p:spPr>
        <p:txBody>
          <a:bodyPr wrap="square" rtlCol="0">
            <a:spAutoFit/>
          </a:bodyPr>
          <a:lstStyle/>
          <a:p>
            <a:pPr marL="285750" indent="-285750" algn="l">
              <a:buFont typeface="Wingdings"/>
              <a:buChar char="q"/>
              <a:defRPr/>
            </a:pPr>
            <a:r>
              <a:rPr lang="en-US" sz="1600" b="1" dirty="0">
                <a:solidFill>
                  <a:schemeClr val="accent1"/>
                </a:solidFill>
                <a:latin typeface="Helvetica Neue"/>
              </a:rPr>
              <a:t>Something the person knows </a:t>
            </a:r>
            <a:r>
              <a:rPr lang="en-US" sz="1600" b="1" dirty="0">
                <a:solidFill>
                  <a:srgbClr val="000000"/>
                </a:solidFill>
                <a:latin typeface="Helvetica Neue"/>
              </a:rPr>
              <a:t>(</a:t>
            </a:r>
            <a:r>
              <a:rPr lang="en-US" sz="1600" dirty="0">
                <a:solidFill>
                  <a:srgbClr val="000000"/>
                </a:solidFill>
                <a:latin typeface="Helvetica Neue"/>
              </a:rPr>
              <a:t>like a password</a:t>
            </a:r>
            <a:r>
              <a:rPr lang="en-US" dirty="0">
                <a:solidFill>
                  <a:schemeClr val="tx1"/>
                </a:solidFill>
                <a:latin typeface="Calibri"/>
                <a:cs typeface="Calibri"/>
              </a:rPr>
              <a:t>) </a:t>
            </a:r>
            <a:endParaRPr dirty="0"/>
          </a:p>
        </p:txBody>
      </p:sp>
      <p:pic>
        <p:nvPicPr>
          <p:cNvPr id="15" name="Picture 14"/>
          <p:cNvPicPr>
            <a:picLocks noChangeAspect="1"/>
          </p:cNvPicPr>
          <p:nvPr/>
        </p:nvPicPr>
        <p:blipFill>
          <a:blip r:embed="rId4"/>
          <a:stretch/>
        </p:blipFill>
        <p:spPr bwMode="auto">
          <a:xfrm>
            <a:off x="758130" y="5055409"/>
            <a:ext cx="1953814" cy="1377012"/>
          </a:xfrm>
          <a:prstGeom prst="rect">
            <a:avLst/>
          </a:prstGeom>
        </p:spPr>
      </p:pic>
      <p:pic>
        <p:nvPicPr>
          <p:cNvPr id="4" name="Picture 3">
            <a:extLst>
              <a:ext uri="{FF2B5EF4-FFF2-40B4-BE49-F238E27FC236}">
                <a16:creationId xmlns:a16="http://schemas.microsoft.com/office/drawing/2014/main" id="{A5155035-CF9A-378C-B867-DE93E2E3502E}"/>
              </a:ext>
            </a:extLst>
          </p:cNvPr>
          <p:cNvPicPr>
            <a:picLocks noChangeAspect="1"/>
          </p:cNvPicPr>
          <p:nvPr/>
        </p:nvPicPr>
        <p:blipFill>
          <a:blip r:embed="rId5"/>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91A26728-2766-56EB-FEB9-6A64AC92882E}"/>
              </a:ext>
            </a:extLst>
          </p:cNvPr>
          <p:cNvPicPr>
            <a:picLocks noChangeAspect="1"/>
          </p:cNvPicPr>
          <p:nvPr/>
        </p:nvPicPr>
        <p:blipFill>
          <a:blip r:embed="rId6"/>
          <a:stretch>
            <a:fillRect/>
          </a:stretch>
        </p:blipFill>
        <p:spPr bwMode="auto">
          <a:xfrm>
            <a:off x="6384032" y="344592"/>
            <a:ext cx="2682472" cy="5913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70237" y="688592"/>
            <a:ext cx="4214948" cy="689346"/>
          </a:xfrm>
        </p:spPr>
        <p:txBody>
          <a:bodyPr>
            <a:normAutofit/>
          </a:bodyPr>
          <a:lstStyle/>
          <a:p>
            <a:pPr>
              <a:defRPr/>
            </a:pPr>
            <a:r>
              <a:rPr lang="it-IT" dirty="0">
                <a:latin typeface="Calibri"/>
                <a:cs typeface="Calibri"/>
              </a:rPr>
              <a:t>5) Physical Security </a:t>
            </a:r>
            <a:endParaRPr dirty="0">
              <a:latin typeface="Calibri"/>
              <a:cs typeface="Calibri"/>
            </a:endParaRPr>
          </a:p>
        </p:txBody>
      </p:sp>
      <p:sp>
        <p:nvSpPr>
          <p:cNvPr id="3" name="Content Placeholder 2"/>
          <p:cNvSpPr>
            <a:spLocks noGrp="1"/>
          </p:cNvSpPr>
          <p:nvPr>
            <p:ph idx="1"/>
          </p:nvPr>
        </p:nvSpPr>
        <p:spPr bwMode="auto">
          <a:xfrm>
            <a:off x="1033760" y="2043216"/>
            <a:ext cx="8240243" cy="3880773"/>
          </a:xfrm>
        </p:spPr>
        <p:txBody>
          <a:bodyPr>
            <a:normAutofit/>
          </a:bodyPr>
          <a:lstStyle/>
          <a:p>
            <a:pPr marL="0" indent="0" algn="just">
              <a:buNone/>
              <a:defRPr/>
            </a:pPr>
            <a:r>
              <a:rPr lang="en-US" sz="1600" b="1" dirty="0">
                <a:solidFill>
                  <a:schemeClr val="accent1"/>
                </a:solidFill>
                <a:latin typeface="Helvetica Neue"/>
              </a:rPr>
              <a:t>Physical security </a:t>
            </a:r>
            <a:r>
              <a:rPr lang="en-US" sz="1600" dirty="0">
                <a:solidFill>
                  <a:srgbClr val="000000"/>
                </a:solidFill>
                <a:latin typeface="Helvetica Neue"/>
              </a:rPr>
              <a:t>establishes physical barriers to limit access in order to </a:t>
            </a:r>
            <a:r>
              <a:rPr lang="en-US" sz="1600" b="1" dirty="0">
                <a:solidFill>
                  <a:srgbClr val="000000"/>
                </a:solidFill>
                <a:latin typeface="Helvetica Neue"/>
              </a:rPr>
              <a:t>protected computational resources</a:t>
            </a:r>
            <a:r>
              <a:rPr lang="en-US" sz="1600" dirty="0">
                <a:solidFill>
                  <a:srgbClr val="000000"/>
                </a:solidFill>
                <a:latin typeface="Helvetica Neue"/>
              </a:rPr>
              <a:t>.</a:t>
            </a:r>
            <a:endParaRPr sz="1600" dirty="0">
              <a:solidFill>
                <a:srgbClr val="000000"/>
              </a:solidFill>
              <a:latin typeface="Helvetica Neue"/>
            </a:endParaRPr>
          </a:p>
          <a:p>
            <a:pPr algn="just">
              <a:buFont typeface="Wingdings"/>
              <a:buChar char="q"/>
              <a:defRPr/>
            </a:pPr>
            <a:r>
              <a:rPr lang="en-US" sz="1600" dirty="0">
                <a:solidFill>
                  <a:srgbClr val="000000"/>
                </a:solidFill>
                <a:latin typeface="Helvetica Neue"/>
              </a:rPr>
              <a:t>Barriers may include </a:t>
            </a:r>
            <a:endParaRPr sz="1600" dirty="0">
              <a:solidFill>
                <a:srgbClr val="000000"/>
              </a:solidFill>
              <a:latin typeface="Helvetica Neue"/>
            </a:endParaRPr>
          </a:p>
          <a:p>
            <a:pPr lvl="1" algn="just">
              <a:buFont typeface="Wingdings"/>
              <a:buChar char="Ø"/>
              <a:defRPr/>
            </a:pPr>
            <a:r>
              <a:rPr lang="en-US" u="sng" dirty="0">
                <a:solidFill>
                  <a:srgbClr val="000000"/>
                </a:solidFill>
                <a:latin typeface="Helvetica Neue"/>
              </a:rPr>
              <a:t>Locks</a:t>
            </a:r>
            <a:r>
              <a:rPr lang="en-US" dirty="0">
                <a:solidFill>
                  <a:srgbClr val="000000"/>
                </a:solidFill>
                <a:latin typeface="Helvetica Neue"/>
              </a:rPr>
              <a:t> on cabinets and doors </a:t>
            </a:r>
            <a:endParaRPr dirty="0">
              <a:solidFill>
                <a:srgbClr val="000000"/>
              </a:solidFill>
              <a:latin typeface="Helvetica Neue"/>
            </a:endParaRPr>
          </a:p>
          <a:p>
            <a:pPr lvl="1" algn="just">
              <a:buFont typeface="Wingdings"/>
              <a:buChar char="Ø"/>
              <a:defRPr/>
            </a:pPr>
            <a:r>
              <a:rPr lang="en-US" dirty="0">
                <a:solidFill>
                  <a:srgbClr val="000000"/>
                </a:solidFill>
                <a:latin typeface="Helvetica Neue"/>
              </a:rPr>
              <a:t>The placement of computers in </a:t>
            </a:r>
            <a:r>
              <a:rPr lang="en-US" u="sng" dirty="0">
                <a:solidFill>
                  <a:srgbClr val="000000"/>
                </a:solidFill>
                <a:latin typeface="Helvetica Neue"/>
              </a:rPr>
              <a:t>windowless rooms </a:t>
            </a:r>
            <a:endParaRPr u="sng" dirty="0">
              <a:solidFill>
                <a:srgbClr val="000000"/>
              </a:solidFill>
              <a:latin typeface="Helvetica Neue"/>
            </a:endParaRPr>
          </a:p>
          <a:p>
            <a:pPr lvl="1" algn="just">
              <a:buFont typeface="Wingdings"/>
              <a:buChar char="Ø"/>
              <a:defRPr/>
            </a:pPr>
            <a:r>
              <a:rPr lang="en-US" dirty="0">
                <a:solidFill>
                  <a:srgbClr val="000000"/>
                </a:solidFill>
                <a:latin typeface="Helvetica Neue"/>
              </a:rPr>
              <a:t>The use of </a:t>
            </a:r>
            <a:r>
              <a:rPr lang="en-US" u="sng" dirty="0">
                <a:solidFill>
                  <a:srgbClr val="000000"/>
                </a:solidFill>
                <a:latin typeface="Helvetica Neue"/>
              </a:rPr>
              <a:t>sound dampening materials </a:t>
            </a:r>
            <a:endParaRPr u="sng" dirty="0">
              <a:solidFill>
                <a:srgbClr val="000000"/>
              </a:solidFill>
              <a:latin typeface="Helvetica Neue"/>
            </a:endParaRPr>
          </a:p>
          <a:p>
            <a:pPr lvl="1" algn="just">
              <a:buFont typeface="Wingdings"/>
              <a:buChar char="Ø"/>
              <a:defRPr/>
            </a:pPr>
            <a:r>
              <a:rPr lang="en-US" dirty="0">
                <a:solidFill>
                  <a:srgbClr val="000000"/>
                </a:solidFill>
                <a:latin typeface="Helvetica Neue"/>
              </a:rPr>
              <a:t>The construction of buildings or rooms with walls incorporating </a:t>
            </a:r>
            <a:r>
              <a:rPr lang="en-US" u="sng" dirty="0">
                <a:solidFill>
                  <a:srgbClr val="000000"/>
                </a:solidFill>
                <a:latin typeface="Helvetica Neue"/>
              </a:rPr>
              <a:t>copper meshes </a:t>
            </a:r>
            <a:r>
              <a:rPr lang="en-US" dirty="0">
                <a:solidFill>
                  <a:srgbClr val="000000"/>
                </a:solidFill>
                <a:latin typeface="Helvetica Neue"/>
              </a:rPr>
              <a:t>(called Faraday cages) so that electromagnetic signals cannot enter or exit the enclosure</a:t>
            </a:r>
            <a:endParaRPr dirty="0">
              <a:solidFill>
                <a:srgbClr val="000000"/>
              </a:solidFill>
              <a:latin typeface="Helvetica Neue"/>
            </a:endParaRPr>
          </a:p>
        </p:txBody>
      </p:sp>
      <p:pic>
        <p:nvPicPr>
          <p:cNvPr id="4" name="Picture 3">
            <a:extLst>
              <a:ext uri="{FF2B5EF4-FFF2-40B4-BE49-F238E27FC236}">
                <a16:creationId xmlns:a16="http://schemas.microsoft.com/office/drawing/2014/main" id="{AA9965A9-9D4E-0E0A-1E8C-6335A763228C}"/>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1CADC553-0D16-EB01-CC6D-93E56F57C285}"/>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673002" y="542829"/>
            <a:ext cx="3700659" cy="621836"/>
          </a:xfrm>
        </p:spPr>
        <p:txBody>
          <a:bodyPr/>
          <a:lstStyle/>
          <a:p>
            <a:pPr algn="l">
              <a:defRPr/>
            </a:pPr>
            <a:r>
              <a:rPr lang="en-US" sz="3600" dirty="0">
                <a:latin typeface="Calibri"/>
                <a:cs typeface="Calibri"/>
              </a:rPr>
              <a:t>6) </a:t>
            </a:r>
            <a:r>
              <a:rPr lang="it-IT" sz="3600" dirty="0">
                <a:latin typeface="Calibri"/>
                <a:cs typeface="Calibri"/>
              </a:rPr>
              <a:t>Steganography</a:t>
            </a:r>
            <a:endParaRPr sz="3600" dirty="0">
              <a:latin typeface="Calibri"/>
              <a:cs typeface="Calibri"/>
            </a:endParaRPr>
          </a:p>
        </p:txBody>
      </p:sp>
      <p:sp>
        <p:nvSpPr>
          <p:cNvPr id="3" name="Subtitle 2"/>
          <p:cNvSpPr>
            <a:spLocks noGrp="1"/>
          </p:cNvSpPr>
          <p:nvPr>
            <p:ph type="subTitle" idx="1"/>
          </p:nvPr>
        </p:nvSpPr>
        <p:spPr bwMode="auto">
          <a:xfrm>
            <a:off x="1239799" y="1835874"/>
            <a:ext cx="7766936" cy="3282452"/>
          </a:xfrm>
        </p:spPr>
        <p:txBody>
          <a:bodyPr>
            <a:normAutofit/>
          </a:bodyPr>
          <a:lstStyle/>
          <a:p>
            <a:pPr algn="just">
              <a:defRPr/>
            </a:pPr>
            <a:r>
              <a:rPr lang="en-US" sz="1600" b="1" dirty="0">
                <a:solidFill>
                  <a:schemeClr val="accent1"/>
                </a:solidFill>
                <a:latin typeface="Helvetica Neue"/>
              </a:rPr>
              <a:t>Steganography</a:t>
            </a:r>
            <a:r>
              <a:rPr lang="en-US" sz="1600" dirty="0">
                <a:solidFill>
                  <a:srgbClr val="000000"/>
                </a:solidFill>
                <a:latin typeface="Helvetica Neue"/>
              </a:rPr>
              <a:t> is the practice of concealing a message within another message or a physical object (a computer file, message, image, or video is concealed within another file, message, image, or video) </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We can have several types: </a:t>
            </a:r>
            <a:endParaRPr sz="1600" dirty="0">
              <a:solidFill>
                <a:srgbClr val="000000"/>
              </a:solidFill>
              <a:latin typeface="Helvetica Neue"/>
            </a:endParaRPr>
          </a:p>
          <a:p>
            <a:pPr marL="742950" lvl="1" indent="-285750" algn="just">
              <a:buFont typeface="Wingdings"/>
              <a:buChar char="Ø"/>
              <a:defRPr/>
            </a:pPr>
            <a:r>
              <a:rPr lang="en-US" dirty="0">
                <a:solidFill>
                  <a:srgbClr val="000000"/>
                </a:solidFill>
                <a:latin typeface="Helvetica Neue"/>
              </a:rPr>
              <a:t>Text steganography </a:t>
            </a:r>
            <a:endParaRPr dirty="0">
              <a:solidFill>
                <a:srgbClr val="000000"/>
              </a:solidFill>
              <a:latin typeface="Helvetica Neue"/>
            </a:endParaRPr>
          </a:p>
          <a:p>
            <a:pPr marL="742950" lvl="1" indent="-285750" algn="just">
              <a:buFont typeface="Wingdings"/>
              <a:buChar char="Ø"/>
              <a:defRPr/>
            </a:pPr>
            <a:r>
              <a:rPr lang="en-US" dirty="0">
                <a:solidFill>
                  <a:srgbClr val="000000"/>
                </a:solidFill>
                <a:latin typeface="Helvetica Neue"/>
              </a:rPr>
              <a:t>Audio steganography</a:t>
            </a:r>
            <a:endParaRPr dirty="0">
              <a:solidFill>
                <a:srgbClr val="000000"/>
              </a:solidFill>
              <a:latin typeface="Helvetica Neue"/>
            </a:endParaRPr>
          </a:p>
          <a:p>
            <a:pPr marL="742950" lvl="1" indent="-285750" algn="just">
              <a:buFont typeface="Wingdings"/>
              <a:buChar char="Ø"/>
              <a:defRPr/>
            </a:pPr>
            <a:r>
              <a:rPr lang="en-US" dirty="0">
                <a:solidFill>
                  <a:srgbClr val="000000"/>
                </a:solidFill>
                <a:latin typeface="Helvetica Neue"/>
              </a:rPr>
              <a:t>Video steganography </a:t>
            </a:r>
            <a:endParaRPr dirty="0">
              <a:solidFill>
                <a:srgbClr val="000000"/>
              </a:solidFill>
              <a:latin typeface="Helvetica Neue"/>
            </a:endParaRPr>
          </a:p>
          <a:p>
            <a:pPr marL="742950" lvl="1" indent="-285750" algn="just">
              <a:buFont typeface="Wingdings"/>
              <a:buChar char="Ø"/>
              <a:defRPr/>
            </a:pPr>
            <a:r>
              <a:rPr lang="en-US" dirty="0">
                <a:solidFill>
                  <a:srgbClr val="000000"/>
                </a:solidFill>
                <a:latin typeface="Helvetica Neue"/>
              </a:rPr>
              <a:t>Protocol steganography </a:t>
            </a:r>
            <a:endParaRPr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Example of text steganography: </a:t>
            </a:r>
            <a:endParaRPr sz="1600" dirty="0">
              <a:solidFill>
                <a:srgbClr val="000000"/>
              </a:solidFill>
              <a:latin typeface="Helvetica Neue"/>
            </a:endParaRPr>
          </a:p>
        </p:txBody>
      </p:sp>
      <p:grpSp>
        <p:nvGrpSpPr>
          <p:cNvPr id="8" name="Group 7"/>
          <p:cNvGrpSpPr/>
          <p:nvPr/>
        </p:nvGrpSpPr>
        <p:grpSpPr bwMode="auto">
          <a:xfrm>
            <a:off x="1365205" y="5089579"/>
            <a:ext cx="7908798" cy="1010874"/>
            <a:chOff x="1365205" y="5089579"/>
            <a:chExt cx="7908798" cy="1010874"/>
          </a:xfrm>
        </p:grpSpPr>
        <p:sp>
          <p:nvSpPr>
            <p:cNvPr id="6" name="Rectangle 5"/>
            <p:cNvSpPr/>
            <p:nvPr/>
          </p:nvSpPr>
          <p:spPr bwMode="auto">
            <a:xfrm>
              <a:off x="1365205" y="5089579"/>
              <a:ext cx="7516123" cy="101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7" name="TextBox 6"/>
            <p:cNvSpPr txBox="1"/>
            <p:nvPr/>
          </p:nvSpPr>
          <p:spPr bwMode="auto">
            <a:xfrm>
              <a:off x="1507067" y="5381217"/>
              <a:ext cx="7766936" cy="646331"/>
            </a:xfrm>
            <a:prstGeom prst="rect">
              <a:avLst/>
            </a:prstGeom>
            <a:noFill/>
          </p:spPr>
          <p:txBody>
            <a:bodyPr wrap="square" rtlCol="0">
              <a:spAutoFit/>
            </a:bodyPr>
            <a:lstStyle/>
            <a:p>
              <a:pPr algn="l">
                <a:defRPr/>
              </a:pPr>
              <a:r>
                <a:rPr lang="en-US" b="1">
                  <a:solidFill>
                    <a:schemeClr val="bg1"/>
                  </a:solidFill>
                  <a:latin typeface="Calibri"/>
                  <a:cs typeface="Calibri"/>
                </a:rPr>
                <a:t>S</a:t>
              </a:r>
              <a:r>
                <a:rPr lang="en-US">
                  <a:solidFill>
                    <a:schemeClr val="tx1"/>
                  </a:solidFill>
                  <a:latin typeface="Calibri"/>
                  <a:cs typeface="Calibri"/>
                </a:rPr>
                <a:t>ince </a:t>
              </a:r>
              <a:r>
                <a:rPr lang="en-US" b="1">
                  <a:solidFill>
                    <a:schemeClr val="bg1"/>
                  </a:solidFill>
                  <a:latin typeface="Calibri"/>
                  <a:cs typeface="Calibri"/>
                </a:rPr>
                <a:t>E</a:t>
              </a:r>
              <a:r>
                <a:rPr lang="en-US">
                  <a:solidFill>
                    <a:schemeClr val="tx1"/>
                  </a:solidFill>
                  <a:latin typeface="Calibri"/>
                  <a:cs typeface="Calibri"/>
                </a:rPr>
                <a:t>veryone </a:t>
              </a:r>
              <a:r>
                <a:rPr lang="en-US" b="1">
                  <a:solidFill>
                    <a:schemeClr val="bg1"/>
                  </a:solidFill>
                  <a:latin typeface="Calibri"/>
                  <a:cs typeface="Calibri"/>
                </a:rPr>
                <a:t>C</a:t>
              </a:r>
              <a:r>
                <a:rPr lang="en-US">
                  <a:solidFill>
                    <a:schemeClr val="tx1"/>
                  </a:solidFill>
                  <a:latin typeface="Calibri"/>
                  <a:cs typeface="Calibri"/>
                </a:rPr>
                <a:t>an </a:t>
              </a:r>
              <a:r>
                <a:rPr lang="en-US" b="1">
                  <a:solidFill>
                    <a:schemeClr val="bg1"/>
                  </a:solidFill>
                  <a:latin typeface="Calibri"/>
                  <a:cs typeface="Calibri"/>
                </a:rPr>
                <a:t>R</a:t>
              </a:r>
              <a:r>
                <a:rPr lang="en-US">
                  <a:solidFill>
                    <a:schemeClr val="tx1"/>
                  </a:solidFill>
                  <a:latin typeface="Calibri"/>
                  <a:cs typeface="Calibri"/>
                </a:rPr>
                <a:t>ead, </a:t>
              </a:r>
              <a:r>
                <a:rPr lang="en-US" b="1">
                  <a:solidFill>
                    <a:schemeClr val="bg1"/>
                  </a:solidFill>
                  <a:latin typeface="Calibri"/>
                  <a:cs typeface="Calibri"/>
                </a:rPr>
                <a:t>E</a:t>
              </a:r>
              <a:r>
                <a:rPr lang="en-US">
                  <a:solidFill>
                    <a:schemeClr val="tx1"/>
                  </a:solidFill>
                  <a:latin typeface="Calibri"/>
                  <a:cs typeface="Calibri"/>
                </a:rPr>
                <a:t>ncoding </a:t>
              </a:r>
              <a:r>
                <a:rPr lang="en-US" b="1">
                  <a:solidFill>
                    <a:schemeClr val="bg1"/>
                  </a:solidFill>
                  <a:latin typeface="Calibri"/>
                  <a:cs typeface="Calibri"/>
                </a:rPr>
                <a:t>T</a:t>
              </a:r>
              <a:r>
                <a:rPr lang="en-US">
                  <a:solidFill>
                    <a:schemeClr val="tx1"/>
                  </a:solidFill>
                  <a:latin typeface="Calibri"/>
                  <a:cs typeface="Calibri"/>
                </a:rPr>
                <a:t>ext </a:t>
              </a:r>
              <a:r>
                <a:rPr lang="en-US" b="1">
                  <a:solidFill>
                    <a:schemeClr val="bg1"/>
                  </a:solidFill>
                  <a:latin typeface="Calibri"/>
                  <a:cs typeface="Calibri"/>
                </a:rPr>
                <a:t>I</a:t>
              </a:r>
              <a:r>
                <a:rPr lang="en-US">
                  <a:solidFill>
                    <a:schemeClr val="tx1"/>
                  </a:solidFill>
                  <a:latin typeface="Calibri"/>
                  <a:cs typeface="Calibri"/>
                </a:rPr>
                <a:t>n </a:t>
              </a:r>
              <a:r>
                <a:rPr lang="en-US" b="1">
                  <a:solidFill>
                    <a:schemeClr val="bg1"/>
                  </a:solidFill>
                  <a:latin typeface="Calibri"/>
                  <a:cs typeface="Calibri"/>
                </a:rPr>
                <a:t>N</a:t>
              </a:r>
              <a:r>
                <a:rPr lang="en-US">
                  <a:solidFill>
                    <a:schemeClr val="tx1"/>
                  </a:solidFill>
                  <a:latin typeface="Calibri"/>
                  <a:cs typeface="Calibri"/>
                </a:rPr>
                <a:t>eutral </a:t>
              </a:r>
              <a:r>
                <a:rPr lang="en-US" b="1">
                  <a:solidFill>
                    <a:schemeClr val="bg1"/>
                  </a:solidFill>
                  <a:latin typeface="Calibri"/>
                  <a:cs typeface="Calibri"/>
                </a:rPr>
                <a:t>S</a:t>
              </a:r>
              <a:r>
                <a:rPr lang="en-US">
                  <a:solidFill>
                    <a:schemeClr val="tx1"/>
                  </a:solidFill>
                  <a:latin typeface="Calibri"/>
                  <a:cs typeface="Calibri"/>
                </a:rPr>
                <a:t>entences </a:t>
              </a:r>
              <a:r>
                <a:rPr lang="en-US" b="1">
                  <a:solidFill>
                    <a:schemeClr val="bg1"/>
                  </a:solidFill>
                  <a:latin typeface="Calibri"/>
                  <a:cs typeface="Calibri"/>
                </a:rPr>
                <a:t>I</a:t>
              </a:r>
              <a:r>
                <a:rPr lang="en-US">
                  <a:solidFill>
                    <a:schemeClr val="tx1"/>
                  </a:solidFill>
                  <a:latin typeface="Calibri"/>
                  <a:cs typeface="Calibri"/>
                </a:rPr>
                <a:t>s </a:t>
              </a:r>
              <a:r>
                <a:rPr lang="en-US" b="1">
                  <a:solidFill>
                    <a:schemeClr val="bg1"/>
                  </a:solidFill>
                  <a:latin typeface="Calibri"/>
                  <a:cs typeface="Calibri"/>
                </a:rPr>
                <a:t>D</a:t>
              </a:r>
              <a:r>
                <a:rPr lang="en-US">
                  <a:solidFill>
                    <a:schemeClr val="tx1"/>
                  </a:solidFill>
                  <a:latin typeface="Calibri"/>
                  <a:cs typeface="Calibri"/>
                </a:rPr>
                <a:t>oubtfully </a:t>
              </a:r>
              <a:r>
                <a:rPr lang="en-US" b="1">
                  <a:solidFill>
                    <a:schemeClr val="bg1"/>
                  </a:solidFill>
                  <a:latin typeface="Calibri"/>
                  <a:cs typeface="Calibri"/>
                </a:rPr>
                <a:t>E</a:t>
              </a:r>
              <a:r>
                <a:rPr lang="en-US">
                  <a:solidFill>
                    <a:schemeClr val="tx1"/>
                  </a:solidFill>
                  <a:latin typeface="Calibri"/>
                  <a:cs typeface="Calibri"/>
                </a:rPr>
                <a:t>ffective ————&gt; </a:t>
              </a:r>
              <a:r>
                <a:rPr lang="en-US" b="1">
                  <a:solidFill>
                    <a:schemeClr val="bg1"/>
                  </a:solidFill>
                  <a:latin typeface="Calibri"/>
                  <a:cs typeface="Calibri"/>
                </a:rPr>
                <a:t>SECRET INSIDE</a:t>
              </a:r>
              <a:endParaRPr b="1">
                <a:solidFill>
                  <a:schemeClr val="bg1"/>
                </a:solidFill>
                <a:latin typeface="Calibri"/>
                <a:cs typeface="Calibri"/>
              </a:endParaRPr>
            </a:p>
          </p:txBody>
        </p:sp>
      </p:grpSp>
      <p:pic>
        <p:nvPicPr>
          <p:cNvPr id="4" name="Picture 3">
            <a:extLst>
              <a:ext uri="{FF2B5EF4-FFF2-40B4-BE49-F238E27FC236}">
                <a16:creationId xmlns:a16="http://schemas.microsoft.com/office/drawing/2014/main" id="{C74F5F3A-DBE8-D0DD-84E6-4C58A41C8E60}"/>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3913C814-2735-4C6A-5033-5A5909A48078}"/>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grpSp>
        <p:nvGrpSpPr>
          <p:cNvPr id="11" name="Group 10"/>
          <p:cNvGrpSpPr>
            <a:grpSpLocks noGrp="1" noUngrp="1" noRot="1" noChangeAspect="1" noMove="1" noResize="1"/>
          </p:cNvGrpSpPr>
          <p:nvPr/>
        </p:nvGrpSpPr>
        <p:grpSpPr bwMode="auto">
          <a:xfrm>
            <a:off x="0" y="-8467"/>
            <a:ext cx="12192000" cy="6866466"/>
            <a:chOff x="0" y="-8467"/>
            <a:chExt cx="12192000" cy="6866466"/>
          </a:xfrm>
        </p:grpSpPr>
        <p:cxnSp>
          <p:nvCxnSpPr>
            <p:cNvPr id="12" name="Straight Connector 11"/>
            <p:cNvCxnSpPr>
              <a:cxnSpLocks/>
            </p:cNvCxnSpPr>
            <p:nvPr/>
          </p:nvCxnSpPr>
          <p:spPr bwMode="auto">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bwMode="auto">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p:cNvSpPr/>
            <p:nvPr/>
          </p:nvSpPr>
          <p:spPr bwMode="auto">
            <a:xfrm>
              <a:off x="9181476" y="-8467"/>
              <a:ext cx="3007349" cy="6866466"/>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p:cNvSpPr/>
            <p:nvPr/>
          </p:nvSpPr>
          <p:spPr bwMode="auto">
            <a:xfrm>
              <a:off x="9603442" y="-8467"/>
              <a:ext cx="2588558" cy="6866466"/>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nvSpPr>
          <p:spPr bwMode="auto">
            <a:xfrm>
              <a:off x="8932333"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p:cNvSpPr/>
            <p:nvPr/>
          </p:nvSpPr>
          <p:spPr bwMode="auto">
            <a:xfrm>
              <a:off x="9334500" y="-8467"/>
              <a:ext cx="2854326" cy="6866466"/>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nvSpPr>
          <p:spPr bwMode="auto">
            <a:xfrm>
              <a:off x="10898730" y="-8467"/>
              <a:ext cx="1290094" cy="6866466"/>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p:cNvSpPr/>
            <p:nvPr/>
          </p:nvSpPr>
          <p:spPr bwMode="auto">
            <a:xfrm>
              <a:off x="10938999" y="-8467"/>
              <a:ext cx="1249825" cy="6866466"/>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nvSpPr>
          <p:spPr bwMode="auto">
            <a:xfrm>
              <a:off x="10371666"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bwMode="auto">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p:cNvSpPr>
            <a:spLocks noGrp="1"/>
          </p:cNvSpPr>
          <p:nvPr>
            <p:ph type="title"/>
          </p:nvPr>
        </p:nvSpPr>
        <p:spPr bwMode="auto">
          <a:xfrm>
            <a:off x="535247" y="1710104"/>
            <a:ext cx="9953997" cy="2733475"/>
          </a:xfrm>
        </p:spPr>
        <p:txBody>
          <a:bodyPr vert="horz" lIns="91440" tIns="45720" rIns="91440" bIns="45720" rtlCol="0" anchor="b">
            <a:noAutofit/>
          </a:bodyPr>
          <a:lstStyle/>
          <a:p>
            <a:pPr algn="ctr">
              <a:defRPr/>
            </a:pPr>
            <a:r>
              <a:rPr lang="en-US" sz="4800" b="1" dirty="0">
                <a:latin typeface="Helvetica Neue"/>
                <a:ea typeface="+mn-ea"/>
                <a:cs typeface="+mn-cs"/>
              </a:rPr>
              <a:t>1) INTRODUCTION TO </a:t>
            </a:r>
            <a:br>
              <a:rPr lang="en-US" sz="4800" b="1" dirty="0">
                <a:latin typeface="Helvetica Neue"/>
                <a:ea typeface="+mn-ea"/>
                <a:cs typeface="+mn-cs"/>
              </a:rPr>
            </a:br>
            <a:r>
              <a:rPr lang="en-US" sz="4800" b="1" dirty="0">
                <a:latin typeface="Helvetica Neue"/>
                <a:ea typeface="+mn-ea"/>
                <a:cs typeface="+mn-cs"/>
              </a:rPr>
              <a:t>CYBERSECURITY</a:t>
            </a:r>
          </a:p>
        </p:txBody>
      </p:sp>
      <p:pic>
        <p:nvPicPr>
          <p:cNvPr id="4" name="Picture 3">
            <a:extLst>
              <a:ext uri="{FF2B5EF4-FFF2-40B4-BE49-F238E27FC236}">
                <a16:creationId xmlns:a16="http://schemas.microsoft.com/office/drawing/2014/main" id="{BBEDEF53-F601-7A1F-8A72-E4292DB2F906}"/>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991F124F-04DF-E912-3B3E-35DAC27E6CDD}"/>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826168" y="394168"/>
            <a:ext cx="3364816" cy="771285"/>
          </a:xfrm>
        </p:spPr>
        <p:txBody>
          <a:bodyPr/>
          <a:lstStyle/>
          <a:p>
            <a:pPr algn="l">
              <a:defRPr/>
            </a:pPr>
            <a:r>
              <a:rPr lang="en-US" sz="3600" dirty="0">
                <a:latin typeface="Calibri"/>
                <a:cs typeface="Calibri"/>
              </a:rPr>
              <a:t>Integrity</a:t>
            </a:r>
            <a:endParaRPr sz="3600" dirty="0">
              <a:latin typeface="Calibri"/>
              <a:cs typeface="Calibri"/>
            </a:endParaRPr>
          </a:p>
        </p:txBody>
      </p:sp>
      <p:sp>
        <p:nvSpPr>
          <p:cNvPr id="3" name="Subtitle 2"/>
          <p:cNvSpPr>
            <a:spLocks noGrp="1"/>
          </p:cNvSpPr>
          <p:nvPr>
            <p:ph type="subTitle" idx="1"/>
          </p:nvPr>
        </p:nvSpPr>
        <p:spPr bwMode="auto">
          <a:xfrm>
            <a:off x="3942735" y="2071376"/>
            <a:ext cx="6072122" cy="3910148"/>
          </a:xfrm>
        </p:spPr>
        <p:txBody>
          <a:bodyPr>
            <a:normAutofit/>
          </a:bodyPr>
          <a:lstStyle/>
          <a:p>
            <a:pPr algn="just">
              <a:defRPr/>
            </a:pPr>
            <a:r>
              <a:rPr lang="en-US" sz="1600" dirty="0">
                <a:solidFill>
                  <a:srgbClr val="000000"/>
                </a:solidFill>
                <a:latin typeface="Helvetica Neue"/>
              </a:rPr>
              <a:t>Integrity assures that the data is </a:t>
            </a:r>
            <a:r>
              <a:rPr lang="en-US" sz="1600" b="1" dirty="0">
                <a:solidFill>
                  <a:srgbClr val="000000"/>
                </a:solidFill>
                <a:latin typeface="Helvetica Neue"/>
              </a:rPr>
              <a:t>consistent</a:t>
            </a:r>
            <a:r>
              <a:rPr lang="en-US" sz="1600" dirty="0">
                <a:solidFill>
                  <a:srgbClr val="000000"/>
                </a:solidFill>
                <a:latin typeface="Helvetica Neue"/>
              </a:rPr>
              <a:t>, </a:t>
            </a:r>
            <a:r>
              <a:rPr lang="en-US" sz="1600" b="1" dirty="0">
                <a:solidFill>
                  <a:srgbClr val="000000"/>
                </a:solidFill>
                <a:latin typeface="Helvetica Neue"/>
              </a:rPr>
              <a:t>accurate</a:t>
            </a:r>
            <a:r>
              <a:rPr lang="en-US" sz="1600" dirty="0">
                <a:solidFill>
                  <a:srgbClr val="000000"/>
                </a:solidFill>
                <a:latin typeface="Helvetica Neue"/>
              </a:rPr>
              <a:t> and </a:t>
            </a:r>
            <a:r>
              <a:rPr lang="en-US" sz="1600" b="1" dirty="0">
                <a:solidFill>
                  <a:srgbClr val="000000"/>
                </a:solidFill>
                <a:latin typeface="Helvetica Neue"/>
              </a:rPr>
              <a:t>trustworthy</a:t>
            </a:r>
            <a:r>
              <a:rPr lang="en-US" sz="1600" dirty="0">
                <a:solidFill>
                  <a:srgbClr val="000000"/>
                </a:solidFill>
                <a:latin typeface="Helvetica Neue"/>
              </a:rPr>
              <a:t> over its time period. It means that the data should not be changed, altered, deleted or illegally being accessed within the transit.</a:t>
            </a:r>
            <a:endParaRPr sz="1600" dirty="0">
              <a:solidFill>
                <a:srgbClr val="000000"/>
              </a:solidFill>
              <a:latin typeface="Helvetica Neue"/>
            </a:endParaRPr>
          </a:p>
          <a:p>
            <a:pPr marL="285750" indent="-285750" algn="just">
              <a:buFont typeface="Wingdings"/>
              <a:buChar char="q"/>
              <a:defRPr/>
            </a:pPr>
            <a:r>
              <a:rPr lang="en-US" sz="1600" dirty="0">
                <a:solidFill>
                  <a:srgbClr val="000000"/>
                </a:solidFill>
                <a:latin typeface="Helvetica Neue"/>
              </a:rPr>
              <a:t>We want to prevent that unauthorized people write or change data </a:t>
            </a:r>
            <a:endParaRPr sz="1600" dirty="0">
              <a:solidFill>
                <a:srgbClr val="000000"/>
              </a:solidFill>
              <a:latin typeface="Helvetica Neue"/>
            </a:endParaRPr>
          </a:p>
          <a:p>
            <a:pPr marL="742950" lvl="1" indent="-285750" algn="just">
              <a:buFont typeface="Wingdings"/>
              <a:buChar char="Ø"/>
              <a:defRPr/>
            </a:pPr>
            <a:r>
              <a:rPr lang="en-US" dirty="0">
                <a:solidFill>
                  <a:srgbClr val="000000"/>
                </a:solidFill>
                <a:latin typeface="Helvetica Neue"/>
              </a:rPr>
              <a:t>A good example of how difficult this can be is the “</a:t>
            </a:r>
            <a:r>
              <a:rPr lang="en-US" u="sng" dirty="0">
                <a:solidFill>
                  <a:srgbClr val="000000"/>
                </a:solidFill>
                <a:latin typeface="Helvetica Neue"/>
              </a:rPr>
              <a:t>Chinese whispers</a:t>
            </a:r>
            <a:r>
              <a:rPr lang="en-US" dirty="0">
                <a:solidFill>
                  <a:srgbClr val="000000"/>
                </a:solidFill>
                <a:latin typeface="Helvetica Neue"/>
              </a:rPr>
              <a:t>” or telephone game</a:t>
            </a:r>
            <a:endParaRPr dirty="0">
              <a:solidFill>
                <a:srgbClr val="000000"/>
              </a:solidFill>
              <a:latin typeface="Helvetica Neue"/>
            </a:endParaRPr>
          </a:p>
          <a:p>
            <a:pPr algn="just">
              <a:defRPr/>
            </a:pPr>
            <a:r>
              <a:rPr lang="en-US" sz="1600" dirty="0">
                <a:solidFill>
                  <a:srgbClr val="000000"/>
                </a:solidFill>
                <a:latin typeface="Helvetica Neue"/>
              </a:rPr>
              <a:t>To cope with data loss or accidental deletion or even cyber attacks, regular backups should be there. Cloud backups are now the most trusted solution for this.</a:t>
            </a:r>
            <a:endParaRPr sz="1600" dirty="0">
              <a:solidFill>
                <a:srgbClr val="000000"/>
              </a:solidFill>
              <a:latin typeface="Helvetica Neue"/>
            </a:endParaRPr>
          </a:p>
        </p:txBody>
      </p:sp>
      <p:pic>
        <p:nvPicPr>
          <p:cNvPr id="6" name="Ink 5"/>
          <p:cNvPicPr/>
          <p:nvPr/>
        </p:nvPicPr>
        <p:blipFill>
          <a:blip r:embed="rId2"/>
          <a:stretch/>
        </p:blipFill>
        <p:spPr bwMode="auto">
          <a:xfrm>
            <a:off x="2896800" y="4160109"/>
            <a:ext cx="18000" cy="18000"/>
          </a:xfrm>
          <a:prstGeom prst="rect">
            <a:avLst/>
          </a:prstGeom>
        </p:spPr>
      </p:pic>
      <p:pic>
        <p:nvPicPr>
          <p:cNvPr id="7" name="Picture 6"/>
          <p:cNvPicPr>
            <a:picLocks noChangeAspect="1"/>
          </p:cNvPicPr>
          <p:nvPr/>
        </p:nvPicPr>
        <p:blipFill>
          <a:blip r:embed="rId3"/>
          <a:stretch/>
        </p:blipFill>
        <p:spPr bwMode="auto">
          <a:xfrm>
            <a:off x="561389" y="1928717"/>
            <a:ext cx="3231508" cy="4195466"/>
          </a:xfrm>
          <a:prstGeom prst="rect">
            <a:avLst/>
          </a:prstGeom>
        </p:spPr>
      </p:pic>
      <p:sp>
        <p:nvSpPr>
          <p:cNvPr id="11" name="CustomShape 216"/>
          <p:cNvSpPr/>
          <p:nvPr/>
        </p:nvSpPr>
        <p:spPr bwMode="auto">
          <a:xfrm>
            <a:off x="3923142" y="572237"/>
            <a:ext cx="673768" cy="673768"/>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70C0"/>
          </a:solidFill>
          <a:ln>
            <a:noFill/>
          </a:ln>
        </p:spPr>
        <p:style>
          <a:lnRef idx="0">
            <a:srgbClr val="000000"/>
          </a:lnRef>
          <a:fillRef idx="0">
            <a:srgbClr val="000000"/>
          </a:fillRef>
          <a:effectRef idx="0">
            <a:srgbClr val="000000"/>
          </a:effectRef>
          <a:fontRef idx="minor"/>
        </p:style>
      </p:sp>
      <p:pic>
        <p:nvPicPr>
          <p:cNvPr id="4" name="Picture 3">
            <a:extLst>
              <a:ext uri="{FF2B5EF4-FFF2-40B4-BE49-F238E27FC236}">
                <a16:creationId xmlns:a16="http://schemas.microsoft.com/office/drawing/2014/main" id="{7C4F5C26-43E8-8FEF-639C-705E214EE7B2}"/>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4C6BD6E5-3524-0EB9-1B14-8E765177F30C}"/>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44190" y="719784"/>
            <a:ext cx="3903375" cy="733488"/>
          </a:xfrm>
        </p:spPr>
        <p:txBody>
          <a:bodyPr/>
          <a:lstStyle/>
          <a:p>
            <a:pPr>
              <a:defRPr/>
            </a:pPr>
            <a:r>
              <a:rPr lang="it-IT" dirty="0">
                <a:latin typeface="Calibri"/>
                <a:cs typeface="Calibri"/>
              </a:rPr>
              <a:t>Tools for Integrity</a:t>
            </a:r>
            <a:r>
              <a:rPr lang="it-IT" sz="3600" dirty="0">
                <a:latin typeface="Calibri"/>
                <a:cs typeface="Calibri"/>
              </a:rPr>
              <a:t>:</a:t>
            </a:r>
            <a:endParaRPr dirty="0">
              <a:latin typeface="Calibri"/>
              <a:cs typeface="Calibri"/>
            </a:endParaRPr>
          </a:p>
        </p:txBody>
      </p:sp>
      <p:sp>
        <p:nvSpPr>
          <p:cNvPr id="3" name="Content Placeholder 2"/>
          <p:cNvSpPr>
            <a:spLocks noGrp="1"/>
          </p:cNvSpPr>
          <p:nvPr>
            <p:ph idx="1"/>
          </p:nvPr>
        </p:nvSpPr>
        <p:spPr bwMode="auto">
          <a:xfrm>
            <a:off x="944601" y="1772816"/>
            <a:ext cx="8066072" cy="2690948"/>
          </a:xfrm>
        </p:spPr>
        <p:txBody>
          <a:bodyPr vert="horz" lIns="91440" tIns="45720" rIns="91440" bIns="45720" rtlCol="0" anchor="t">
            <a:normAutofit lnSpcReduction="10000"/>
          </a:bodyPr>
          <a:lstStyle/>
          <a:p>
            <a:pPr marL="0" indent="0" algn="just">
              <a:buNone/>
              <a:defRPr/>
            </a:pPr>
            <a:r>
              <a:rPr lang="en-US" dirty="0">
                <a:solidFill>
                  <a:srgbClr val="000000"/>
                </a:solidFill>
                <a:latin typeface="Helvetica Neue"/>
              </a:rPr>
              <a:t>1) </a:t>
            </a:r>
            <a:r>
              <a:rPr lang="en-US" b="1" dirty="0">
                <a:solidFill>
                  <a:schemeClr val="accent1"/>
                </a:solidFill>
                <a:latin typeface="Helvetica Neue"/>
              </a:rPr>
              <a:t>Backups</a:t>
            </a:r>
            <a:r>
              <a:rPr lang="en-US" dirty="0">
                <a:solidFill>
                  <a:srgbClr val="000000"/>
                </a:solidFill>
                <a:latin typeface="Helvetica Neue"/>
              </a:rPr>
              <a:t> are the periodic archiving of data. They are used to restore data if unauthorized changes are noticed.</a:t>
            </a:r>
            <a:endParaRPr dirty="0">
              <a:solidFill>
                <a:srgbClr val="000000"/>
              </a:solidFill>
              <a:latin typeface="Helvetica Neue"/>
            </a:endParaRPr>
          </a:p>
          <a:p>
            <a:pPr marL="0" indent="0" algn="just">
              <a:buNone/>
              <a:defRPr/>
            </a:pPr>
            <a:r>
              <a:rPr lang="en-US" dirty="0">
                <a:solidFill>
                  <a:srgbClr val="000000"/>
                </a:solidFill>
                <a:latin typeface="Helvetica Neue"/>
              </a:rPr>
              <a:t>2) </a:t>
            </a:r>
            <a:r>
              <a:rPr lang="en-US" b="1" dirty="0">
                <a:solidFill>
                  <a:schemeClr val="accent1"/>
                </a:solidFill>
                <a:latin typeface="Helvetica Neue"/>
              </a:rPr>
              <a:t>Checksums</a:t>
            </a:r>
            <a:r>
              <a:rPr lang="en-US" dirty="0">
                <a:solidFill>
                  <a:srgbClr val="000000"/>
                </a:solidFill>
                <a:latin typeface="Helvetica Neue"/>
              </a:rPr>
              <a:t> are the computation of a (hash) function that maps the contents of a file to a numerical value. A checksum function depends on the entire contents of a file and is designed in a way that even a small change to the input file (such as flipping a single bit) is highly likely to result in a different output value.</a:t>
            </a:r>
            <a:endParaRPr dirty="0">
              <a:solidFill>
                <a:srgbClr val="000000"/>
              </a:solidFill>
              <a:latin typeface="Helvetica Neue"/>
            </a:endParaRPr>
          </a:p>
          <a:p>
            <a:pPr marL="0" indent="0" algn="just">
              <a:buNone/>
              <a:defRPr/>
            </a:pPr>
            <a:r>
              <a:rPr lang="en-US" dirty="0">
                <a:solidFill>
                  <a:srgbClr val="000000"/>
                </a:solidFill>
                <a:latin typeface="Helvetica Neue"/>
              </a:rPr>
              <a:t>3) </a:t>
            </a:r>
            <a:r>
              <a:rPr lang="en-US" b="1" dirty="0">
                <a:solidFill>
                  <a:schemeClr val="accent1"/>
                </a:solidFill>
                <a:latin typeface="Helvetica Neue"/>
              </a:rPr>
              <a:t>Data correcting codes </a:t>
            </a:r>
            <a:r>
              <a:rPr lang="en-US" dirty="0">
                <a:solidFill>
                  <a:srgbClr val="000000"/>
                </a:solidFill>
                <a:latin typeface="Helvetica Neue"/>
              </a:rPr>
              <a:t>are the methods for storing data in such a way that small changes can be easily detected and automatically corrected.</a:t>
            </a:r>
            <a:endParaRPr dirty="0">
              <a:solidFill>
                <a:srgbClr val="000000"/>
              </a:solidFill>
              <a:latin typeface="Helvetica Neue"/>
            </a:endParaRPr>
          </a:p>
        </p:txBody>
      </p:sp>
      <p:pic>
        <p:nvPicPr>
          <p:cNvPr id="4" name="Picture 3">
            <a:extLst>
              <a:ext uri="{FF2B5EF4-FFF2-40B4-BE49-F238E27FC236}">
                <a16:creationId xmlns:a16="http://schemas.microsoft.com/office/drawing/2014/main" id="{69351AC0-A853-5A23-90E8-B6B7E82E1E83}"/>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C984FA53-9DDD-09C8-A301-7CFA6218C6AD}"/>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94372" y="651012"/>
            <a:ext cx="5675396" cy="809523"/>
          </a:xfrm>
        </p:spPr>
        <p:txBody>
          <a:bodyPr/>
          <a:lstStyle/>
          <a:p>
            <a:pPr>
              <a:defRPr/>
            </a:pPr>
            <a:r>
              <a:rPr lang="en-US" dirty="0">
                <a:latin typeface="Calibri"/>
                <a:cs typeface="Calibri"/>
              </a:rPr>
              <a:t>Availabilit</a:t>
            </a:r>
            <a:r>
              <a:rPr lang="en-US" i="0" dirty="0">
                <a:solidFill>
                  <a:schemeClr val="accent1"/>
                </a:solidFill>
                <a:latin typeface="Calibri"/>
                <a:cs typeface="Calibri"/>
              </a:rPr>
              <a:t>y</a:t>
            </a:r>
            <a:endParaRPr dirty="0"/>
          </a:p>
        </p:txBody>
      </p:sp>
      <p:sp>
        <p:nvSpPr>
          <p:cNvPr id="3" name="Content Placeholder 2"/>
          <p:cNvSpPr>
            <a:spLocks noGrp="1"/>
          </p:cNvSpPr>
          <p:nvPr>
            <p:ph idx="1"/>
          </p:nvPr>
        </p:nvSpPr>
        <p:spPr bwMode="auto">
          <a:xfrm>
            <a:off x="677333" y="1347288"/>
            <a:ext cx="9041432" cy="5021554"/>
          </a:xfrm>
        </p:spPr>
        <p:txBody>
          <a:bodyPr>
            <a:noAutofit/>
          </a:bodyPr>
          <a:lstStyle/>
          <a:p>
            <a:pPr marL="0" indent="0">
              <a:buNone/>
              <a:defRPr/>
            </a:pPr>
            <a:r>
              <a:rPr lang="en-US" b="1" dirty="0">
                <a:solidFill>
                  <a:schemeClr val="accent1"/>
                </a:solidFill>
                <a:latin typeface="Helvetica Neue"/>
              </a:rPr>
              <a:t>Availability</a:t>
            </a:r>
            <a:r>
              <a:rPr lang="en-US" dirty="0">
                <a:solidFill>
                  <a:srgbClr val="000000"/>
                </a:solidFill>
                <a:latin typeface="Helvetica Neue"/>
              </a:rPr>
              <a:t> is the feature that information and systems are </a:t>
            </a:r>
            <a:r>
              <a:rPr lang="en-US" b="1" dirty="0">
                <a:solidFill>
                  <a:srgbClr val="000000"/>
                </a:solidFill>
                <a:latin typeface="Helvetica Neue"/>
              </a:rPr>
              <a:t>accessible</a:t>
            </a:r>
            <a:r>
              <a:rPr lang="en-US" dirty="0">
                <a:solidFill>
                  <a:srgbClr val="000000"/>
                </a:solidFill>
                <a:latin typeface="Helvetica Neue"/>
              </a:rPr>
              <a:t> and </a:t>
            </a:r>
            <a:r>
              <a:rPr lang="en-US" b="1" dirty="0">
                <a:solidFill>
                  <a:srgbClr val="000000"/>
                </a:solidFill>
                <a:latin typeface="Helvetica Neue"/>
              </a:rPr>
              <a:t>usable</a:t>
            </a:r>
            <a:r>
              <a:rPr lang="en-US" dirty="0">
                <a:solidFill>
                  <a:srgbClr val="000000"/>
                </a:solidFill>
                <a:latin typeface="Helvetica Neue"/>
              </a:rPr>
              <a:t> in a certain time frame by those authorized to do so.</a:t>
            </a:r>
            <a:endParaRPr dirty="0">
              <a:solidFill>
                <a:srgbClr val="000000"/>
              </a:solidFill>
              <a:latin typeface="Helvetica Neue"/>
            </a:endParaRPr>
          </a:p>
          <a:p>
            <a:pPr marL="0" indent="0">
              <a:buNone/>
              <a:defRPr/>
            </a:pPr>
            <a:r>
              <a:rPr lang="en-US" dirty="0">
                <a:solidFill>
                  <a:srgbClr val="000000"/>
                </a:solidFill>
                <a:latin typeface="Helvetica Neue"/>
              </a:rPr>
              <a:t>If all necessary components like </a:t>
            </a:r>
            <a:r>
              <a:rPr lang="en-US" u="sng" dirty="0" err="1">
                <a:solidFill>
                  <a:srgbClr val="000000"/>
                </a:solidFill>
                <a:latin typeface="Helvetica Neue"/>
              </a:rPr>
              <a:t>hardwares</a:t>
            </a:r>
            <a:r>
              <a:rPr lang="en-US" dirty="0">
                <a:solidFill>
                  <a:srgbClr val="000000"/>
                </a:solidFill>
                <a:latin typeface="Helvetica Neue"/>
              </a:rPr>
              <a:t>, </a:t>
            </a:r>
            <a:r>
              <a:rPr lang="en-US" u="sng" dirty="0" err="1">
                <a:solidFill>
                  <a:srgbClr val="000000"/>
                </a:solidFill>
                <a:latin typeface="Helvetica Neue"/>
              </a:rPr>
              <a:t>softwares</a:t>
            </a:r>
            <a:r>
              <a:rPr lang="en-US" dirty="0">
                <a:solidFill>
                  <a:srgbClr val="000000"/>
                </a:solidFill>
                <a:latin typeface="Helvetica Neue"/>
              </a:rPr>
              <a:t>, </a:t>
            </a:r>
            <a:r>
              <a:rPr lang="en-US" u="sng" dirty="0">
                <a:solidFill>
                  <a:srgbClr val="000000"/>
                </a:solidFill>
                <a:latin typeface="Helvetica Neue"/>
              </a:rPr>
              <a:t>networks</a:t>
            </a:r>
            <a:r>
              <a:rPr lang="en-US" dirty="0">
                <a:solidFill>
                  <a:srgbClr val="000000"/>
                </a:solidFill>
                <a:latin typeface="Helvetica Neue"/>
              </a:rPr>
              <a:t>, </a:t>
            </a:r>
            <a:r>
              <a:rPr lang="en-US" u="sng" dirty="0">
                <a:solidFill>
                  <a:srgbClr val="000000"/>
                </a:solidFill>
                <a:latin typeface="Helvetica Neue"/>
              </a:rPr>
              <a:t>devices</a:t>
            </a:r>
            <a:r>
              <a:rPr lang="en-US" dirty="0">
                <a:solidFill>
                  <a:srgbClr val="000000"/>
                </a:solidFill>
                <a:latin typeface="Helvetica Neue"/>
              </a:rPr>
              <a:t> and </a:t>
            </a:r>
            <a:r>
              <a:rPr lang="en-US" u="sng" dirty="0">
                <a:solidFill>
                  <a:srgbClr val="000000"/>
                </a:solidFill>
                <a:latin typeface="Helvetica Neue"/>
              </a:rPr>
              <a:t>security</a:t>
            </a:r>
            <a:r>
              <a:rPr lang="en-US" dirty="0">
                <a:solidFill>
                  <a:srgbClr val="000000"/>
                </a:solidFill>
                <a:latin typeface="Helvetica Neue"/>
              </a:rPr>
              <a:t> </a:t>
            </a:r>
            <a:r>
              <a:rPr lang="en-US" u="sng" dirty="0">
                <a:solidFill>
                  <a:srgbClr val="000000"/>
                </a:solidFill>
                <a:latin typeface="Helvetica Neue"/>
              </a:rPr>
              <a:t>equipment</a:t>
            </a:r>
            <a:r>
              <a:rPr lang="en-US" dirty="0">
                <a:solidFill>
                  <a:srgbClr val="000000"/>
                </a:solidFill>
                <a:latin typeface="Helvetica Neue"/>
              </a:rPr>
              <a:t> are maintained and upgraded, then this will ensure the smooth functioning and access of Data without any disruption. </a:t>
            </a:r>
            <a:endParaRPr dirty="0">
              <a:solidFill>
                <a:srgbClr val="000000"/>
              </a:solidFill>
              <a:latin typeface="Helvetica Neue"/>
            </a:endParaRPr>
          </a:p>
          <a:p>
            <a:pPr marL="0" indent="0">
              <a:buNone/>
              <a:defRPr/>
            </a:pPr>
            <a:r>
              <a:rPr lang="en-US" dirty="0">
                <a:solidFill>
                  <a:srgbClr val="000000"/>
                </a:solidFill>
                <a:latin typeface="Helvetica Neue"/>
              </a:rPr>
              <a:t>Utilities like firewalls, disaster recovery plans, proxy servers and a proper backup solution should ensure to cope with </a:t>
            </a:r>
            <a:r>
              <a:rPr lang="it-IT" dirty="0">
                <a:solidFill>
                  <a:srgbClr val="000000"/>
                </a:solidFill>
                <a:latin typeface="Helvetica Neue"/>
              </a:rPr>
              <a:t>Denial-of-Service (</a:t>
            </a:r>
            <a:r>
              <a:rPr lang="en-US" dirty="0">
                <a:solidFill>
                  <a:srgbClr val="000000"/>
                </a:solidFill>
                <a:latin typeface="Helvetica Neue"/>
              </a:rPr>
              <a:t>DoS) </a:t>
            </a:r>
            <a:r>
              <a:rPr lang="en-US" dirty="0" err="1">
                <a:solidFill>
                  <a:srgbClr val="000000"/>
                </a:solidFill>
                <a:latin typeface="Helvetica Neue"/>
              </a:rPr>
              <a:t>attacks</a:t>
            </a:r>
            <a:r>
              <a:rPr lang="en-US" baseline="30000" dirty="0" err="1">
                <a:solidFill>
                  <a:schemeClr val="tx1"/>
                </a:solidFill>
                <a:latin typeface="Calibri"/>
                <a:cs typeface="Calibri"/>
              </a:rPr>
              <a:t>25</a:t>
            </a:r>
            <a:r>
              <a:rPr lang="en-US" dirty="0">
                <a:solidFill>
                  <a:schemeClr val="tx1"/>
                </a:solidFill>
                <a:latin typeface="Calibri"/>
                <a:cs typeface="Calibri"/>
              </a:rPr>
              <a:t>.</a:t>
            </a:r>
            <a:r>
              <a:rPr lang="en-US" dirty="0">
                <a:solidFill>
                  <a:schemeClr val="tx1"/>
                </a:solidFill>
              </a:rPr>
              <a:t> </a:t>
            </a:r>
            <a:endParaRPr dirty="0"/>
          </a:p>
          <a:p>
            <a:pPr>
              <a:buFont typeface="Wingdings"/>
              <a:buChar char="q"/>
              <a:defRPr/>
            </a:pPr>
            <a:r>
              <a:rPr lang="en-US" dirty="0">
                <a:solidFill>
                  <a:srgbClr val="000000"/>
                </a:solidFill>
                <a:latin typeface="Helvetica Neue"/>
              </a:rPr>
              <a:t>Protection against physical and/or cyber attacks:</a:t>
            </a:r>
            <a:endParaRPr dirty="0">
              <a:solidFill>
                <a:srgbClr val="000000"/>
              </a:solidFill>
              <a:latin typeface="Helvetica Neue"/>
            </a:endParaRPr>
          </a:p>
          <a:p>
            <a:pPr lvl="1">
              <a:buFont typeface="Wingdings"/>
              <a:buChar char="Ø"/>
              <a:defRPr/>
            </a:pPr>
            <a:r>
              <a:rPr lang="en-US" sz="1800" dirty="0">
                <a:solidFill>
                  <a:srgbClr val="000000"/>
                </a:solidFill>
                <a:latin typeface="Helvetica Neue"/>
              </a:rPr>
              <a:t>Uninterruptable power supplies</a:t>
            </a:r>
            <a:endParaRPr sz="1800" dirty="0">
              <a:solidFill>
                <a:srgbClr val="000000"/>
              </a:solidFill>
              <a:latin typeface="Helvetica Neue"/>
            </a:endParaRPr>
          </a:p>
          <a:p>
            <a:pPr lvl="1">
              <a:buFont typeface="Wingdings"/>
              <a:buChar char="Ø"/>
              <a:defRPr/>
            </a:pPr>
            <a:r>
              <a:rPr lang="en-US" sz="1800" dirty="0">
                <a:solidFill>
                  <a:srgbClr val="000000"/>
                </a:solidFill>
                <a:latin typeface="Helvetica Neue"/>
              </a:rPr>
              <a:t>Fire precautions</a:t>
            </a:r>
            <a:endParaRPr sz="1800" dirty="0">
              <a:solidFill>
                <a:srgbClr val="000000"/>
              </a:solidFill>
              <a:latin typeface="Helvetica Neue"/>
            </a:endParaRPr>
          </a:p>
          <a:p>
            <a:pPr lvl="1">
              <a:buFont typeface="Wingdings"/>
              <a:buChar char="Ø"/>
              <a:defRPr/>
            </a:pPr>
            <a:r>
              <a:rPr lang="en-US" sz="1800" dirty="0">
                <a:solidFill>
                  <a:srgbClr val="000000"/>
                </a:solidFill>
                <a:latin typeface="Helvetica Neue"/>
              </a:rPr>
              <a:t>Flooding precautions</a:t>
            </a:r>
            <a:endParaRPr sz="1800" dirty="0">
              <a:solidFill>
                <a:srgbClr val="000000"/>
              </a:solidFill>
              <a:latin typeface="Helvetica Neue"/>
            </a:endParaRPr>
          </a:p>
          <a:p>
            <a:pPr lvl="1">
              <a:buFont typeface="Wingdings"/>
              <a:buChar char="Ø"/>
              <a:defRPr/>
            </a:pPr>
            <a:r>
              <a:rPr lang="en-US" sz="1800" dirty="0">
                <a:solidFill>
                  <a:srgbClr val="000000"/>
                </a:solidFill>
                <a:latin typeface="Helvetica Neue"/>
              </a:rPr>
              <a:t>Temperature and humidity control</a:t>
            </a:r>
            <a:endParaRPr sz="1800" dirty="0">
              <a:solidFill>
                <a:srgbClr val="000000"/>
              </a:solidFill>
              <a:latin typeface="Helvetica Neue"/>
            </a:endParaRPr>
          </a:p>
          <a:p>
            <a:pPr lvl="1">
              <a:buFont typeface="Wingdings"/>
              <a:buChar char="Ø"/>
              <a:defRPr/>
            </a:pPr>
            <a:r>
              <a:rPr lang="en-US" sz="1800" dirty="0">
                <a:solidFill>
                  <a:srgbClr val="000000"/>
                </a:solidFill>
                <a:latin typeface="Helvetica Neue"/>
              </a:rPr>
              <a:t>Storm resistant buildings</a:t>
            </a:r>
            <a:endParaRPr sz="1800" dirty="0">
              <a:solidFill>
                <a:srgbClr val="000000"/>
              </a:solidFill>
              <a:latin typeface="Helvetica Neue"/>
            </a:endParaRPr>
          </a:p>
          <a:p>
            <a:pPr lvl="1">
              <a:buFont typeface="Wingdings"/>
              <a:buChar char="Ø"/>
              <a:defRPr/>
            </a:pPr>
            <a:r>
              <a:rPr lang="en-US" sz="1800" dirty="0">
                <a:solidFill>
                  <a:srgbClr val="000000"/>
                </a:solidFill>
                <a:latin typeface="Helvetica Neue"/>
              </a:rPr>
              <a:t>Distributed Denial of Service (DDoS)</a:t>
            </a:r>
          </a:p>
        </p:txBody>
      </p:sp>
      <p:sp>
        <p:nvSpPr>
          <p:cNvPr id="6" name="Footer Placeholder 5"/>
          <p:cNvSpPr>
            <a:spLocks noGrp="1"/>
          </p:cNvSpPr>
          <p:nvPr>
            <p:ph type="ftr" sz="quarter" idx="11"/>
          </p:nvPr>
        </p:nvSpPr>
        <p:spPr bwMode="auto">
          <a:xfrm>
            <a:off x="677334" y="6457088"/>
            <a:ext cx="8596670" cy="365125"/>
          </a:xfrm>
        </p:spPr>
        <p:txBody>
          <a:bodyPr/>
          <a:lstStyle/>
          <a:p>
            <a:pPr>
              <a:defRPr/>
            </a:pPr>
            <a:r>
              <a:rPr lang="en-US">
                <a:solidFill>
                  <a:schemeClr val="bg2">
                    <a:lumMod val="50000"/>
                  </a:schemeClr>
                </a:solidFill>
                <a:latin typeface="Calibri"/>
                <a:cs typeface="Calibri"/>
              </a:rPr>
              <a:t>25. P. </a:t>
            </a:r>
            <a:r>
              <a:rPr lang="it-IT">
                <a:solidFill>
                  <a:schemeClr val="bg2">
                    <a:lumMod val="50000"/>
                  </a:schemeClr>
                </a:solidFill>
                <a:latin typeface="Calibri"/>
                <a:cs typeface="Calibri"/>
              </a:rPr>
              <a:t>Jasheeda, T.K.P.Rajagopal, R.Subathra, </a:t>
            </a:r>
            <a:r>
              <a:rPr lang="en-US">
                <a:solidFill>
                  <a:schemeClr val="bg2">
                    <a:lumMod val="50000"/>
                  </a:schemeClr>
                </a:solidFill>
                <a:latin typeface="Calibri"/>
                <a:cs typeface="Calibri"/>
              </a:rPr>
              <a:t>Multivariate Correlation Analysis based detection of DOS with Tracebacking, International Journal On Engineering Technology and Sciences – IJETS™ ISSN (P): 2349-3968, ISSN (O): 2349-3976 Volume 2 Issue 4, April -2015</a:t>
            </a:r>
            <a:endParaRPr/>
          </a:p>
        </p:txBody>
      </p:sp>
      <p:grpSp>
        <p:nvGrpSpPr>
          <p:cNvPr id="7" name="Group 179"/>
          <p:cNvGrpSpPr/>
          <p:nvPr/>
        </p:nvGrpSpPr>
        <p:grpSpPr bwMode="auto">
          <a:xfrm>
            <a:off x="3647728" y="600037"/>
            <a:ext cx="673768" cy="703128"/>
            <a:chOff x="2624400" y="3196800"/>
            <a:chExt cx="322200" cy="336240"/>
          </a:xfrm>
          <a:solidFill>
            <a:srgbClr val="0070C0"/>
          </a:solidFill>
        </p:grpSpPr>
        <p:sp>
          <p:nvSpPr>
            <p:cNvPr id="8" name="CustomShape 180"/>
            <p:cNvSpPr/>
            <p:nvPr/>
          </p:nvSpPr>
          <p:spPr bwMode="auto">
            <a:xfrm>
              <a:off x="2624400" y="3221280"/>
              <a:ext cx="312120" cy="311760"/>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style>
            <a:lnRef idx="0">
              <a:srgbClr val="000000"/>
            </a:lnRef>
            <a:fillRef idx="0">
              <a:srgbClr val="000000"/>
            </a:fillRef>
            <a:effectRef idx="0">
              <a:srgbClr val="000000"/>
            </a:effectRef>
            <a:fontRef idx="minor"/>
          </p:style>
        </p:sp>
        <p:sp>
          <p:nvSpPr>
            <p:cNvPr id="9" name="CustomShape 181"/>
            <p:cNvSpPr/>
            <p:nvPr/>
          </p:nvSpPr>
          <p:spPr bwMode="auto">
            <a:xfrm>
              <a:off x="2791800" y="3287160"/>
              <a:ext cx="154800" cy="7848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style>
            <a:lnRef idx="0">
              <a:srgbClr val="000000"/>
            </a:lnRef>
            <a:fillRef idx="0">
              <a:srgbClr val="000000"/>
            </a:fillRef>
            <a:effectRef idx="0">
              <a:srgbClr val="000000"/>
            </a:effectRef>
            <a:fontRef idx="minor"/>
          </p:style>
        </p:sp>
        <p:sp>
          <p:nvSpPr>
            <p:cNvPr id="10" name="CustomShape 182"/>
            <p:cNvSpPr/>
            <p:nvPr/>
          </p:nvSpPr>
          <p:spPr bwMode="auto">
            <a:xfrm>
              <a:off x="2791800" y="3196800"/>
              <a:ext cx="132120" cy="1548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style>
            <a:lnRef idx="0">
              <a:srgbClr val="000000"/>
            </a:lnRef>
            <a:fillRef idx="0">
              <a:srgbClr val="000000"/>
            </a:fillRef>
            <a:effectRef idx="0">
              <a:srgbClr val="000000"/>
            </a:effectRef>
            <a:fontRef idx="minor"/>
          </p:style>
        </p:sp>
      </p:grpSp>
      <p:pic>
        <p:nvPicPr>
          <p:cNvPr id="4" name="Picture 3">
            <a:extLst>
              <a:ext uri="{FF2B5EF4-FFF2-40B4-BE49-F238E27FC236}">
                <a16:creationId xmlns:a16="http://schemas.microsoft.com/office/drawing/2014/main" id="{DC3B16C6-0F10-0343-E7A9-9F91182842D9}"/>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B9363024-4A48-81C9-FFFD-8B5FF2A4DFBC}"/>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83432" y="767616"/>
            <a:ext cx="4173340" cy="689346"/>
          </a:xfrm>
        </p:spPr>
        <p:txBody>
          <a:bodyPr/>
          <a:lstStyle/>
          <a:p>
            <a:pPr>
              <a:defRPr/>
            </a:pPr>
            <a:r>
              <a:rPr lang="it-IT" dirty="0">
                <a:latin typeface="Calibri"/>
                <a:cs typeface="Calibri"/>
              </a:rPr>
              <a:t>Tools for Availability:</a:t>
            </a:r>
            <a:endParaRPr dirty="0">
              <a:latin typeface="Calibri"/>
              <a:cs typeface="Calibri"/>
            </a:endParaRPr>
          </a:p>
        </p:txBody>
      </p:sp>
      <p:sp>
        <p:nvSpPr>
          <p:cNvPr id="3" name="Content Placeholder 2"/>
          <p:cNvSpPr>
            <a:spLocks noGrp="1"/>
          </p:cNvSpPr>
          <p:nvPr>
            <p:ph idx="1"/>
          </p:nvPr>
        </p:nvSpPr>
        <p:spPr bwMode="auto">
          <a:xfrm>
            <a:off x="877631" y="1890624"/>
            <a:ext cx="7891900" cy="4492839"/>
          </a:xfrm>
        </p:spPr>
        <p:txBody>
          <a:bodyPr>
            <a:normAutofit/>
          </a:bodyPr>
          <a:lstStyle/>
          <a:p>
            <a:pPr marL="0" indent="0" algn="just">
              <a:buNone/>
              <a:defRPr/>
            </a:pPr>
            <a:r>
              <a:rPr lang="en-US" b="1" dirty="0">
                <a:solidFill>
                  <a:schemeClr val="accent1"/>
                </a:solidFill>
                <a:latin typeface="Helvetica Neue"/>
              </a:rPr>
              <a:t>1) Physical protections</a:t>
            </a:r>
            <a:r>
              <a:rPr lang="en-US" dirty="0">
                <a:solidFill>
                  <a:srgbClr val="000000"/>
                </a:solidFill>
                <a:latin typeface="Helvetica Neue"/>
              </a:rPr>
              <a:t>, infrastructure meant to keep information available even in the event of physical challenges </a:t>
            </a:r>
            <a:endParaRPr dirty="0">
              <a:solidFill>
                <a:srgbClr val="000000"/>
              </a:solidFill>
              <a:latin typeface="Helvetica Neue"/>
            </a:endParaRPr>
          </a:p>
          <a:p>
            <a:pPr marL="0" indent="0" algn="just">
              <a:buNone/>
              <a:defRPr/>
            </a:pPr>
            <a:r>
              <a:rPr lang="en-US" b="1" dirty="0">
                <a:solidFill>
                  <a:schemeClr val="accent1"/>
                </a:solidFill>
                <a:latin typeface="Helvetica Neue"/>
              </a:rPr>
              <a:t>2) Countermeasures against system overload </a:t>
            </a:r>
            <a:endParaRPr b="1" dirty="0">
              <a:solidFill>
                <a:schemeClr val="accent1"/>
              </a:solidFill>
              <a:latin typeface="Helvetica Neue"/>
            </a:endParaRPr>
          </a:p>
          <a:p>
            <a:pPr lvl="1" algn="just">
              <a:buFont typeface="Wingdings"/>
              <a:buChar char="Ø"/>
              <a:defRPr/>
            </a:pPr>
            <a:r>
              <a:rPr lang="en-US" sz="1800" dirty="0">
                <a:solidFill>
                  <a:srgbClr val="000000"/>
                </a:solidFill>
                <a:latin typeface="Helvetica Neue"/>
              </a:rPr>
              <a:t>Redundancy in server farms, or disks </a:t>
            </a:r>
            <a:endParaRPr sz="1800" dirty="0">
              <a:solidFill>
                <a:srgbClr val="000000"/>
              </a:solidFill>
              <a:latin typeface="Helvetica Neue"/>
            </a:endParaRPr>
          </a:p>
          <a:p>
            <a:pPr lvl="1" algn="just">
              <a:buFont typeface="Wingdings"/>
              <a:buChar char="Ø"/>
              <a:defRPr/>
            </a:pPr>
            <a:r>
              <a:rPr lang="en-US" sz="1800" dirty="0">
                <a:solidFill>
                  <a:srgbClr val="000000"/>
                </a:solidFill>
                <a:latin typeface="Helvetica Neue"/>
              </a:rPr>
              <a:t>Equipment that can detect and counter DOS attacks (i.e., </a:t>
            </a:r>
            <a:r>
              <a:rPr lang="en-US" sz="1800" dirty="0" err="1">
                <a:solidFill>
                  <a:srgbClr val="000000"/>
                </a:solidFill>
                <a:latin typeface="Helvetica Neue"/>
              </a:rPr>
              <a:t>AntibIoTic</a:t>
            </a:r>
            <a:r>
              <a:rPr lang="en-US" sz="1800" dirty="0">
                <a:solidFill>
                  <a:srgbClr val="000000"/>
                </a:solidFill>
                <a:latin typeface="Helvetica Neue"/>
              </a:rPr>
              <a:t>) </a:t>
            </a:r>
            <a:endParaRPr sz="1800" dirty="0">
              <a:solidFill>
                <a:srgbClr val="000000"/>
              </a:solidFill>
              <a:latin typeface="Helvetica Neue"/>
            </a:endParaRPr>
          </a:p>
          <a:p>
            <a:pPr marL="0" indent="0" algn="just">
              <a:buNone/>
              <a:defRPr/>
            </a:pPr>
            <a:r>
              <a:rPr lang="en-US" b="1" dirty="0">
                <a:solidFill>
                  <a:schemeClr val="accent1"/>
                </a:solidFill>
                <a:latin typeface="Helvetica Neue"/>
              </a:rPr>
              <a:t>3) Countermeasures against system crashing </a:t>
            </a:r>
            <a:endParaRPr b="1" dirty="0">
              <a:solidFill>
                <a:schemeClr val="accent1"/>
              </a:solidFill>
              <a:latin typeface="Helvetica Neue"/>
            </a:endParaRPr>
          </a:p>
          <a:p>
            <a:pPr lvl="1" algn="just">
              <a:buFont typeface="Wingdings"/>
              <a:buChar char="Ø"/>
              <a:defRPr/>
            </a:pPr>
            <a:r>
              <a:rPr lang="en-US" sz="1800" dirty="0">
                <a:solidFill>
                  <a:srgbClr val="000000"/>
                </a:solidFill>
                <a:latin typeface="Helvetica Neue"/>
              </a:rPr>
              <a:t>Check all user input for “out of bounds” values </a:t>
            </a:r>
            <a:endParaRPr sz="1800" dirty="0">
              <a:solidFill>
                <a:srgbClr val="000000"/>
              </a:solidFill>
              <a:latin typeface="Helvetica Neue"/>
            </a:endParaRPr>
          </a:p>
          <a:p>
            <a:pPr lvl="1" algn="just">
              <a:buFont typeface="Wingdings"/>
              <a:buChar char="Ø"/>
              <a:defRPr/>
            </a:pPr>
            <a:r>
              <a:rPr lang="en-US" sz="1800" dirty="0">
                <a:solidFill>
                  <a:srgbClr val="000000"/>
                </a:solidFill>
                <a:latin typeface="Helvetica Neue"/>
              </a:rPr>
              <a:t>Switch of unused services and functions </a:t>
            </a:r>
            <a:endParaRPr sz="1800" dirty="0">
              <a:solidFill>
                <a:srgbClr val="000000"/>
              </a:solidFill>
              <a:latin typeface="Helvetica Neue"/>
            </a:endParaRPr>
          </a:p>
          <a:p>
            <a:pPr lvl="1" algn="just">
              <a:buFont typeface="Wingdings"/>
              <a:buChar char="Ø"/>
              <a:defRPr/>
            </a:pPr>
            <a:r>
              <a:rPr lang="en-US" sz="1800" dirty="0">
                <a:solidFill>
                  <a:srgbClr val="000000"/>
                </a:solidFill>
                <a:latin typeface="Helvetica Neue"/>
              </a:rPr>
              <a:t>Follow and install supplier updates and patches</a:t>
            </a:r>
            <a:endParaRPr sz="1800" dirty="0">
              <a:solidFill>
                <a:srgbClr val="000000"/>
              </a:solidFill>
              <a:latin typeface="Helvetica Neue"/>
            </a:endParaRPr>
          </a:p>
        </p:txBody>
      </p:sp>
      <p:pic>
        <p:nvPicPr>
          <p:cNvPr id="4" name="Picture 3">
            <a:extLst>
              <a:ext uri="{FF2B5EF4-FFF2-40B4-BE49-F238E27FC236}">
                <a16:creationId xmlns:a16="http://schemas.microsoft.com/office/drawing/2014/main" id="{B78F8F2A-1A62-CD9D-7341-E0F5728942E4}"/>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2EC7C168-E7BB-F656-EEB0-35D0CB398092}"/>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Title 1"/>
          <p:cNvSpPr>
            <a:spLocks noGrp="1"/>
          </p:cNvSpPr>
          <p:nvPr>
            <p:ph type="title"/>
          </p:nvPr>
        </p:nvSpPr>
        <p:spPr bwMode="auto">
          <a:xfrm>
            <a:off x="877602" y="708409"/>
            <a:ext cx="3035724" cy="679325"/>
          </a:xfrm>
        </p:spPr>
        <p:txBody>
          <a:bodyPr>
            <a:normAutofit/>
          </a:bodyPr>
          <a:lstStyle/>
          <a:p>
            <a:pPr>
              <a:defRPr/>
            </a:pPr>
            <a:r>
              <a:rPr lang="it-IT" dirty="0">
                <a:latin typeface="Calibri"/>
                <a:cs typeface="Calibri"/>
              </a:rPr>
              <a:t>A.A.A. concept</a:t>
            </a:r>
            <a:endParaRPr dirty="0">
              <a:latin typeface="Calibri"/>
              <a:cs typeface="Calibri"/>
            </a:endParaRPr>
          </a:p>
        </p:txBody>
      </p:sp>
      <p:sp>
        <p:nvSpPr>
          <p:cNvPr id="38" name="CasellaDiTesto 37"/>
          <p:cNvSpPr txBox="1"/>
          <p:nvPr/>
        </p:nvSpPr>
        <p:spPr bwMode="auto">
          <a:xfrm>
            <a:off x="3789872" y="5428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Arial"/>
              <a:cs typeface="Arial"/>
            </a:endParaRPr>
          </a:p>
        </p:txBody>
      </p:sp>
      <p:sp>
        <p:nvSpPr>
          <p:cNvPr id="2" name="TextBox 1"/>
          <p:cNvSpPr txBox="1"/>
          <p:nvPr/>
        </p:nvSpPr>
        <p:spPr bwMode="auto">
          <a:xfrm>
            <a:off x="2627762" y="1201161"/>
            <a:ext cx="7198421" cy="369332"/>
          </a:xfrm>
          <a:prstGeom prst="rect">
            <a:avLst/>
          </a:prstGeom>
          <a:noFill/>
        </p:spPr>
        <p:txBody>
          <a:bodyPr wrap="square" rtlCol="0">
            <a:spAutoFit/>
          </a:bodyPr>
          <a:lstStyle/>
          <a:p>
            <a:pPr>
              <a:defRPr/>
            </a:pPr>
            <a:r>
              <a:rPr lang="en-US" dirty="0">
                <a:solidFill>
                  <a:srgbClr val="000000"/>
                </a:solidFill>
                <a:latin typeface="Helvetica Neue"/>
              </a:rPr>
              <a:t>AAA in networking terminology is an abbreviation </a:t>
            </a:r>
            <a:r>
              <a:rPr lang="en-US" dirty="0" err="1">
                <a:solidFill>
                  <a:srgbClr val="000000"/>
                </a:solidFill>
                <a:latin typeface="Helvetica Neue"/>
              </a:rPr>
              <a:t>for</a:t>
            </a:r>
            <a:r>
              <a:rPr lang="en-US" baseline="30000" dirty="0" err="1">
                <a:latin typeface="Calibri"/>
                <a:cs typeface="Calibri"/>
              </a:rPr>
              <a:t>22</a:t>
            </a:r>
            <a:r>
              <a:rPr lang="en-US" dirty="0">
                <a:latin typeface="Calibri"/>
                <a:cs typeface="Calibri"/>
              </a:rPr>
              <a:t> </a:t>
            </a:r>
            <a:endParaRPr dirty="0">
              <a:latin typeface="Calibri"/>
              <a:cs typeface="Calibri"/>
            </a:endParaRPr>
          </a:p>
        </p:txBody>
      </p:sp>
      <p:sp>
        <p:nvSpPr>
          <p:cNvPr id="4" name="Footer Placeholder 3"/>
          <p:cNvSpPr>
            <a:spLocks noGrp="1"/>
          </p:cNvSpPr>
          <p:nvPr>
            <p:ph type="ftr" sz="quarter" idx="11"/>
          </p:nvPr>
        </p:nvSpPr>
        <p:spPr bwMode="auto">
          <a:xfrm>
            <a:off x="979757" y="6485098"/>
            <a:ext cx="6297611" cy="365125"/>
          </a:xfrm>
        </p:spPr>
        <p:txBody>
          <a:bodyPr/>
          <a:lstStyle/>
          <a:p>
            <a:pPr>
              <a:defRPr/>
            </a:pPr>
            <a:r>
              <a:rPr lang="en-US">
                <a:latin typeface="Calibri"/>
                <a:cs typeface="Calibri"/>
              </a:rPr>
              <a:t>22. </a:t>
            </a:r>
            <a:r>
              <a:rPr lang="en-US" u="sng">
                <a:solidFill>
                  <a:schemeClr val="accent1"/>
                </a:solidFill>
                <a:latin typeface="Calibri"/>
                <a:cs typeface="Calibri"/>
                <a:hlinkClick r:id="rId2" tooltip="https://www.geeksforgeeks.org/what-is-aaa-authentication-authorization-and-accounting/"/>
              </a:rPr>
              <a:t>https://www.geeksforgeeks.org/what-is-aaa-authentication-authorization-and-accounting/</a:t>
            </a:r>
            <a:r>
              <a:rPr lang="en-US">
                <a:solidFill>
                  <a:schemeClr val="accent1"/>
                </a:solidFill>
                <a:latin typeface="Calibri"/>
                <a:cs typeface="Calibri"/>
              </a:rPr>
              <a:t> </a:t>
            </a:r>
            <a:endParaRPr/>
          </a:p>
        </p:txBody>
      </p:sp>
      <p:grpSp>
        <p:nvGrpSpPr>
          <p:cNvPr id="7" name="Group 6"/>
          <p:cNvGrpSpPr/>
          <p:nvPr/>
        </p:nvGrpSpPr>
        <p:grpSpPr bwMode="auto">
          <a:xfrm>
            <a:off x="1798953" y="1735303"/>
            <a:ext cx="6237636" cy="1507808"/>
            <a:chOff x="422736" y="4018522"/>
            <a:chExt cx="9505950" cy="2363788"/>
          </a:xfrm>
        </p:grpSpPr>
        <p:sp>
          <p:nvSpPr>
            <p:cNvPr id="18" name="Freeform 92"/>
            <p:cNvSpPr/>
            <p:nvPr/>
          </p:nvSpPr>
          <p:spPr bwMode="auto">
            <a:xfrm>
              <a:off x="422736" y="4018522"/>
              <a:ext cx="9505950" cy="2363788"/>
            </a:xfrm>
            <a:custGeom>
              <a:avLst/>
              <a:gdLst>
                <a:gd name="T0" fmla="*/ 11226 w 12490"/>
                <a:gd name="T1" fmla="*/ 118 h 3106"/>
                <a:gd name="T2" fmla="*/ 10732 w 12490"/>
                <a:gd name="T3" fmla="*/ 33 h 3106"/>
                <a:gd name="T4" fmla="*/ 10373 w 12490"/>
                <a:gd name="T5" fmla="*/ 33 h 3106"/>
                <a:gd name="T6" fmla="*/ 10014 w 12490"/>
                <a:gd name="T7" fmla="*/ 33 h 3106"/>
                <a:gd name="T8" fmla="*/ 9655 w 12490"/>
                <a:gd name="T9" fmla="*/ 33 h 3106"/>
                <a:gd name="T10" fmla="*/ 9296 w 12490"/>
                <a:gd name="T11" fmla="*/ 33 h 3106"/>
                <a:gd name="T12" fmla="*/ 8937 w 12490"/>
                <a:gd name="T13" fmla="*/ 33 h 3106"/>
                <a:gd name="T14" fmla="*/ 8578 w 12490"/>
                <a:gd name="T15" fmla="*/ 33 h 3106"/>
                <a:gd name="T16" fmla="*/ 8219 w 12490"/>
                <a:gd name="T17" fmla="*/ 33 h 3106"/>
                <a:gd name="T18" fmla="*/ 7860 w 12490"/>
                <a:gd name="T19" fmla="*/ 33 h 3106"/>
                <a:gd name="T20" fmla="*/ 7502 w 12490"/>
                <a:gd name="T21" fmla="*/ 33 h 3106"/>
                <a:gd name="T22" fmla="*/ 7143 w 12490"/>
                <a:gd name="T23" fmla="*/ 33 h 3106"/>
                <a:gd name="T24" fmla="*/ 6784 w 12490"/>
                <a:gd name="T25" fmla="*/ 33 h 3106"/>
                <a:gd name="T26" fmla="*/ 6425 w 12490"/>
                <a:gd name="T27" fmla="*/ 33 h 3106"/>
                <a:gd name="T28" fmla="*/ 6066 w 12490"/>
                <a:gd name="T29" fmla="*/ 33 h 3106"/>
                <a:gd name="T30" fmla="*/ 5707 w 12490"/>
                <a:gd name="T31" fmla="*/ 33 h 3106"/>
                <a:gd name="T32" fmla="*/ 5348 w 12490"/>
                <a:gd name="T33" fmla="*/ 33 h 3106"/>
                <a:gd name="T34" fmla="*/ 4989 w 12490"/>
                <a:gd name="T35" fmla="*/ 33 h 3106"/>
                <a:gd name="T36" fmla="*/ 4630 w 12490"/>
                <a:gd name="T37" fmla="*/ 33 h 3106"/>
                <a:gd name="T38" fmla="*/ 4271 w 12490"/>
                <a:gd name="T39" fmla="*/ 33 h 3106"/>
                <a:gd name="T40" fmla="*/ 3912 w 12490"/>
                <a:gd name="T41" fmla="*/ 33 h 3106"/>
                <a:gd name="T42" fmla="*/ 3553 w 12490"/>
                <a:gd name="T43" fmla="*/ 33 h 3106"/>
                <a:gd name="T44" fmla="*/ 3194 w 12490"/>
                <a:gd name="T45" fmla="*/ 33 h 3106"/>
                <a:gd name="T46" fmla="*/ 2835 w 12490"/>
                <a:gd name="T47" fmla="*/ 33 h 3106"/>
                <a:gd name="T48" fmla="*/ 2476 w 12490"/>
                <a:gd name="T49" fmla="*/ 33 h 3106"/>
                <a:gd name="T50" fmla="*/ 2118 w 12490"/>
                <a:gd name="T51" fmla="*/ 33 h 3106"/>
                <a:gd name="T52" fmla="*/ 1759 w 12490"/>
                <a:gd name="T53" fmla="*/ 33 h 3106"/>
                <a:gd name="T54" fmla="*/ 1264 w 12490"/>
                <a:gd name="T55" fmla="*/ 118 h 3106"/>
                <a:gd name="T56" fmla="*/ 125 w 12490"/>
                <a:gd name="T57" fmla="*/ 1790 h 3106"/>
                <a:gd name="T58" fmla="*/ 1579 w 12490"/>
                <a:gd name="T59" fmla="*/ 3073 h 3106"/>
                <a:gd name="T60" fmla="*/ 1938 w 12490"/>
                <a:gd name="T61" fmla="*/ 3073 h 3106"/>
                <a:gd name="T62" fmla="*/ 2297 w 12490"/>
                <a:gd name="T63" fmla="*/ 3073 h 3106"/>
                <a:gd name="T64" fmla="*/ 2656 w 12490"/>
                <a:gd name="T65" fmla="*/ 3073 h 3106"/>
                <a:gd name="T66" fmla="*/ 3015 w 12490"/>
                <a:gd name="T67" fmla="*/ 3073 h 3106"/>
                <a:gd name="T68" fmla="*/ 3374 w 12490"/>
                <a:gd name="T69" fmla="*/ 3073 h 3106"/>
                <a:gd name="T70" fmla="*/ 3733 w 12490"/>
                <a:gd name="T71" fmla="*/ 3073 h 3106"/>
                <a:gd name="T72" fmla="*/ 4092 w 12490"/>
                <a:gd name="T73" fmla="*/ 3073 h 3106"/>
                <a:gd name="T74" fmla="*/ 4451 w 12490"/>
                <a:gd name="T75" fmla="*/ 3073 h 3106"/>
                <a:gd name="T76" fmla="*/ 4810 w 12490"/>
                <a:gd name="T77" fmla="*/ 3073 h 3106"/>
                <a:gd name="T78" fmla="*/ 5168 w 12490"/>
                <a:gd name="T79" fmla="*/ 3073 h 3106"/>
                <a:gd name="T80" fmla="*/ 5527 w 12490"/>
                <a:gd name="T81" fmla="*/ 3073 h 3106"/>
                <a:gd name="T82" fmla="*/ 5886 w 12490"/>
                <a:gd name="T83" fmla="*/ 3073 h 3106"/>
                <a:gd name="T84" fmla="*/ 6245 w 12490"/>
                <a:gd name="T85" fmla="*/ 3073 h 3106"/>
                <a:gd name="T86" fmla="*/ 6604 w 12490"/>
                <a:gd name="T87" fmla="*/ 3073 h 3106"/>
                <a:gd name="T88" fmla="*/ 6963 w 12490"/>
                <a:gd name="T89" fmla="*/ 3073 h 3106"/>
                <a:gd name="T90" fmla="*/ 7322 w 12490"/>
                <a:gd name="T91" fmla="*/ 3073 h 3106"/>
                <a:gd name="T92" fmla="*/ 7681 w 12490"/>
                <a:gd name="T93" fmla="*/ 3073 h 3106"/>
                <a:gd name="T94" fmla="*/ 8040 w 12490"/>
                <a:gd name="T95" fmla="*/ 3073 h 3106"/>
                <a:gd name="T96" fmla="*/ 8399 w 12490"/>
                <a:gd name="T97" fmla="*/ 3073 h 3106"/>
                <a:gd name="T98" fmla="*/ 8758 w 12490"/>
                <a:gd name="T99" fmla="*/ 3073 h 3106"/>
                <a:gd name="T100" fmla="*/ 9117 w 12490"/>
                <a:gd name="T101" fmla="*/ 3073 h 3106"/>
                <a:gd name="T102" fmla="*/ 9476 w 12490"/>
                <a:gd name="T103" fmla="*/ 3073 h 3106"/>
                <a:gd name="T104" fmla="*/ 9835 w 12490"/>
                <a:gd name="T105" fmla="*/ 3073 h 3106"/>
                <a:gd name="T106" fmla="*/ 10194 w 12490"/>
                <a:gd name="T107" fmla="*/ 3073 h 3106"/>
                <a:gd name="T108" fmla="*/ 10552 w 12490"/>
                <a:gd name="T109" fmla="*/ 3073 h 3106"/>
                <a:gd name="T110" fmla="*/ 10911 w 12490"/>
                <a:gd name="T111" fmla="*/ 3073 h 3106"/>
                <a:gd name="T112" fmla="*/ 12366 w 12490"/>
                <a:gd name="T113" fmla="*/ 179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90" h="3106" extrusionOk="0">
                  <a:moveTo>
                    <a:pt x="12366" y="1316"/>
                  </a:moveTo>
                  <a:lnTo>
                    <a:pt x="11226" y="118"/>
                  </a:lnTo>
                  <a:cubicBezTo>
                    <a:pt x="11141" y="28"/>
                    <a:pt x="11020" y="0"/>
                    <a:pt x="10911" y="33"/>
                  </a:cubicBezTo>
                  <a:cubicBezTo>
                    <a:pt x="10853" y="15"/>
                    <a:pt x="10790" y="15"/>
                    <a:pt x="10732" y="33"/>
                  </a:cubicBezTo>
                  <a:cubicBezTo>
                    <a:pt x="10673" y="15"/>
                    <a:pt x="10611" y="15"/>
                    <a:pt x="10552" y="33"/>
                  </a:cubicBezTo>
                  <a:cubicBezTo>
                    <a:pt x="10494" y="15"/>
                    <a:pt x="10432" y="15"/>
                    <a:pt x="10373" y="33"/>
                  </a:cubicBezTo>
                  <a:cubicBezTo>
                    <a:pt x="10315" y="15"/>
                    <a:pt x="10252" y="15"/>
                    <a:pt x="10194" y="33"/>
                  </a:cubicBezTo>
                  <a:cubicBezTo>
                    <a:pt x="10135" y="15"/>
                    <a:pt x="10073" y="15"/>
                    <a:pt x="10014" y="33"/>
                  </a:cubicBezTo>
                  <a:cubicBezTo>
                    <a:pt x="9956" y="15"/>
                    <a:pt x="9893" y="15"/>
                    <a:pt x="9835" y="33"/>
                  </a:cubicBezTo>
                  <a:cubicBezTo>
                    <a:pt x="9776" y="15"/>
                    <a:pt x="9714" y="15"/>
                    <a:pt x="9655" y="33"/>
                  </a:cubicBezTo>
                  <a:cubicBezTo>
                    <a:pt x="9597" y="15"/>
                    <a:pt x="9534" y="15"/>
                    <a:pt x="9476" y="33"/>
                  </a:cubicBezTo>
                  <a:cubicBezTo>
                    <a:pt x="9417" y="15"/>
                    <a:pt x="9355" y="15"/>
                    <a:pt x="9296" y="33"/>
                  </a:cubicBezTo>
                  <a:cubicBezTo>
                    <a:pt x="9238" y="15"/>
                    <a:pt x="9175" y="15"/>
                    <a:pt x="9117" y="33"/>
                  </a:cubicBezTo>
                  <a:cubicBezTo>
                    <a:pt x="9058" y="15"/>
                    <a:pt x="8996" y="15"/>
                    <a:pt x="8937" y="33"/>
                  </a:cubicBezTo>
                  <a:cubicBezTo>
                    <a:pt x="8879" y="15"/>
                    <a:pt x="8816" y="15"/>
                    <a:pt x="8758" y="33"/>
                  </a:cubicBezTo>
                  <a:cubicBezTo>
                    <a:pt x="8699" y="15"/>
                    <a:pt x="8637" y="15"/>
                    <a:pt x="8578" y="33"/>
                  </a:cubicBezTo>
                  <a:cubicBezTo>
                    <a:pt x="8520" y="15"/>
                    <a:pt x="8457" y="15"/>
                    <a:pt x="8399" y="33"/>
                  </a:cubicBezTo>
                  <a:cubicBezTo>
                    <a:pt x="8340" y="15"/>
                    <a:pt x="8278" y="15"/>
                    <a:pt x="8219" y="33"/>
                  </a:cubicBezTo>
                  <a:cubicBezTo>
                    <a:pt x="8161" y="15"/>
                    <a:pt x="8098" y="15"/>
                    <a:pt x="8040" y="33"/>
                  </a:cubicBezTo>
                  <a:cubicBezTo>
                    <a:pt x="7981" y="15"/>
                    <a:pt x="7919" y="15"/>
                    <a:pt x="7860" y="33"/>
                  </a:cubicBezTo>
                  <a:cubicBezTo>
                    <a:pt x="7802" y="15"/>
                    <a:pt x="7740" y="15"/>
                    <a:pt x="7681" y="33"/>
                  </a:cubicBezTo>
                  <a:cubicBezTo>
                    <a:pt x="7623" y="15"/>
                    <a:pt x="7560" y="15"/>
                    <a:pt x="7502" y="33"/>
                  </a:cubicBezTo>
                  <a:cubicBezTo>
                    <a:pt x="7443" y="15"/>
                    <a:pt x="7381" y="15"/>
                    <a:pt x="7322" y="33"/>
                  </a:cubicBezTo>
                  <a:cubicBezTo>
                    <a:pt x="7264" y="15"/>
                    <a:pt x="7201" y="15"/>
                    <a:pt x="7143" y="33"/>
                  </a:cubicBezTo>
                  <a:cubicBezTo>
                    <a:pt x="7084" y="15"/>
                    <a:pt x="7022" y="15"/>
                    <a:pt x="6963" y="33"/>
                  </a:cubicBezTo>
                  <a:cubicBezTo>
                    <a:pt x="6905" y="15"/>
                    <a:pt x="6842" y="15"/>
                    <a:pt x="6784" y="33"/>
                  </a:cubicBezTo>
                  <a:cubicBezTo>
                    <a:pt x="6725" y="15"/>
                    <a:pt x="6663" y="15"/>
                    <a:pt x="6604" y="33"/>
                  </a:cubicBezTo>
                  <a:cubicBezTo>
                    <a:pt x="6546" y="15"/>
                    <a:pt x="6483" y="15"/>
                    <a:pt x="6425" y="33"/>
                  </a:cubicBezTo>
                  <a:cubicBezTo>
                    <a:pt x="6366" y="15"/>
                    <a:pt x="6304" y="15"/>
                    <a:pt x="6245" y="33"/>
                  </a:cubicBezTo>
                  <a:cubicBezTo>
                    <a:pt x="6187" y="15"/>
                    <a:pt x="6124" y="15"/>
                    <a:pt x="6066" y="33"/>
                  </a:cubicBezTo>
                  <a:cubicBezTo>
                    <a:pt x="6007" y="15"/>
                    <a:pt x="5945" y="15"/>
                    <a:pt x="5886" y="33"/>
                  </a:cubicBezTo>
                  <a:cubicBezTo>
                    <a:pt x="5828" y="15"/>
                    <a:pt x="5765" y="15"/>
                    <a:pt x="5707" y="33"/>
                  </a:cubicBezTo>
                  <a:cubicBezTo>
                    <a:pt x="5648" y="15"/>
                    <a:pt x="5586" y="15"/>
                    <a:pt x="5527" y="33"/>
                  </a:cubicBezTo>
                  <a:cubicBezTo>
                    <a:pt x="5469" y="15"/>
                    <a:pt x="5406" y="15"/>
                    <a:pt x="5348" y="33"/>
                  </a:cubicBezTo>
                  <a:cubicBezTo>
                    <a:pt x="5289" y="15"/>
                    <a:pt x="5227" y="15"/>
                    <a:pt x="5168" y="33"/>
                  </a:cubicBezTo>
                  <a:cubicBezTo>
                    <a:pt x="5110" y="15"/>
                    <a:pt x="5048" y="15"/>
                    <a:pt x="4989" y="33"/>
                  </a:cubicBezTo>
                  <a:cubicBezTo>
                    <a:pt x="4930" y="15"/>
                    <a:pt x="4868" y="15"/>
                    <a:pt x="4810" y="33"/>
                  </a:cubicBezTo>
                  <a:cubicBezTo>
                    <a:pt x="4751" y="15"/>
                    <a:pt x="4689" y="15"/>
                    <a:pt x="4630" y="33"/>
                  </a:cubicBezTo>
                  <a:cubicBezTo>
                    <a:pt x="4572" y="15"/>
                    <a:pt x="4509" y="15"/>
                    <a:pt x="4451" y="33"/>
                  </a:cubicBezTo>
                  <a:cubicBezTo>
                    <a:pt x="4392" y="15"/>
                    <a:pt x="4330" y="15"/>
                    <a:pt x="4271" y="33"/>
                  </a:cubicBezTo>
                  <a:cubicBezTo>
                    <a:pt x="4213" y="15"/>
                    <a:pt x="4150" y="15"/>
                    <a:pt x="4092" y="33"/>
                  </a:cubicBezTo>
                  <a:cubicBezTo>
                    <a:pt x="4033" y="15"/>
                    <a:pt x="3971" y="15"/>
                    <a:pt x="3912" y="33"/>
                  </a:cubicBezTo>
                  <a:cubicBezTo>
                    <a:pt x="3854" y="15"/>
                    <a:pt x="3791" y="15"/>
                    <a:pt x="3733" y="33"/>
                  </a:cubicBezTo>
                  <a:cubicBezTo>
                    <a:pt x="3674" y="15"/>
                    <a:pt x="3612" y="15"/>
                    <a:pt x="3553" y="33"/>
                  </a:cubicBezTo>
                  <a:cubicBezTo>
                    <a:pt x="3495" y="15"/>
                    <a:pt x="3432" y="15"/>
                    <a:pt x="3374" y="33"/>
                  </a:cubicBezTo>
                  <a:cubicBezTo>
                    <a:pt x="3315" y="15"/>
                    <a:pt x="3253" y="15"/>
                    <a:pt x="3194" y="33"/>
                  </a:cubicBezTo>
                  <a:cubicBezTo>
                    <a:pt x="3136" y="15"/>
                    <a:pt x="3073" y="15"/>
                    <a:pt x="3015" y="33"/>
                  </a:cubicBezTo>
                  <a:cubicBezTo>
                    <a:pt x="2956" y="15"/>
                    <a:pt x="2894" y="15"/>
                    <a:pt x="2835" y="33"/>
                  </a:cubicBezTo>
                  <a:cubicBezTo>
                    <a:pt x="2777" y="15"/>
                    <a:pt x="2714" y="15"/>
                    <a:pt x="2656" y="33"/>
                  </a:cubicBezTo>
                  <a:cubicBezTo>
                    <a:pt x="2597" y="15"/>
                    <a:pt x="2535" y="15"/>
                    <a:pt x="2476" y="33"/>
                  </a:cubicBezTo>
                  <a:cubicBezTo>
                    <a:pt x="2418" y="15"/>
                    <a:pt x="2356" y="15"/>
                    <a:pt x="2297" y="33"/>
                  </a:cubicBezTo>
                  <a:cubicBezTo>
                    <a:pt x="2238" y="15"/>
                    <a:pt x="2176" y="15"/>
                    <a:pt x="2118" y="33"/>
                  </a:cubicBezTo>
                  <a:cubicBezTo>
                    <a:pt x="2059" y="15"/>
                    <a:pt x="1997" y="15"/>
                    <a:pt x="1938" y="33"/>
                  </a:cubicBezTo>
                  <a:cubicBezTo>
                    <a:pt x="1880" y="15"/>
                    <a:pt x="1817" y="15"/>
                    <a:pt x="1759" y="33"/>
                  </a:cubicBezTo>
                  <a:cubicBezTo>
                    <a:pt x="1700" y="15"/>
                    <a:pt x="1638" y="15"/>
                    <a:pt x="1579" y="33"/>
                  </a:cubicBezTo>
                  <a:cubicBezTo>
                    <a:pt x="1471" y="0"/>
                    <a:pt x="1349" y="28"/>
                    <a:pt x="1264" y="118"/>
                  </a:cubicBezTo>
                  <a:lnTo>
                    <a:pt x="125" y="1316"/>
                  </a:lnTo>
                  <a:cubicBezTo>
                    <a:pt x="0" y="1447"/>
                    <a:pt x="0" y="1659"/>
                    <a:pt x="125" y="1790"/>
                  </a:cubicBezTo>
                  <a:lnTo>
                    <a:pt x="1264" y="2988"/>
                  </a:lnTo>
                  <a:cubicBezTo>
                    <a:pt x="1349" y="3078"/>
                    <a:pt x="1471" y="3106"/>
                    <a:pt x="1579" y="3073"/>
                  </a:cubicBezTo>
                  <a:cubicBezTo>
                    <a:pt x="1638" y="3091"/>
                    <a:pt x="1700" y="3091"/>
                    <a:pt x="1759" y="3073"/>
                  </a:cubicBezTo>
                  <a:cubicBezTo>
                    <a:pt x="1817" y="3091"/>
                    <a:pt x="1880" y="3091"/>
                    <a:pt x="1938" y="3073"/>
                  </a:cubicBezTo>
                  <a:cubicBezTo>
                    <a:pt x="1997" y="3091"/>
                    <a:pt x="2059" y="3091"/>
                    <a:pt x="2118" y="3073"/>
                  </a:cubicBezTo>
                  <a:cubicBezTo>
                    <a:pt x="2176" y="3091"/>
                    <a:pt x="2238" y="3091"/>
                    <a:pt x="2297" y="3073"/>
                  </a:cubicBezTo>
                  <a:cubicBezTo>
                    <a:pt x="2356" y="3091"/>
                    <a:pt x="2418" y="3091"/>
                    <a:pt x="2476" y="3073"/>
                  </a:cubicBezTo>
                  <a:cubicBezTo>
                    <a:pt x="2535" y="3091"/>
                    <a:pt x="2597" y="3091"/>
                    <a:pt x="2656" y="3073"/>
                  </a:cubicBezTo>
                  <a:cubicBezTo>
                    <a:pt x="2714" y="3091"/>
                    <a:pt x="2777" y="3091"/>
                    <a:pt x="2835" y="3073"/>
                  </a:cubicBezTo>
                  <a:cubicBezTo>
                    <a:pt x="2894" y="3091"/>
                    <a:pt x="2956" y="3091"/>
                    <a:pt x="3015" y="3073"/>
                  </a:cubicBezTo>
                  <a:cubicBezTo>
                    <a:pt x="3073" y="3091"/>
                    <a:pt x="3136" y="3091"/>
                    <a:pt x="3194" y="3073"/>
                  </a:cubicBezTo>
                  <a:cubicBezTo>
                    <a:pt x="3253" y="3091"/>
                    <a:pt x="3315" y="3091"/>
                    <a:pt x="3374" y="3073"/>
                  </a:cubicBezTo>
                  <a:cubicBezTo>
                    <a:pt x="3432" y="3091"/>
                    <a:pt x="3495" y="3091"/>
                    <a:pt x="3553" y="3073"/>
                  </a:cubicBezTo>
                  <a:cubicBezTo>
                    <a:pt x="3612" y="3091"/>
                    <a:pt x="3674" y="3091"/>
                    <a:pt x="3733" y="3073"/>
                  </a:cubicBezTo>
                  <a:cubicBezTo>
                    <a:pt x="3791" y="3091"/>
                    <a:pt x="3854" y="3091"/>
                    <a:pt x="3912" y="3073"/>
                  </a:cubicBezTo>
                  <a:cubicBezTo>
                    <a:pt x="3971" y="3091"/>
                    <a:pt x="4033" y="3091"/>
                    <a:pt x="4092" y="3073"/>
                  </a:cubicBezTo>
                  <a:cubicBezTo>
                    <a:pt x="4150" y="3091"/>
                    <a:pt x="4213" y="3091"/>
                    <a:pt x="4271" y="3073"/>
                  </a:cubicBezTo>
                  <a:cubicBezTo>
                    <a:pt x="4330" y="3091"/>
                    <a:pt x="4392" y="3091"/>
                    <a:pt x="4451" y="3073"/>
                  </a:cubicBezTo>
                  <a:cubicBezTo>
                    <a:pt x="4509" y="3091"/>
                    <a:pt x="4572" y="3091"/>
                    <a:pt x="4630" y="3073"/>
                  </a:cubicBezTo>
                  <a:cubicBezTo>
                    <a:pt x="4689" y="3091"/>
                    <a:pt x="4751" y="3091"/>
                    <a:pt x="4810" y="3073"/>
                  </a:cubicBezTo>
                  <a:cubicBezTo>
                    <a:pt x="4868" y="3091"/>
                    <a:pt x="4930" y="3091"/>
                    <a:pt x="4989" y="3073"/>
                  </a:cubicBezTo>
                  <a:cubicBezTo>
                    <a:pt x="5048" y="3091"/>
                    <a:pt x="5110" y="3091"/>
                    <a:pt x="5168" y="3073"/>
                  </a:cubicBezTo>
                  <a:cubicBezTo>
                    <a:pt x="5227" y="3091"/>
                    <a:pt x="5289" y="3091"/>
                    <a:pt x="5348" y="3073"/>
                  </a:cubicBezTo>
                  <a:cubicBezTo>
                    <a:pt x="5406" y="3091"/>
                    <a:pt x="5469" y="3091"/>
                    <a:pt x="5527" y="3073"/>
                  </a:cubicBezTo>
                  <a:cubicBezTo>
                    <a:pt x="5586" y="3091"/>
                    <a:pt x="5648" y="3091"/>
                    <a:pt x="5707" y="3073"/>
                  </a:cubicBezTo>
                  <a:cubicBezTo>
                    <a:pt x="5765" y="3091"/>
                    <a:pt x="5828" y="3091"/>
                    <a:pt x="5886" y="3073"/>
                  </a:cubicBezTo>
                  <a:cubicBezTo>
                    <a:pt x="5945" y="3091"/>
                    <a:pt x="6007" y="3091"/>
                    <a:pt x="6066" y="3073"/>
                  </a:cubicBezTo>
                  <a:cubicBezTo>
                    <a:pt x="6124" y="3091"/>
                    <a:pt x="6187" y="3091"/>
                    <a:pt x="6245" y="3073"/>
                  </a:cubicBezTo>
                  <a:cubicBezTo>
                    <a:pt x="6304" y="3091"/>
                    <a:pt x="6366" y="3091"/>
                    <a:pt x="6425" y="3073"/>
                  </a:cubicBezTo>
                  <a:cubicBezTo>
                    <a:pt x="6483" y="3091"/>
                    <a:pt x="6546" y="3091"/>
                    <a:pt x="6604" y="3073"/>
                  </a:cubicBezTo>
                  <a:cubicBezTo>
                    <a:pt x="6663" y="3091"/>
                    <a:pt x="6725" y="3091"/>
                    <a:pt x="6784" y="3073"/>
                  </a:cubicBezTo>
                  <a:cubicBezTo>
                    <a:pt x="6842" y="3091"/>
                    <a:pt x="6905" y="3091"/>
                    <a:pt x="6963" y="3073"/>
                  </a:cubicBezTo>
                  <a:cubicBezTo>
                    <a:pt x="7022" y="3091"/>
                    <a:pt x="7084" y="3091"/>
                    <a:pt x="7143" y="3073"/>
                  </a:cubicBezTo>
                  <a:cubicBezTo>
                    <a:pt x="7201" y="3091"/>
                    <a:pt x="7264" y="3091"/>
                    <a:pt x="7322" y="3073"/>
                  </a:cubicBezTo>
                  <a:cubicBezTo>
                    <a:pt x="7381" y="3091"/>
                    <a:pt x="7443" y="3091"/>
                    <a:pt x="7502" y="3073"/>
                  </a:cubicBezTo>
                  <a:cubicBezTo>
                    <a:pt x="7560" y="3091"/>
                    <a:pt x="7623" y="3091"/>
                    <a:pt x="7681" y="3073"/>
                  </a:cubicBezTo>
                  <a:cubicBezTo>
                    <a:pt x="7740" y="3091"/>
                    <a:pt x="7802" y="3091"/>
                    <a:pt x="7860" y="3073"/>
                  </a:cubicBezTo>
                  <a:cubicBezTo>
                    <a:pt x="7919" y="3091"/>
                    <a:pt x="7981" y="3091"/>
                    <a:pt x="8040" y="3073"/>
                  </a:cubicBezTo>
                  <a:cubicBezTo>
                    <a:pt x="8098" y="3091"/>
                    <a:pt x="8161" y="3091"/>
                    <a:pt x="8219" y="3073"/>
                  </a:cubicBezTo>
                  <a:cubicBezTo>
                    <a:pt x="8278" y="3091"/>
                    <a:pt x="8340" y="3091"/>
                    <a:pt x="8399" y="3073"/>
                  </a:cubicBezTo>
                  <a:cubicBezTo>
                    <a:pt x="8457" y="3091"/>
                    <a:pt x="8520" y="3091"/>
                    <a:pt x="8578" y="3073"/>
                  </a:cubicBezTo>
                  <a:cubicBezTo>
                    <a:pt x="8637" y="3091"/>
                    <a:pt x="8699" y="3091"/>
                    <a:pt x="8758" y="3073"/>
                  </a:cubicBezTo>
                  <a:cubicBezTo>
                    <a:pt x="8816" y="3091"/>
                    <a:pt x="8879" y="3091"/>
                    <a:pt x="8937" y="3073"/>
                  </a:cubicBezTo>
                  <a:cubicBezTo>
                    <a:pt x="8996" y="3091"/>
                    <a:pt x="9058" y="3091"/>
                    <a:pt x="9117" y="3073"/>
                  </a:cubicBezTo>
                  <a:cubicBezTo>
                    <a:pt x="9175" y="3091"/>
                    <a:pt x="9238" y="3091"/>
                    <a:pt x="9296" y="3073"/>
                  </a:cubicBezTo>
                  <a:cubicBezTo>
                    <a:pt x="9355" y="3091"/>
                    <a:pt x="9417" y="3091"/>
                    <a:pt x="9476" y="3073"/>
                  </a:cubicBezTo>
                  <a:cubicBezTo>
                    <a:pt x="9534" y="3091"/>
                    <a:pt x="9597" y="3091"/>
                    <a:pt x="9655" y="3073"/>
                  </a:cubicBezTo>
                  <a:cubicBezTo>
                    <a:pt x="9714" y="3091"/>
                    <a:pt x="9776" y="3091"/>
                    <a:pt x="9835" y="3073"/>
                  </a:cubicBezTo>
                  <a:cubicBezTo>
                    <a:pt x="9893" y="3091"/>
                    <a:pt x="9956" y="3091"/>
                    <a:pt x="10014" y="3073"/>
                  </a:cubicBezTo>
                  <a:cubicBezTo>
                    <a:pt x="10073" y="3091"/>
                    <a:pt x="10135" y="3091"/>
                    <a:pt x="10194" y="3073"/>
                  </a:cubicBezTo>
                  <a:cubicBezTo>
                    <a:pt x="10252" y="3091"/>
                    <a:pt x="10315" y="3091"/>
                    <a:pt x="10373" y="3073"/>
                  </a:cubicBezTo>
                  <a:cubicBezTo>
                    <a:pt x="10432" y="3091"/>
                    <a:pt x="10494" y="3091"/>
                    <a:pt x="10552" y="3073"/>
                  </a:cubicBezTo>
                  <a:cubicBezTo>
                    <a:pt x="10611" y="3091"/>
                    <a:pt x="10673" y="3091"/>
                    <a:pt x="10732" y="3073"/>
                  </a:cubicBezTo>
                  <a:cubicBezTo>
                    <a:pt x="10790" y="3091"/>
                    <a:pt x="10853" y="3091"/>
                    <a:pt x="10911" y="3073"/>
                  </a:cubicBezTo>
                  <a:cubicBezTo>
                    <a:pt x="11020" y="3106"/>
                    <a:pt x="11141" y="3078"/>
                    <a:pt x="11226" y="2988"/>
                  </a:cubicBezTo>
                  <a:lnTo>
                    <a:pt x="12366" y="1790"/>
                  </a:lnTo>
                  <a:cubicBezTo>
                    <a:pt x="12490" y="1659"/>
                    <a:pt x="12490" y="1447"/>
                    <a:pt x="12366" y="1316"/>
                  </a:cubicBezTo>
                  <a:close/>
                </a:path>
              </a:pathLst>
            </a:custGeom>
            <a:solidFill>
              <a:srgbClr val="B1D6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19" name="Freeform 93"/>
            <p:cNvSpPr/>
            <p:nvPr/>
          </p:nvSpPr>
          <p:spPr bwMode="auto">
            <a:xfrm>
              <a:off x="681498" y="4178860"/>
              <a:ext cx="1941513" cy="2043113"/>
            </a:xfrm>
            <a:custGeom>
              <a:avLst/>
              <a:gdLst>
                <a:gd name="T0" fmla="*/ 1083 w 2553"/>
                <a:gd name="T1" fmla="*/ 2574 h 2686"/>
                <a:gd name="T2" fmla="*/ 106 w 2553"/>
                <a:gd name="T3" fmla="*/ 1546 h 2686"/>
                <a:gd name="T4" fmla="*/ 106 w 2553"/>
                <a:gd name="T5" fmla="*/ 1140 h 2686"/>
                <a:gd name="T6" fmla="*/ 1083 w 2553"/>
                <a:gd name="T7" fmla="*/ 112 h 2686"/>
                <a:gd name="T8" fmla="*/ 1470 w 2553"/>
                <a:gd name="T9" fmla="*/ 112 h 2686"/>
                <a:gd name="T10" fmla="*/ 2447 w 2553"/>
                <a:gd name="T11" fmla="*/ 1140 h 2686"/>
                <a:gd name="T12" fmla="*/ 2447 w 2553"/>
                <a:gd name="T13" fmla="*/ 1546 h 2686"/>
                <a:gd name="T14" fmla="*/ 1470 w 2553"/>
                <a:gd name="T15" fmla="*/ 2574 h 2686"/>
                <a:gd name="T16" fmla="*/ 1083 w 2553"/>
                <a:gd name="T17" fmla="*/ 2574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3" h="2686" extrusionOk="0">
                  <a:moveTo>
                    <a:pt x="1083" y="2574"/>
                  </a:moveTo>
                  <a:lnTo>
                    <a:pt x="106" y="1546"/>
                  </a:lnTo>
                  <a:cubicBezTo>
                    <a:pt x="0" y="1434"/>
                    <a:pt x="0" y="1252"/>
                    <a:pt x="106" y="1140"/>
                  </a:cubicBezTo>
                  <a:lnTo>
                    <a:pt x="1083" y="112"/>
                  </a:lnTo>
                  <a:cubicBezTo>
                    <a:pt x="1190" y="0"/>
                    <a:pt x="1363" y="0"/>
                    <a:pt x="1470" y="112"/>
                  </a:cubicBezTo>
                  <a:lnTo>
                    <a:pt x="2447" y="1140"/>
                  </a:lnTo>
                  <a:cubicBezTo>
                    <a:pt x="2553" y="1252"/>
                    <a:pt x="2553" y="1434"/>
                    <a:pt x="2447" y="1546"/>
                  </a:cubicBezTo>
                  <a:lnTo>
                    <a:pt x="1470" y="2574"/>
                  </a:lnTo>
                  <a:cubicBezTo>
                    <a:pt x="1363" y="2686"/>
                    <a:pt x="1190" y="2686"/>
                    <a:pt x="1083" y="257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20" name="TextBox 19"/>
            <p:cNvSpPr txBox="1"/>
            <p:nvPr/>
          </p:nvSpPr>
          <p:spPr bwMode="auto">
            <a:xfrm>
              <a:off x="2623009" y="4907037"/>
              <a:ext cx="7092262" cy="1158002"/>
            </a:xfrm>
            <a:prstGeom prst="rect">
              <a:avLst/>
            </a:prstGeom>
            <a:noFill/>
          </p:spPr>
          <p:txBody>
            <a:bodyPr wrap="square" rtlCol="0">
              <a:spAutoFit/>
            </a:bodyPr>
            <a:lstStyle/>
            <a:p>
              <a:pPr>
                <a:spcBef>
                  <a:spcPts val="3000"/>
                </a:spcBef>
                <a:defRPr/>
              </a:pPr>
              <a:r>
                <a:rPr lang="it-IT" sz="1400" dirty="0">
                  <a:solidFill>
                    <a:srgbClr val="000000"/>
                  </a:solidFill>
                  <a:latin typeface="Helvetica Neue"/>
                </a:rPr>
                <a:t>How </a:t>
              </a:r>
              <a:r>
                <a:rPr lang="it-IT" sz="1400" b="1" dirty="0">
                  <a:solidFill>
                    <a:schemeClr val="accent1"/>
                  </a:solidFill>
                  <a:latin typeface="Helvetica Neue"/>
                </a:rPr>
                <a:t>trust</a:t>
              </a:r>
              <a:r>
                <a:rPr lang="it-IT" sz="1400" dirty="0">
                  <a:solidFill>
                    <a:srgbClr val="000000"/>
                  </a:solidFill>
                  <a:latin typeface="Helvetica Neue"/>
                </a:rPr>
                <a:t> is provided and managed in computer systems. </a:t>
              </a:r>
              <a:r>
                <a:rPr lang="en-US" sz="1400" dirty="0">
                  <a:solidFill>
                    <a:srgbClr val="000000"/>
                  </a:solidFill>
                  <a:latin typeface="Helvetica Neue"/>
                </a:rPr>
                <a:t>Trust is difficult to quantify, but trust, and management of trust, is essential.</a:t>
              </a:r>
              <a:endParaRPr lang="it-IT" sz="1400" dirty="0">
                <a:solidFill>
                  <a:srgbClr val="000000"/>
                </a:solidFill>
                <a:latin typeface="Helvetica Neue"/>
              </a:endParaRPr>
            </a:p>
          </p:txBody>
        </p:sp>
        <p:sp>
          <p:nvSpPr>
            <p:cNvPr id="21" name="TextBox 20"/>
            <p:cNvSpPr txBox="1"/>
            <p:nvPr/>
          </p:nvSpPr>
          <p:spPr bwMode="auto">
            <a:xfrm>
              <a:off x="3082350" y="4193377"/>
              <a:ext cx="5792808" cy="749822"/>
            </a:xfrm>
            <a:prstGeom prst="rect">
              <a:avLst/>
            </a:prstGeom>
            <a:noFill/>
          </p:spPr>
          <p:txBody>
            <a:bodyPr wrap="square" rtlCol="0" anchor="b">
              <a:spAutoFit/>
            </a:bodyPr>
            <a:lstStyle/>
            <a:p>
              <a:pPr>
                <a:lnSpc>
                  <a:spcPts val="3600"/>
                </a:lnSpc>
                <a:defRPr/>
              </a:pPr>
              <a:r>
                <a:rPr lang="es-CO" sz="2000" b="1" spc="-20">
                  <a:solidFill>
                    <a:srgbClr val="FFFFFF"/>
                  </a:solidFill>
                  <a:latin typeface="Poppins"/>
                </a:rPr>
                <a:t>A</a:t>
              </a:r>
              <a:r>
                <a:rPr lang="en-US" sz="2000" b="1" spc="-20">
                  <a:solidFill>
                    <a:srgbClr val="FFFFFF"/>
                  </a:solidFill>
                  <a:latin typeface="Poppins"/>
                </a:rPr>
                <a:t>SSURANCE</a:t>
              </a:r>
              <a:endParaRPr/>
            </a:p>
          </p:txBody>
        </p:sp>
      </p:grpSp>
      <p:grpSp>
        <p:nvGrpSpPr>
          <p:cNvPr id="23" name="Group 22"/>
          <p:cNvGrpSpPr/>
          <p:nvPr/>
        </p:nvGrpSpPr>
        <p:grpSpPr bwMode="auto">
          <a:xfrm>
            <a:off x="1798952" y="4909788"/>
            <a:ext cx="6237635" cy="1507807"/>
            <a:chOff x="0" y="0"/>
            <a:chExt cx="6237635" cy="1507807"/>
          </a:xfrm>
        </p:grpSpPr>
        <p:sp>
          <p:nvSpPr>
            <p:cNvPr id="24" name="Freeform 92"/>
            <p:cNvSpPr/>
            <p:nvPr/>
          </p:nvSpPr>
          <p:spPr bwMode="auto">
            <a:xfrm>
              <a:off x="0" y="0"/>
              <a:ext cx="6237635" cy="1507807"/>
            </a:xfrm>
            <a:custGeom>
              <a:avLst/>
              <a:gdLst>
                <a:gd name="T0" fmla="*/ 11226 w 12490"/>
                <a:gd name="T1" fmla="*/ 118 h 3106"/>
                <a:gd name="T2" fmla="*/ 10732 w 12490"/>
                <a:gd name="T3" fmla="*/ 33 h 3106"/>
                <a:gd name="T4" fmla="*/ 10373 w 12490"/>
                <a:gd name="T5" fmla="*/ 33 h 3106"/>
                <a:gd name="T6" fmla="*/ 10014 w 12490"/>
                <a:gd name="T7" fmla="*/ 33 h 3106"/>
                <a:gd name="T8" fmla="*/ 9655 w 12490"/>
                <a:gd name="T9" fmla="*/ 33 h 3106"/>
                <a:gd name="T10" fmla="*/ 9296 w 12490"/>
                <a:gd name="T11" fmla="*/ 33 h 3106"/>
                <a:gd name="T12" fmla="*/ 8937 w 12490"/>
                <a:gd name="T13" fmla="*/ 33 h 3106"/>
                <a:gd name="T14" fmla="*/ 8578 w 12490"/>
                <a:gd name="T15" fmla="*/ 33 h 3106"/>
                <a:gd name="T16" fmla="*/ 8219 w 12490"/>
                <a:gd name="T17" fmla="*/ 33 h 3106"/>
                <a:gd name="T18" fmla="*/ 7860 w 12490"/>
                <a:gd name="T19" fmla="*/ 33 h 3106"/>
                <a:gd name="T20" fmla="*/ 7502 w 12490"/>
                <a:gd name="T21" fmla="*/ 33 h 3106"/>
                <a:gd name="T22" fmla="*/ 7143 w 12490"/>
                <a:gd name="T23" fmla="*/ 33 h 3106"/>
                <a:gd name="T24" fmla="*/ 6784 w 12490"/>
                <a:gd name="T25" fmla="*/ 33 h 3106"/>
                <a:gd name="T26" fmla="*/ 6425 w 12490"/>
                <a:gd name="T27" fmla="*/ 33 h 3106"/>
                <a:gd name="T28" fmla="*/ 6066 w 12490"/>
                <a:gd name="T29" fmla="*/ 33 h 3106"/>
                <a:gd name="T30" fmla="*/ 5707 w 12490"/>
                <a:gd name="T31" fmla="*/ 33 h 3106"/>
                <a:gd name="T32" fmla="*/ 5348 w 12490"/>
                <a:gd name="T33" fmla="*/ 33 h 3106"/>
                <a:gd name="T34" fmla="*/ 4989 w 12490"/>
                <a:gd name="T35" fmla="*/ 33 h 3106"/>
                <a:gd name="T36" fmla="*/ 4630 w 12490"/>
                <a:gd name="T37" fmla="*/ 33 h 3106"/>
                <a:gd name="T38" fmla="*/ 4271 w 12490"/>
                <a:gd name="T39" fmla="*/ 33 h 3106"/>
                <a:gd name="T40" fmla="*/ 3912 w 12490"/>
                <a:gd name="T41" fmla="*/ 33 h 3106"/>
                <a:gd name="T42" fmla="*/ 3553 w 12490"/>
                <a:gd name="T43" fmla="*/ 33 h 3106"/>
                <a:gd name="T44" fmla="*/ 3194 w 12490"/>
                <a:gd name="T45" fmla="*/ 33 h 3106"/>
                <a:gd name="T46" fmla="*/ 2835 w 12490"/>
                <a:gd name="T47" fmla="*/ 33 h 3106"/>
                <a:gd name="T48" fmla="*/ 2476 w 12490"/>
                <a:gd name="T49" fmla="*/ 33 h 3106"/>
                <a:gd name="T50" fmla="*/ 2118 w 12490"/>
                <a:gd name="T51" fmla="*/ 33 h 3106"/>
                <a:gd name="T52" fmla="*/ 1759 w 12490"/>
                <a:gd name="T53" fmla="*/ 33 h 3106"/>
                <a:gd name="T54" fmla="*/ 1264 w 12490"/>
                <a:gd name="T55" fmla="*/ 118 h 3106"/>
                <a:gd name="T56" fmla="*/ 125 w 12490"/>
                <a:gd name="T57" fmla="*/ 1790 h 3106"/>
                <a:gd name="T58" fmla="*/ 1579 w 12490"/>
                <a:gd name="T59" fmla="*/ 3073 h 3106"/>
                <a:gd name="T60" fmla="*/ 1938 w 12490"/>
                <a:gd name="T61" fmla="*/ 3073 h 3106"/>
                <a:gd name="T62" fmla="*/ 2297 w 12490"/>
                <a:gd name="T63" fmla="*/ 3073 h 3106"/>
                <a:gd name="T64" fmla="*/ 2656 w 12490"/>
                <a:gd name="T65" fmla="*/ 3073 h 3106"/>
                <a:gd name="T66" fmla="*/ 3015 w 12490"/>
                <a:gd name="T67" fmla="*/ 3073 h 3106"/>
                <a:gd name="T68" fmla="*/ 3374 w 12490"/>
                <a:gd name="T69" fmla="*/ 3073 h 3106"/>
                <a:gd name="T70" fmla="*/ 3733 w 12490"/>
                <a:gd name="T71" fmla="*/ 3073 h 3106"/>
                <a:gd name="T72" fmla="*/ 4092 w 12490"/>
                <a:gd name="T73" fmla="*/ 3073 h 3106"/>
                <a:gd name="T74" fmla="*/ 4451 w 12490"/>
                <a:gd name="T75" fmla="*/ 3073 h 3106"/>
                <a:gd name="T76" fmla="*/ 4810 w 12490"/>
                <a:gd name="T77" fmla="*/ 3073 h 3106"/>
                <a:gd name="T78" fmla="*/ 5168 w 12490"/>
                <a:gd name="T79" fmla="*/ 3073 h 3106"/>
                <a:gd name="T80" fmla="*/ 5527 w 12490"/>
                <a:gd name="T81" fmla="*/ 3073 h 3106"/>
                <a:gd name="T82" fmla="*/ 5886 w 12490"/>
                <a:gd name="T83" fmla="*/ 3073 h 3106"/>
                <a:gd name="T84" fmla="*/ 6245 w 12490"/>
                <a:gd name="T85" fmla="*/ 3073 h 3106"/>
                <a:gd name="T86" fmla="*/ 6604 w 12490"/>
                <a:gd name="T87" fmla="*/ 3073 h 3106"/>
                <a:gd name="T88" fmla="*/ 6963 w 12490"/>
                <a:gd name="T89" fmla="*/ 3073 h 3106"/>
                <a:gd name="T90" fmla="*/ 7322 w 12490"/>
                <a:gd name="T91" fmla="*/ 3073 h 3106"/>
                <a:gd name="T92" fmla="*/ 7681 w 12490"/>
                <a:gd name="T93" fmla="*/ 3073 h 3106"/>
                <a:gd name="T94" fmla="*/ 8040 w 12490"/>
                <a:gd name="T95" fmla="*/ 3073 h 3106"/>
                <a:gd name="T96" fmla="*/ 8399 w 12490"/>
                <a:gd name="T97" fmla="*/ 3073 h 3106"/>
                <a:gd name="T98" fmla="*/ 8758 w 12490"/>
                <a:gd name="T99" fmla="*/ 3073 h 3106"/>
                <a:gd name="T100" fmla="*/ 9117 w 12490"/>
                <a:gd name="T101" fmla="*/ 3073 h 3106"/>
                <a:gd name="T102" fmla="*/ 9476 w 12490"/>
                <a:gd name="T103" fmla="*/ 3073 h 3106"/>
                <a:gd name="T104" fmla="*/ 9835 w 12490"/>
                <a:gd name="T105" fmla="*/ 3073 h 3106"/>
                <a:gd name="T106" fmla="*/ 10194 w 12490"/>
                <a:gd name="T107" fmla="*/ 3073 h 3106"/>
                <a:gd name="T108" fmla="*/ 10552 w 12490"/>
                <a:gd name="T109" fmla="*/ 3073 h 3106"/>
                <a:gd name="T110" fmla="*/ 10911 w 12490"/>
                <a:gd name="T111" fmla="*/ 3073 h 3106"/>
                <a:gd name="T112" fmla="*/ 12366 w 12490"/>
                <a:gd name="T113" fmla="*/ 179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90" h="3106" extrusionOk="0">
                  <a:moveTo>
                    <a:pt x="12366" y="1316"/>
                  </a:moveTo>
                  <a:lnTo>
                    <a:pt x="11226" y="118"/>
                  </a:lnTo>
                  <a:cubicBezTo>
                    <a:pt x="11141" y="28"/>
                    <a:pt x="11020" y="0"/>
                    <a:pt x="10911" y="33"/>
                  </a:cubicBezTo>
                  <a:cubicBezTo>
                    <a:pt x="10853" y="15"/>
                    <a:pt x="10790" y="15"/>
                    <a:pt x="10732" y="33"/>
                  </a:cubicBezTo>
                  <a:cubicBezTo>
                    <a:pt x="10673" y="15"/>
                    <a:pt x="10611" y="15"/>
                    <a:pt x="10552" y="33"/>
                  </a:cubicBezTo>
                  <a:cubicBezTo>
                    <a:pt x="10494" y="15"/>
                    <a:pt x="10432" y="15"/>
                    <a:pt x="10373" y="33"/>
                  </a:cubicBezTo>
                  <a:cubicBezTo>
                    <a:pt x="10315" y="15"/>
                    <a:pt x="10252" y="15"/>
                    <a:pt x="10194" y="33"/>
                  </a:cubicBezTo>
                  <a:cubicBezTo>
                    <a:pt x="10135" y="15"/>
                    <a:pt x="10073" y="15"/>
                    <a:pt x="10014" y="33"/>
                  </a:cubicBezTo>
                  <a:cubicBezTo>
                    <a:pt x="9956" y="15"/>
                    <a:pt x="9893" y="15"/>
                    <a:pt x="9835" y="33"/>
                  </a:cubicBezTo>
                  <a:cubicBezTo>
                    <a:pt x="9776" y="15"/>
                    <a:pt x="9714" y="15"/>
                    <a:pt x="9655" y="33"/>
                  </a:cubicBezTo>
                  <a:cubicBezTo>
                    <a:pt x="9597" y="15"/>
                    <a:pt x="9534" y="15"/>
                    <a:pt x="9476" y="33"/>
                  </a:cubicBezTo>
                  <a:cubicBezTo>
                    <a:pt x="9417" y="15"/>
                    <a:pt x="9355" y="15"/>
                    <a:pt x="9296" y="33"/>
                  </a:cubicBezTo>
                  <a:cubicBezTo>
                    <a:pt x="9238" y="15"/>
                    <a:pt x="9175" y="15"/>
                    <a:pt x="9117" y="33"/>
                  </a:cubicBezTo>
                  <a:cubicBezTo>
                    <a:pt x="9058" y="15"/>
                    <a:pt x="8996" y="15"/>
                    <a:pt x="8937" y="33"/>
                  </a:cubicBezTo>
                  <a:cubicBezTo>
                    <a:pt x="8879" y="15"/>
                    <a:pt x="8816" y="15"/>
                    <a:pt x="8758" y="33"/>
                  </a:cubicBezTo>
                  <a:cubicBezTo>
                    <a:pt x="8699" y="15"/>
                    <a:pt x="8637" y="15"/>
                    <a:pt x="8578" y="33"/>
                  </a:cubicBezTo>
                  <a:cubicBezTo>
                    <a:pt x="8520" y="15"/>
                    <a:pt x="8457" y="15"/>
                    <a:pt x="8399" y="33"/>
                  </a:cubicBezTo>
                  <a:cubicBezTo>
                    <a:pt x="8340" y="15"/>
                    <a:pt x="8278" y="15"/>
                    <a:pt x="8219" y="33"/>
                  </a:cubicBezTo>
                  <a:cubicBezTo>
                    <a:pt x="8161" y="15"/>
                    <a:pt x="8098" y="15"/>
                    <a:pt x="8040" y="33"/>
                  </a:cubicBezTo>
                  <a:cubicBezTo>
                    <a:pt x="7981" y="15"/>
                    <a:pt x="7919" y="15"/>
                    <a:pt x="7860" y="33"/>
                  </a:cubicBezTo>
                  <a:cubicBezTo>
                    <a:pt x="7802" y="15"/>
                    <a:pt x="7740" y="15"/>
                    <a:pt x="7681" y="33"/>
                  </a:cubicBezTo>
                  <a:cubicBezTo>
                    <a:pt x="7623" y="15"/>
                    <a:pt x="7560" y="15"/>
                    <a:pt x="7502" y="33"/>
                  </a:cubicBezTo>
                  <a:cubicBezTo>
                    <a:pt x="7443" y="15"/>
                    <a:pt x="7381" y="15"/>
                    <a:pt x="7322" y="33"/>
                  </a:cubicBezTo>
                  <a:cubicBezTo>
                    <a:pt x="7264" y="15"/>
                    <a:pt x="7201" y="15"/>
                    <a:pt x="7143" y="33"/>
                  </a:cubicBezTo>
                  <a:cubicBezTo>
                    <a:pt x="7084" y="15"/>
                    <a:pt x="7022" y="15"/>
                    <a:pt x="6963" y="33"/>
                  </a:cubicBezTo>
                  <a:cubicBezTo>
                    <a:pt x="6905" y="15"/>
                    <a:pt x="6842" y="15"/>
                    <a:pt x="6784" y="33"/>
                  </a:cubicBezTo>
                  <a:cubicBezTo>
                    <a:pt x="6725" y="15"/>
                    <a:pt x="6663" y="15"/>
                    <a:pt x="6604" y="33"/>
                  </a:cubicBezTo>
                  <a:cubicBezTo>
                    <a:pt x="6546" y="15"/>
                    <a:pt x="6483" y="15"/>
                    <a:pt x="6425" y="33"/>
                  </a:cubicBezTo>
                  <a:cubicBezTo>
                    <a:pt x="6366" y="15"/>
                    <a:pt x="6304" y="15"/>
                    <a:pt x="6245" y="33"/>
                  </a:cubicBezTo>
                  <a:cubicBezTo>
                    <a:pt x="6187" y="15"/>
                    <a:pt x="6124" y="15"/>
                    <a:pt x="6066" y="33"/>
                  </a:cubicBezTo>
                  <a:cubicBezTo>
                    <a:pt x="6007" y="15"/>
                    <a:pt x="5945" y="15"/>
                    <a:pt x="5886" y="33"/>
                  </a:cubicBezTo>
                  <a:cubicBezTo>
                    <a:pt x="5828" y="15"/>
                    <a:pt x="5765" y="15"/>
                    <a:pt x="5707" y="33"/>
                  </a:cubicBezTo>
                  <a:cubicBezTo>
                    <a:pt x="5648" y="15"/>
                    <a:pt x="5586" y="15"/>
                    <a:pt x="5527" y="33"/>
                  </a:cubicBezTo>
                  <a:cubicBezTo>
                    <a:pt x="5469" y="15"/>
                    <a:pt x="5406" y="15"/>
                    <a:pt x="5348" y="33"/>
                  </a:cubicBezTo>
                  <a:cubicBezTo>
                    <a:pt x="5289" y="15"/>
                    <a:pt x="5227" y="15"/>
                    <a:pt x="5168" y="33"/>
                  </a:cubicBezTo>
                  <a:cubicBezTo>
                    <a:pt x="5110" y="15"/>
                    <a:pt x="5048" y="15"/>
                    <a:pt x="4989" y="33"/>
                  </a:cubicBezTo>
                  <a:cubicBezTo>
                    <a:pt x="4930" y="15"/>
                    <a:pt x="4868" y="15"/>
                    <a:pt x="4810" y="33"/>
                  </a:cubicBezTo>
                  <a:cubicBezTo>
                    <a:pt x="4751" y="15"/>
                    <a:pt x="4689" y="15"/>
                    <a:pt x="4630" y="33"/>
                  </a:cubicBezTo>
                  <a:cubicBezTo>
                    <a:pt x="4572" y="15"/>
                    <a:pt x="4509" y="15"/>
                    <a:pt x="4451" y="33"/>
                  </a:cubicBezTo>
                  <a:cubicBezTo>
                    <a:pt x="4392" y="15"/>
                    <a:pt x="4330" y="15"/>
                    <a:pt x="4271" y="33"/>
                  </a:cubicBezTo>
                  <a:cubicBezTo>
                    <a:pt x="4213" y="15"/>
                    <a:pt x="4150" y="15"/>
                    <a:pt x="4092" y="33"/>
                  </a:cubicBezTo>
                  <a:cubicBezTo>
                    <a:pt x="4033" y="15"/>
                    <a:pt x="3971" y="15"/>
                    <a:pt x="3912" y="33"/>
                  </a:cubicBezTo>
                  <a:cubicBezTo>
                    <a:pt x="3854" y="15"/>
                    <a:pt x="3791" y="15"/>
                    <a:pt x="3733" y="33"/>
                  </a:cubicBezTo>
                  <a:cubicBezTo>
                    <a:pt x="3674" y="15"/>
                    <a:pt x="3612" y="15"/>
                    <a:pt x="3553" y="33"/>
                  </a:cubicBezTo>
                  <a:cubicBezTo>
                    <a:pt x="3495" y="15"/>
                    <a:pt x="3432" y="15"/>
                    <a:pt x="3374" y="33"/>
                  </a:cubicBezTo>
                  <a:cubicBezTo>
                    <a:pt x="3315" y="15"/>
                    <a:pt x="3253" y="15"/>
                    <a:pt x="3194" y="33"/>
                  </a:cubicBezTo>
                  <a:cubicBezTo>
                    <a:pt x="3136" y="15"/>
                    <a:pt x="3073" y="15"/>
                    <a:pt x="3015" y="33"/>
                  </a:cubicBezTo>
                  <a:cubicBezTo>
                    <a:pt x="2956" y="15"/>
                    <a:pt x="2894" y="15"/>
                    <a:pt x="2835" y="33"/>
                  </a:cubicBezTo>
                  <a:cubicBezTo>
                    <a:pt x="2777" y="15"/>
                    <a:pt x="2714" y="15"/>
                    <a:pt x="2656" y="33"/>
                  </a:cubicBezTo>
                  <a:cubicBezTo>
                    <a:pt x="2597" y="15"/>
                    <a:pt x="2535" y="15"/>
                    <a:pt x="2476" y="33"/>
                  </a:cubicBezTo>
                  <a:cubicBezTo>
                    <a:pt x="2418" y="15"/>
                    <a:pt x="2356" y="15"/>
                    <a:pt x="2297" y="33"/>
                  </a:cubicBezTo>
                  <a:cubicBezTo>
                    <a:pt x="2238" y="15"/>
                    <a:pt x="2176" y="15"/>
                    <a:pt x="2118" y="33"/>
                  </a:cubicBezTo>
                  <a:cubicBezTo>
                    <a:pt x="2059" y="15"/>
                    <a:pt x="1997" y="15"/>
                    <a:pt x="1938" y="33"/>
                  </a:cubicBezTo>
                  <a:cubicBezTo>
                    <a:pt x="1880" y="15"/>
                    <a:pt x="1817" y="15"/>
                    <a:pt x="1759" y="33"/>
                  </a:cubicBezTo>
                  <a:cubicBezTo>
                    <a:pt x="1700" y="15"/>
                    <a:pt x="1638" y="15"/>
                    <a:pt x="1579" y="33"/>
                  </a:cubicBezTo>
                  <a:cubicBezTo>
                    <a:pt x="1471" y="0"/>
                    <a:pt x="1349" y="28"/>
                    <a:pt x="1264" y="118"/>
                  </a:cubicBezTo>
                  <a:lnTo>
                    <a:pt x="125" y="1316"/>
                  </a:lnTo>
                  <a:cubicBezTo>
                    <a:pt x="0" y="1447"/>
                    <a:pt x="0" y="1659"/>
                    <a:pt x="125" y="1790"/>
                  </a:cubicBezTo>
                  <a:lnTo>
                    <a:pt x="1264" y="2988"/>
                  </a:lnTo>
                  <a:cubicBezTo>
                    <a:pt x="1349" y="3078"/>
                    <a:pt x="1471" y="3106"/>
                    <a:pt x="1579" y="3073"/>
                  </a:cubicBezTo>
                  <a:cubicBezTo>
                    <a:pt x="1638" y="3091"/>
                    <a:pt x="1700" y="3091"/>
                    <a:pt x="1759" y="3073"/>
                  </a:cubicBezTo>
                  <a:cubicBezTo>
                    <a:pt x="1817" y="3091"/>
                    <a:pt x="1880" y="3091"/>
                    <a:pt x="1938" y="3073"/>
                  </a:cubicBezTo>
                  <a:cubicBezTo>
                    <a:pt x="1997" y="3091"/>
                    <a:pt x="2059" y="3091"/>
                    <a:pt x="2118" y="3073"/>
                  </a:cubicBezTo>
                  <a:cubicBezTo>
                    <a:pt x="2176" y="3091"/>
                    <a:pt x="2238" y="3091"/>
                    <a:pt x="2297" y="3073"/>
                  </a:cubicBezTo>
                  <a:cubicBezTo>
                    <a:pt x="2356" y="3091"/>
                    <a:pt x="2418" y="3091"/>
                    <a:pt x="2476" y="3073"/>
                  </a:cubicBezTo>
                  <a:cubicBezTo>
                    <a:pt x="2535" y="3091"/>
                    <a:pt x="2597" y="3091"/>
                    <a:pt x="2656" y="3073"/>
                  </a:cubicBezTo>
                  <a:cubicBezTo>
                    <a:pt x="2714" y="3091"/>
                    <a:pt x="2777" y="3091"/>
                    <a:pt x="2835" y="3073"/>
                  </a:cubicBezTo>
                  <a:cubicBezTo>
                    <a:pt x="2894" y="3091"/>
                    <a:pt x="2956" y="3091"/>
                    <a:pt x="3015" y="3073"/>
                  </a:cubicBezTo>
                  <a:cubicBezTo>
                    <a:pt x="3073" y="3091"/>
                    <a:pt x="3136" y="3091"/>
                    <a:pt x="3194" y="3073"/>
                  </a:cubicBezTo>
                  <a:cubicBezTo>
                    <a:pt x="3253" y="3091"/>
                    <a:pt x="3315" y="3091"/>
                    <a:pt x="3374" y="3073"/>
                  </a:cubicBezTo>
                  <a:cubicBezTo>
                    <a:pt x="3432" y="3091"/>
                    <a:pt x="3495" y="3091"/>
                    <a:pt x="3553" y="3073"/>
                  </a:cubicBezTo>
                  <a:cubicBezTo>
                    <a:pt x="3612" y="3091"/>
                    <a:pt x="3674" y="3091"/>
                    <a:pt x="3733" y="3073"/>
                  </a:cubicBezTo>
                  <a:cubicBezTo>
                    <a:pt x="3791" y="3091"/>
                    <a:pt x="3854" y="3091"/>
                    <a:pt x="3912" y="3073"/>
                  </a:cubicBezTo>
                  <a:cubicBezTo>
                    <a:pt x="3971" y="3091"/>
                    <a:pt x="4033" y="3091"/>
                    <a:pt x="4092" y="3073"/>
                  </a:cubicBezTo>
                  <a:cubicBezTo>
                    <a:pt x="4150" y="3091"/>
                    <a:pt x="4213" y="3091"/>
                    <a:pt x="4271" y="3073"/>
                  </a:cubicBezTo>
                  <a:cubicBezTo>
                    <a:pt x="4330" y="3091"/>
                    <a:pt x="4392" y="3091"/>
                    <a:pt x="4451" y="3073"/>
                  </a:cubicBezTo>
                  <a:cubicBezTo>
                    <a:pt x="4509" y="3091"/>
                    <a:pt x="4572" y="3091"/>
                    <a:pt x="4630" y="3073"/>
                  </a:cubicBezTo>
                  <a:cubicBezTo>
                    <a:pt x="4689" y="3091"/>
                    <a:pt x="4751" y="3091"/>
                    <a:pt x="4810" y="3073"/>
                  </a:cubicBezTo>
                  <a:cubicBezTo>
                    <a:pt x="4868" y="3091"/>
                    <a:pt x="4930" y="3091"/>
                    <a:pt x="4989" y="3073"/>
                  </a:cubicBezTo>
                  <a:cubicBezTo>
                    <a:pt x="5048" y="3091"/>
                    <a:pt x="5110" y="3091"/>
                    <a:pt x="5168" y="3073"/>
                  </a:cubicBezTo>
                  <a:cubicBezTo>
                    <a:pt x="5227" y="3091"/>
                    <a:pt x="5289" y="3091"/>
                    <a:pt x="5348" y="3073"/>
                  </a:cubicBezTo>
                  <a:cubicBezTo>
                    <a:pt x="5406" y="3091"/>
                    <a:pt x="5469" y="3091"/>
                    <a:pt x="5527" y="3073"/>
                  </a:cubicBezTo>
                  <a:cubicBezTo>
                    <a:pt x="5586" y="3091"/>
                    <a:pt x="5648" y="3091"/>
                    <a:pt x="5707" y="3073"/>
                  </a:cubicBezTo>
                  <a:cubicBezTo>
                    <a:pt x="5765" y="3091"/>
                    <a:pt x="5828" y="3091"/>
                    <a:pt x="5886" y="3073"/>
                  </a:cubicBezTo>
                  <a:cubicBezTo>
                    <a:pt x="5945" y="3091"/>
                    <a:pt x="6007" y="3091"/>
                    <a:pt x="6066" y="3073"/>
                  </a:cubicBezTo>
                  <a:cubicBezTo>
                    <a:pt x="6124" y="3091"/>
                    <a:pt x="6187" y="3091"/>
                    <a:pt x="6245" y="3073"/>
                  </a:cubicBezTo>
                  <a:cubicBezTo>
                    <a:pt x="6304" y="3091"/>
                    <a:pt x="6366" y="3091"/>
                    <a:pt x="6425" y="3073"/>
                  </a:cubicBezTo>
                  <a:cubicBezTo>
                    <a:pt x="6483" y="3091"/>
                    <a:pt x="6546" y="3091"/>
                    <a:pt x="6604" y="3073"/>
                  </a:cubicBezTo>
                  <a:cubicBezTo>
                    <a:pt x="6663" y="3091"/>
                    <a:pt x="6725" y="3091"/>
                    <a:pt x="6784" y="3073"/>
                  </a:cubicBezTo>
                  <a:cubicBezTo>
                    <a:pt x="6842" y="3091"/>
                    <a:pt x="6905" y="3091"/>
                    <a:pt x="6963" y="3073"/>
                  </a:cubicBezTo>
                  <a:cubicBezTo>
                    <a:pt x="7022" y="3091"/>
                    <a:pt x="7084" y="3091"/>
                    <a:pt x="7143" y="3073"/>
                  </a:cubicBezTo>
                  <a:cubicBezTo>
                    <a:pt x="7201" y="3091"/>
                    <a:pt x="7264" y="3091"/>
                    <a:pt x="7322" y="3073"/>
                  </a:cubicBezTo>
                  <a:cubicBezTo>
                    <a:pt x="7381" y="3091"/>
                    <a:pt x="7443" y="3091"/>
                    <a:pt x="7502" y="3073"/>
                  </a:cubicBezTo>
                  <a:cubicBezTo>
                    <a:pt x="7560" y="3091"/>
                    <a:pt x="7623" y="3091"/>
                    <a:pt x="7681" y="3073"/>
                  </a:cubicBezTo>
                  <a:cubicBezTo>
                    <a:pt x="7740" y="3091"/>
                    <a:pt x="7802" y="3091"/>
                    <a:pt x="7860" y="3073"/>
                  </a:cubicBezTo>
                  <a:cubicBezTo>
                    <a:pt x="7919" y="3091"/>
                    <a:pt x="7981" y="3091"/>
                    <a:pt x="8040" y="3073"/>
                  </a:cubicBezTo>
                  <a:cubicBezTo>
                    <a:pt x="8098" y="3091"/>
                    <a:pt x="8161" y="3091"/>
                    <a:pt x="8219" y="3073"/>
                  </a:cubicBezTo>
                  <a:cubicBezTo>
                    <a:pt x="8278" y="3091"/>
                    <a:pt x="8340" y="3091"/>
                    <a:pt x="8399" y="3073"/>
                  </a:cubicBezTo>
                  <a:cubicBezTo>
                    <a:pt x="8457" y="3091"/>
                    <a:pt x="8520" y="3091"/>
                    <a:pt x="8578" y="3073"/>
                  </a:cubicBezTo>
                  <a:cubicBezTo>
                    <a:pt x="8637" y="3091"/>
                    <a:pt x="8699" y="3091"/>
                    <a:pt x="8758" y="3073"/>
                  </a:cubicBezTo>
                  <a:cubicBezTo>
                    <a:pt x="8816" y="3091"/>
                    <a:pt x="8879" y="3091"/>
                    <a:pt x="8937" y="3073"/>
                  </a:cubicBezTo>
                  <a:cubicBezTo>
                    <a:pt x="8996" y="3091"/>
                    <a:pt x="9058" y="3091"/>
                    <a:pt x="9117" y="3073"/>
                  </a:cubicBezTo>
                  <a:cubicBezTo>
                    <a:pt x="9175" y="3091"/>
                    <a:pt x="9238" y="3091"/>
                    <a:pt x="9296" y="3073"/>
                  </a:cubicBezTo>
                  <a:cubicBezTo>
                    <a:pt x="9355" y="3091"/>
                    <a:pt x="9417" y="3091"/>
                    <a:pt x="9476" y="3073"/>
                  </a:cubicBezTo>
                  <a:cubicBezTo>
                    <a:pt x="9534" y="3091"/>
                    <a:pt x="9597" y="3091"/>
                    <a:pt x="9655" y="3073"/>
                  </a:cubicBezTo>
                  <a:cubicBezTo>
                    <a:pt x="9714" y="3091"/>
                    <a:pt x="9776" y="3091"/>
                    <a:pt x="9835" y="3073"/>
                  </a:cubicBezTo>
                  <a:cubicBezTo>
                    <a:pt x="9893" y="3091"/>
                    <a:pt x="9956" y="3091"/>
                    <a:pt x="10014" y="3073"/>
                  </a:cubicBezTo>
                  <a:cubicBezTo>
                    <a:pt x="10073" y="3091"/>
                    <a:pt x="10135" y="3091"/>
                    <a:pt x="10194" y="3073"/>
                  </a:cubicBezTo>
                  <a:cubicBezTo>
                    <a:pt x="10252" y="3091"/>
                    <a:pt x="10315" y="3091"/>
                    <a:pt x="10373" y="3073"/>
                  </a:cubicBezTo>
                  <a:cubicBezTo>
                    <a:pt x="10432" y="3091"/>
                    <a:pt x="10494" y="3091"/>
                    <a:pt x="10552" y="3073"/>
                  </a:cubicBezTo>
                  <a:cubicBezTo>
                    <a:pt x="10611" y="3091"/>
                    <a:pt x="10673" y="3091"/>
                    <a:pt x="10732" y="3073"/>
                  </a:cubicBezTo>
                  <a:cubicBezTo>
                    <a:pt x="10790" y="3091"/>
                    <a:pt x="10853" y="3091"/>
                    <a:pt x="10911" y="3073"/>
                  </a:cubicBezTo>
                  <a:cubicBezTo>
                    <a:pt x="11020" y="3106"/>
                    <a:pt x="11141" y="3078"/>
                    <a:pt x="11226" y="2988"/>
                  </a:cubicBezTo>
                  <a:lnTo>
                    <a:pt x="12366" y="1790"/>
                  </a:lnTo>
                  <a:cubicBezTo>
                    <a:pt x="12490" y="1659"/>
                    <a:pt x="12490" y="1447"/>
                    <a:pt x="12366" y="1316"/>
                  </a:cubicBezTo>
                  <a:close/>
                </a:path>
              </a:pathLst>
            </a:custGeom>
            <a:solidFill>
              <a:srgbClr val="B1D6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25" name="Freeform 93"/>
            <p:cNvSpPr/>
            <p:nvPr/>
          </p:nvSpPr>
          <p:spPr bwMode="auto">
            <a:xfrm>
              <a:off x="169794" y="102276"/>
              <a:ext cx="1273986" cy="1303256"/>
            </a:xfrm>
            <a:custGeom>
              <a:avLst/>
              <a:gdLst>
                <a:gd name="T0" fmla="*/ 1083 w 2553"/>
                <a:gd name="T1" fmla="*/ 2574 h 2686"/>
                <a:gd name="T2" fmla="*/ 106 w 2553"/>
                <a:gd name="T3" fmla="*/ 1546 h 2686"/>
                <a:gd name="T4" fmla="*/ 106 w 2553"/>
                <a:gd name="T5" fmla="*/ 1140 h 2686"/>
                <a:gd name="T6" fmla="*/ 1083 w 2553"/>
                <a:gd name="T7" fmla="*/ 112 h 2686"/>
                <a:gd name="T8" fmla="*/ 1470 w 2553"/>
                <a:gd name="T9" fmla="*/ 112 h 2686"/>
                <a:gd name="T10" fmla="*/ 2447 w 2553"/>
                <a:gd name="T11" fmla="*/ 1140 h 2686"/>
                <a:gd name="T12" fmla="*/ 2447 w 2553"/>
                <a:gd name="T13" fmla="*/ 1546 h 2686"/>
                <a:gd name="T14" fmla="*/ 1470 w 2553"/>
                <a:gd name="T15" fmla="*/ 2574 h 2686"/>
                <a:gd name="T16" fmla="*/ 1083 w 2553"/>
                <a:gd name="T17" fmla="*/ 2574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3" h="2686" extrusionOk="0">
                  <a:moveTo>
                    <a:pt x="1083" y="2574"/>
                  </a:moveTo>
                  <a:lnTo>
                    <a:pt x="106" y="1546"/>
                  </a:lnTo>
                  <a:cubicBezTo>
                    <a:pt x="0" y="1434"/>
                    <a:pt x="0" y="1252"/>
                    <a:pt x="106" y="1140"/>
                  </a:cubicBezTo>
                  <a:lnTo>
                    <a:pt x="1083" y="112"/>
                  </a:lnTo>
                  <a:cubicBezTo>
                    <a:pt x="1190" y="0"/>
                    <a:pt x="1363" y="0"/>
                    <a:pt x="1470" y="112"/>
                  </a:cubicBezTo>
                  <a:lnTo>
                    <a:pt x="2447" y="1140"/>
                  </a:lnTo>
                  <a:cubicBezTo>
                    <a:pt x="2553" y="1252"/>
                    <a:pt x="2553" y="1434"/>
                    <a:pt x="2447" y="1546"/>
                  </a:cubicBezTo>
                  <a:lnTo>
                    <a:pt x="1470" y="2574"/>
                  </a:lnTo>
                  <a:cubicBezTo>
                    <a:pt x="1363" y="2686"/>
                    <a:pt x="1190" y="2686"/>
                    <a:pt x="1083" y="257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26" name="TextBox 25"/>
            <p:cNvSpPr txBox="1"/>
            <p:nvPr/>
          </p:nvSpPr>
          <p:spPr bwMode="auto">
            <a:xfrm>
              <a:off x="1443780" y="566763"/>
              <a:ext cx="4653960" cy="518195"/>
            </a:xfrm>
            <a:prstGeom prst="rect">
              <a:avLst/>
            </a:prstGeom>
            <a:noFill/>
          </p:spPr>
          <p:txBody>
            <a:bodyPr wrap="square" rtlCol="0">
              <a:spAutoFit/>
            </a:bodyPr>
            <a:lstStyle/>
            <a:p>
              <a:pPr algn="just">
                <a:defRPr/>
              </a:pPr>
              <a:r>
                <a:rPr lang="it-IT" sz="1400" dirty="0">
                  <a:solidFill>
                    <a:srgbClr val="000000"/>
                  </a:solidFill>
                  <a:latin typeface="Helvetica Neue"/>
                </a:rPr>
                <a:t>The feature of </a:t>
              </a:r>
              <a:r>
                <a:rPr lang="it-IT" sz="1400" dirty="0" err="1">
                  <a:solidFill>
                    <a:srgbClr val="000000"/>
                  </a:solidFill>
                  <a:latin typeface="Helvetica Neue"/>
                </a:rPr>
                <a:t>certain</a:t>
              </a:r>
              <a:r>
                <a:rPr lang="it-IT" sz="1400" dirty="0">
                  <a:solidFill>
                    <a:srgbClr val="000000"/>
                  </a:solidFill>
                  <a:latin typeface="Helvetica Neue"/>
                </a:rPr>
                <a:t> </a:t>
              </a:r>
              <a:r>
                <a:rPr lang="it-IT" sz="1400" dirty="0" err="1">
                  <a:solidFill>
                    <a:srgbClr val="000000"/>
                  </a:solidFill>
                  <a:latin typeface="Helvetica Neue"/>
                </a:rPr>
                <a:t>records</a:t>
              </a:r>
              <a:r>
                <a:rPr lang="it-IT" sz="1400" dirty="0">
                  <a:solidFill>
                    <a:srgbClr val="000000"/>
                  </a:solidFill>
                  <a:latin typeface="Helvetica Neue"/>
                </a:rPr>
                <a:t> or </a:t>
              </a:r>
              <a:r>
                <a:rPr lang="it-IT" sz="1400" dirty="0" err="1">
                  <a:solidFill>
                    <a:srgbClr val="000000"/>
                  </a:solidFill>
                  <a:latin typeface="Helvetica Neue"/>
                </a:rPr>
                <a:t>transactions</a:t>
              </a:r>
              <a:r>
                <a:rPr lang="it-IT" sz="1400" dirty="0">
                  <a:solidFill>
                    <a:srgbClr val="000000"/>
                  </a:solidFill>
                  <a:latin typeface="Helvetica Neue"/>
                </a:rPr>
                <a:t> </a:t>
              </a:r>
              <a:r>
                <a:rPr lang="it-IT" sz="1400" b="1" dirty="0" err="1">
                  <a:solidFill>
                    <a:schemeClr val="accent1"/>
                  </a:solidFill>
                  <a:latin typeface="Helvetica Neue"/>
                </a:rPr>
                <a:t>not</a:t>
              </a:r>
              <a:r>
                <a:rPr lang="it-IT" sz="1400" b="1" dirty="0">
                  <a:solidFill>
                    <a:schemeClr val="accent1"/>
                  </a:solidFill>
                  <a:latin typeface="Helvetica Neue"/>
                </a:rPr>
                <a:t> to be </a:t>
              </a:r>
              <a:r>
                <a:rPr lang="it-IT" sz="1400" b="1" dirty="0" err="1">
                  <a:solidFill>
                    <a:schemeClr val="accent1"/>
                  </a:solidFill>
                  <a:latin typeface="Helvetica Neue"/>
                </a:rPr>
                <a:t>attributable</a:t>
              </a:r>
              <a:r>
                <a:rPr lang="it-IT" sz="1400" dirty="0">
                  <a:solidFill>
                    <a:srgbClr val="000000"/>
                  </a:solidFill>
                  <a:latin typeface="Helvetica Neue"/>
                </a:rPr>
                <a:t> to </a:t>
              </a:r>
              <a:r>
                <a:rPr lang="it-IT" sz="1400" dirty="0" err="1">
                  <a:solidFill>
                    <a:srgbClr val="000000"/>
                  </a:solidFill>
                  <a:latin typeface="Helvetica Neue"/>
                </a:rPr>
                <a:t>any</a:t>
              </a:r>
              <a:r>
                <a:rPr lang="it-IT" sz="1400" dirty="0">
                  <a:solidFill>
                    <a:srgbClr val="000000"/>
                  </a:solidFill>
                  <a:latin typeface="Helvetica Neue"/>
                </a:rPr>
                <a:t> </a:t>
              </a:r>
              <a:r>
                <a:rPr lang="it-IT" sz="1400" dirty="0" err="1">
                  <a:solidFill>
                    <a:srgbClr val="000000"/>
                  </a:solidFill>
                  <a:latin typeface="Helvetica Neue"/>
                </a:rPr>
                <a:t>individual</a:t>
              </a:r>
              <a:r>
                <a:rPr lang="it-IT" sz="1400" dirty="0">
                  <a:solidFill>
                    <a:srgbClr val="000000"/>
                  </a:solidFill>
                  <a:latin typeface="Helvetica Neue"/>
                </a:rPr>
                <a:t> </a:t>
              </a:r>
              <a:endParaRPr sz="1400" dirty="0">
                <a:solidFill>
                  <a:srgbClr val="000000"/>
                </a:solidFill>
                <a:latin typeface="Helvetica Neue"/>
              </a:endParaRPr>
            </a:p>
          </p:txBody>
        </p:sp>
        <p:sp>
          <p:nvSpPr>
            <p:cNvPr id="28" name="TextBox 27"/>
            <p:cNvSpPr txBox="1"/>
            <p:nvPr/>
          </p:nvSpPr>
          <p:spPr bwMode="auto">
            <a:xfrm>
              <a:off x="1745192" y="79434"/>
              <a:ext cx="3801137" cy="510395"/>
            </a:xfrm>
            <a:prstGeom prst="rect">
              <a:avLst/>
            </a:prstGeom>
            <a:noFill/>
          </p:spPr>
          <p:txBody>
            <a:bodyPr wrap="square" rtlCol="0" anchor="b">
              <a:spAutoFit/>
            </a:bodyPr>
            <a:lstStyle/>
            <a:p>
              <a:pPr>
                <a:lnSpc>
                  <a:spcPts val="3600"/>
                </a:lnSpc>
                <a:defRPr/>
              </a:pPr>
              <a:r>
                <a:rPr lang="es-CO" sz="2000" b="1" spc="-20">
                  <a:solidFill>
                    <a:srgbClr val="FFFFFF"/>
                  </a:solidFill>
                  <a:latin typeface="Poppins"/>
                </a:rPr>
                <a:t>A</a:t>
              </a:r>
              <a:r>
                <a:rPr lang="en-US" sz="2000" b="1" spc="-20">
                  <a:solidFill>
                    <a:srgbClr val="FFFFFF"/>
                  </a:solidFill>
                  <a:latin typeface="Poppins"/>
                </a:rPr>
                <a:t>NONYMITY </a:t>
              </a:r>
              <a:endParaRPr/>
            </a:p>
          </p:txBody>
        </p:sp>
      </p:grpSp>
      <p:grpSp>
        <p:nvGrpSpPr>
          <p:cNvPr id="30" name="Group 29"/>
          <p:cNvGrpSpPr/>
          <p:nvPr/>
        </p:nvGrpSpPr>
        <p:grpSpPr bwMode="auto">
          <a:xfrm>
            <a:off x="1798952" y="3322545"/>
            <a:ext cx="6237635" cy="1507807"/>
            <a:chOff x="0" y="0"/>
            <a:chExt cx="6237635" cy="1507807"/>
          </a:xfrm>
        </p:grpSpPr>
        <p:sp>
          <p:nvSpPr>
            <p:cNvPr id="33" name="Freeform 92"/>
            <p:cNvSpPr/>
            <p:nvPr/>
          </p:nvSpPr>
          <p:spPr bwMode="auto">
            <a:xfrm>
              <a:off x="0" y="0"/>
              <a:ext cx="6237635" cy="1507807"/>
            </a:xfrm>
            <a:custGeom>
              <a:avLst/>
              <a:gdLst>
                <a:gd name="T0" fmla="*/ 11226 w 12490"/>
                <a:gd name="T1" fmla="*/ 118 h 3106"/>
                <a:gd name="T2" fmla="*/ 10732 w 12490"/>
                <a:gd name="T3" fmla="*/ 33 h 3106"/>
                <a:gd name="T4" fmla="*/ 10373 w 12490"/>
                <a:gd name="T5" fmla="*/ 33 h 3106"/>
                <a:gd name="T6" fmla="*/ 10014 w 12490"/>
                <a:gd name="T7" fmla="*/ 33 h 3106"/>
                <a:gd name="T8" fmla="*/ 9655 w 12490"/>
                <a:gd name="T9" fmla="*/ 33 h 3106"/>
                <a:gd name="T10" fmla="*/ 9296 w 12490"/>
                <a:gd name="T11" fmla="*/ 33 h 3106"/>
                <a:gd name="T12" fmla="*/ 8937 w 12490"/>
                <a:gd name="T13" fmla="*/ 33 h 3106"/>
                <a:gd name="T14" fmla="*/ 8578 w 12490"/>
                <a:gd name="T15" fmla="*/ 33 h 3106"/>
                <a:gd name="T16" fmla="*/ 8219 w 12490"/>
                <a:gd name="T17" fmla="*/ 33 h 3106"/>
                <a:gd name="T18" fmla="*/ 7860 w 12490"/>
                <a:gd name="T19" fmla="*/ 33 h 3106"/>
                <a:gd name="T20" fmla="*/ 7502 w 12490"/>
                <a:gd name="T21" fmla="*/ 33 h 3106"/>
                <a:gd name="T22" fmla="*/ 7143 w 12490"/>
                <a:gd name="T23" fmla="*/ 33 h 3106"/>
                <a:gd name="T24" fmla="*/ 6784 w 12490"/>
                <a:gd name="T25" fmla="*/ 33 h 3106"/>
                <a:gd name="T26" fmla="*/ 6425 w 12490"/>
                <a:gd name="T27" fmla="*/ 33 h 3106"/>
                <a:gd name="T28" fmla="*/ 6066 w 12490"/>
                <a:gd name="T29" fmla="*/ 33 h 3106"/>
                <a:gd name="T30" fmla="*/ 5707 w 12490"/>
                <a:gd name="T31" fmla="*/ 33 h 3106"/>
                <a:gd name="T32" fmla="*/ 5348 w 12490"/>
                <a:gd name="T33" fmla="*/ 33 h 3106"/>
                <a:gd name="T34" fmla="*/ 4989 w 12490"/>
                <a:gd name="T35" fmla="*/ 33 h 3106"/>
                <a:gd name="T36" fmla="*/ 4630 w 12490"/>
                <a:gd name="T37" fmla="*/ 33 h 3106"/>
                <a:gd name="T38" fmla="*/ 4271 w 12490"/>
                <a:gd name="T39" fmla="*/ 33 h 3106"/>
                <a:gd name="T40" fmla="*/ 3912 w 12490"/>
                <a:gd name="T41" fmla="*/ 33 h 3106"/>
                <a:gd name="T42" fmla="*/ 3553 w 12490"/>
                <a:gd name="T43" fmla="*/ 33 h 3106"/>
                <a:gd name="T44" fmla="*/ 3194 w 12490"/>
                <a:gd name="T45" fmla="*/ 33 h 3106"/>
                <a:gd name="T46" fmla="*/ 2835 w 12490"/>
                <a:gd name="T47" fmla="*/ 33 h 3106"/>
                <a:gd name="T48" fmla="*/ 2476 w 12490"/>
                <a:gd name="T49" fmla="*/ 33 h 3106"/>
                <a:gd name="T50" fmla="*/ 2118 w 12490"/>
                <a:gd name="T51" fmla="*/ 33 h 3106"/>
                <a:gd name="T52" fmla="*/ 1759 w 12490"/>
                <a:gd name="T53" fmla="*/ 33 h 3106"/>
                <a:gd name="T54" fmla="*/ 1264 w 12490"/>
                <a:gd name="T55" fmla="*/ 118 h 3106"/>
                <a:gd name="T56" fmla="*/ 125 w 12490"/>
                <a:gd name="T57" fmla="*/ 1790 h 3106"/>
                <a:gd name="T58" fmla="*/ 1579 w 12490"/>
                <a:gd name="T59" fmla="*/ 3073 h 3106"/>
                <a:gd name="T60" fmla="*/ 1938 w 12490"/>
                <a:gd name="T61" fmla="*/ 3073 h 3106"/>
                <a:gd name="T62" fmla="*/ 2297 w 12490"/>
                <a:gd name="T63" fmla="*/ 3073 h 3106"/>
                <a:gd name="T64" fmla="*/ 2656 w 12490"/>
                <a:gd name="T65" fmla="*/ 3073 h 3106"/>
                <a:gd name="T66" fmla="*/ 3015 w 12490"/>
                <a:gd name="T67" fmla="*/ 3073 h 3106"/>
                <a:gd name="T68" fmla="*/ 3374 w 12490"/>
                <a:gd name="T69" fmla="*/ 3073 h 3106"/>
                <a:gd name="T70" fmla="*/ 3733 w 12490"/>
                <a:gd name="T71" fmla="*/ 3073 h 3106"/>
                <a:gd name="T72" fmla="*/ 4092 w 12490"/>
                <a:gd name="T73" fmla="*/ 3073 h 3106"/>
                <a:gd name="T74" fmla="*/ 4451 w 12490"/>
                <a:gd name="T75" fmla="*/ 3073 h 3106"/>
                <a:gd name="T76" fmla="*/ 4810 w 12490"/>
                <a:gd name="T77" fmla="*/ 3073 h 3106"/>
                <a:gd name="T78" fmla="*/ 5168 w 12490"/>
                <a:gd name="T79" fmla="*/ 3073 h 3106"/>
                <a:gd name="T80" fmla="*/ 5527 w 12490"/>
                <a:gd name="T81" fmla="*/ 3073 h 3106"/>
                <a:gd name="T82" fmla="*/ 5886 w 12490"/>
                <a:gd name="T83" fmla="*/ 3073 h 3106"/>
                <a:gd name="T84" fmla="*/ 6245 w 12490"/>
                <a:gd name="T85" fmla="*/ 3073 h 3106"/>
                <a:gd name="T86" fmla="*/ 6604 w 12490"/>
                <a:gd name="T87" fmla="*/ 3073 h 3106"/>
                <a:gd name="T88" fmla="*/ 6963 w 12490"/>
                <a:gd name="T89" fmla="*/ 3073 h 3106"/>
                <a:gd name="T90" fmla="*/ 7322 w 12490"/>
                <a:gd name="T91" fmla="*/ 3073 h 3106"/>
                <a:gd name="T92" fmla="*/ 7681 w 12490"/>
                <a:gd name="T93" fmla="*/ 3073 h 3106"/>
                <a:gd name="T94" fmla="*/ 8040 w 12490"/>
                <a:gd name="T95" fmla="*/ 3073 h 3106"/>
                <a:gd name="T96" fmla="*/ 8399 w 12490"/>
                <a:gd name="T97" fmla="*/ 3073 h 3106"/>
                <a:gd name="T98" fmla="*/ 8758 w 12490"/>
                <a:gd name="T99" fmla="*/ 3073 h 3106"/>
                <a:gd name="T100" fmla="*/ 9117 w 12490"/>
                <a:gd name="T101" fmla="*/ 3073 h 3106"/>
                <a:gd name="T102" fmla="*/ 9476 w 12490"/>
                <a:gd name="T103" fmla="*/ 3073 h 3106"/>
                <a:gd name="T104" fmla="*/ 9835 w 12490"/>
                <a:gd name="T105" fmla="*/ 3073 h 3106"/>
                <a:gd name="T106" fmla="*/ 10194 w 12490"/>
                <a:gd name="T107" fmla="*/ 3073 h 3106"/>
                <a:gd name="T108" fmla="*/ 10552 w 12490"/>
                <a:gd name="T109" fmla="*/ 3073 h 3106"/>
                <a:gd name="T110" fmla="*/ 10911 w 12490"/>
                <a:gd name="T111" fmla="*/ 3073 h 3106"/>
                <a:gd name="T112" fmla="*/ 12366 w 12490"/>
                <a:gd name="T113" fmla="*/ 179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90" h="3106" extrusionOk="0">
                  <a:moveTo>
                    <a:pt x="12366" y="1316"/>
                  </a:moveTo>
                  <a:lnTo>
                    <a:pt x="11226" y="118"/>
                  </a:lnTo>
                  <a:cubicBezTo>
                    <a:pt x="11141" y="28"/>
                    <a:pt x="11020" y="0"/>
                    <a:pt x="10911" y="33"/>
                  </a:cubicBezTo>
                  <a:cubicBezTo>
                    <a:pt x="10853" y="15"/>
                    <a:pt x="10790" y="15"/>
                    <a:pt x="10732" y="33"/>
                  </a:cubicBezTo>
                  <a:cubicBezTo>
                    <a:pt x="10673" y="15"/>
                    <a:pt x="10611" y="15"/>
                    <a:pt x="10552" y="33"/>
                  </a:cubicBezTo>
                  <a:cubicBezTo>
                    <a:pt x="10494" y="15"/>
                    <a:pt x="10432" y="15"/>
                    <a:pt x="10373" y="33"/>
                  </a:cubicBezTo>
                  <a:cubicBezTo>
                    <a:pt x="10315" y="15"/>
                    <a:pt x="10252" y="15"/>
                    <a:pt x="10194" y="33"/>
                  </a:cubicBezTo>
                  <a:cubicBezTo>
                    <a:pt x="10135" y="15"/>
                    <a:pt x="10073" y="15"/>
                    <a:pt x="10014" y="33"/>
                  </a:cubicBezTo>
                  <a:cubicBezTo>
                    <a:pt x="9956" y="15"/>
                    <a:pt x="9893" y="15"/>
                    <a:pt x="9835" y="33"/>
                  </a:cubicBezTo>
                  <a:cubicBezTo>
                    <a:pt x="9776" y="15"/>
                    <a:pt x="9714" y="15"/>
                    <a:pt x="9655" y="33"/>
                  </a:cubicBezTo>
                  <a:cubicBezTo>
                    <a:pt x="9597" y="15"/>
                    <a:pt x="9534" y="15"/>
                    <a:pt x="9476" y="33"/>
                  </a:cubicBezTo>
                  <a:cubicBezTo>
                    <a:pt x="9417" y="15"/>
                    <a:pt x="9355" y="15"/>
                    <a:pt x="9296" y="33"/>
                  </a:cubicBezTo>
                  <a:cubicBezTo>
                    <a:pt x="9238" y="15"/>
                    <a:pt x="9175" y="15"/>
                    <a:pt x="9117" y="33"/>
                  </a:cubicBezTo>
                  <a:cubicBezTo>
                    <a:pt x="9058" y="15"/>
                    <a:pt x="8996" y="15"/>
                    <a:pt x="8937" y="33"/>
                  </a:cubicBezTo>
                  <a:cubicBezTo>
                    <a:pt x="8879" y="15"/>
                    <a:pt x="8816" y="15"/>
                    <a:pt x="8758" y="33"/>
                  </a:cubicBezTo>
                  <a:cubicBezTo>
                    <a:pt x="8699" y="15"/>
                    <a:pt x="8637" y="15"/>
                    <a:pt x="8578" y="33"/>
                  </a:cubicBezTo>
                  <a:cubicBezTo>
                    <a:pt x="8520" y="15"/>
                    <a:pt x="8457" y="15"/>
                    <a:pt x="8399" y="33"/>
                  </a:cubicBezTo>
                  <a:cubicBezTo>
                    <a:pt x="8340" y="15"/>
                    <a:pt x="8278" y="15"/>
                    <a:pt x="8219" y="33"/>
                  </a:cubicBezTo>
                  <a:cubicBezTo>
                    <a:pt x="8161" y="15"/>
                    <a:pt x="8098" y="15"/>
                    <a:pt x="8040" y="33"/>
                  </a:cubicBezTo>
                  <a:cubicBezTo>
                    <a:pt x="7981" y="15"/>
                    <a:pt x="7919" y="15"/>
                    <a:pt x="7860" y="33"/>
                  </a:cubicBezTo>
                  <a:cubicBezTo>
                    <a:pt x="7802" y="15"/>
                    <a:pt x="7740" y="15"/>
                    <a:pt x="7681" y="33"/>
                  </a:cubicBezTo>
                  <a:cubicBezTo>
                    <a:pt x="7623" y="15"/>
                    <a:pt x="7560" y="15"/>
                    <a:pt x="7502" y="33"/>
                  </a:cubicBezTo>
                  <a:cubicBezTo>
                    <a:pt x="7443" y="15"/>
                    <a:pt x="7381" y="15"/>
                    <a:pt x="7322" y="33"/>
                  </a:cubicBezTo>
                  <a:cubicBezTo>
                    <a:pt x="7264" y="15"/>
                    <a:pt x="7201" y="15"/>
                    <a:pt x="7143" y="33"/>
                  </a:cubicBezTo>
                  <a:cubicBezTo>
                    <a:pt x="7084" y="15"/>
                    <a:pt x="7022" y="15"/>
                    <a:pt x="6963" y="33"/>
                  </a:cubicBezTo>
                  <a:cubicBezTo>
                    <a:pt x="6905" y="15"/>
                    <a:pt x="6842" y="15"/>
                    <a:pt x="6784" y="33"/>
                  </a:cubicBezTo>
                  <a:cubicBezTo>
                    <a:pt x="6725" y="15"/>
                    <a:pt x="6663" y="15"/>
                    <a:pt x="6604" y="33"/>
                  </a:cubicBezTo>
                  <a:cubicBezTo>
                    <a:pt x="6546" y="15"/>
                    <a:pt x="6483" y="15"/>
                    <a:pt x="6425" y="33"/>
                  </a:cubicBezTo>
                  <a:cubicBezTo>
                    <a:pt x="6366" y="15"/>
                    <a:pt x="6304" y="15"/>
                    <a:pt x="6245" y="33"/>
                  </a:cubicBezTo>
                  <a:cubicBezTo>
                    <a:pt x="6187" y="15"/>
                    <a:pt x="6124" y="15"/>
                    <a:pt x="6066" y="33"/>
                  </a:cubicBezTo>
                  <a:cubicBezTo>
                    <a:pt x="6007" y="15"/>
                    <a:pt x="5945" y="15"/>
                    <a:pt x="5886" y="33"/>
                  </a:cubicBezTo>
                  <a:cubicBezTo>
                    <a:pt x="5828" y="15"/>
                    <a:pt x="5765" y="15"/>
                    <a:pt x="5707" y="33"/>
                  </a:cubicBezTo>
                  <a:cubicBezTo>
                    <a:pt x="5648" y="15"/>
                    <a:pt x="5586" y="15"/>
                    <a:pt x="5527" y="33"/>
                  </a:cubicBezTo>
                  <a:cubicBezTo>
                    <a:pt x="5469" y="15"/>
                    <a:pt x="5406" y="15"/>
                    <a:pt x="5348" y="33"/>
                  </a:cubicBezTo>
                  <a:cubicBezTo>
                    <a:pt x="5289" y="15"/>
                    <a:pt x="5227" y="15"/>
                    <a:pt x="5168" y="33"/>
                  </a:cubicBezTo>
                  <a:cubicBezTo>
                    <a:pt x="5110" y="15"/>
                    <a:pt x="5048" y="15"/>
                    <a:pt x="4989" y="33"/>
                  </a:cubicBezTo>
                  <a:cubicBezTo>
                    <a:pt x="4930" y="15"/>
                    <a:pt x="4868" y="15"/>
                    <a:pt x="4810" y="33"/>
                  </a:cubicBezTo>
                  <a:cubicBezTo>
                    <a:pt x="4751" y="15"/>
                    <a:pt x="4689" y="15"/>
                    <a:pt x="4630" y="33"/>
                  </a:cubicBezTo>
                  <a:cubicBezTo>
                    <a:pt x="4572" y="15"/>
                    <a:pt x="4509" y="15"/>
                    <a:pt x="4451" y="33"/>
                  </a:cubicBezTo>
                  <a:cubicBezTo>
                    <a:pt x="4392" y="15"/>
                    <a:pt x="4330" y="15"/>
                    <a:pt x="4271" y="33"/>
                  </a:cubicBezTo>
                  <a:cubicBezTo>
                    <a:pt x="4213" y="15"/>
                    <a:pt x="4150" y="15"/>
                    <a:pt x="4092" y="33"/>
                  </a:cubicBezTo>
                  <a:cubicBezTo>
                    <a:pt x="4033" y="15"/>
                    <a:pt x="3971" y="15"/>
                    <a:pt x="3912" y="33"/>
                  </a:cubicBezTo>
                  <a:cubicBezTo>
                    <a:pt x="3854" y="15"/>
                    <a:pt x="3791" y="15"/>
                    <a:pt x="3733" y="33"/>
                  </a:cubicBezTo>
                  <a:cubicBezTo>
                    <a:pt x="3674" y="15"/>
                    <a:pt x="3612" y="15"/>
                    <a:pt x="3553" y="33"/>
                  </a:cubicBezTo>
                  <a:cubicBezTo>
                    <a:pt x="3495" y="15"/>
                    <a:pt x="3432" y="15"/>
                    <a:pt x="3374" y="33"/>
                  </a:cubicBezTo>
                  <a:cubicBezTo>
                    <a:pt x="3315" y="15"/>
                    <a:pt x="3253" y="15"/>
                    <a:pt x="3194" y="33"/>
                  </a:cubicBezTo>
                  <a:cubicBezTo>
                    <a:pt x="3136" y="15"/>
                    <a:pt x="3073" y="15"/>
                    <a:pt x="3015" y="33"/>
                  </a:cubicBezTo>
                  <a:cubicBezTo>
                    <a:pt x="2956" y="15"/>
                    <a:pt x="2894" y="15"/>
                    <a:pt x="2835" y="33"/>
                  </a:cubicBezTo>
                  <a:cubicBezTo>
                    <a:pt x="2777" y="15"/>
                    <a:pt x="2714" y="15"/>
                    <a:pt x="2656" y="33"/>
                  </a:cubicBezTo>
                  <a:cubicBezTo>
                    <a:pt x="2597" y="15"/>
                    <a:pt x="2535" y="15"/>
                    <a:pt x="2476" y="33"/>
                  </a:cubicBezTo>
                  <a:cubicBezTo>
                    <a:pt x="2418" y="15"/>
                    <a:pt x="2356" y="15"/>
                    <a:pt x="2297" y="33"/>
                  </a:cubicBezTo>
                  <a:cubicBezTo>
                    <a:pt x="2238" y="15"/>
                    <a:pt x="2176" y="15"/>
                    <a:pt x="2118" y="33"/>
                  </a:cubicBezTo>
                  <a:cubicBezTo>
                    <a:pt x="2059" y="15"/>
                    <a:pt x="1997" y="15"/>
                    <a:pt x="1938" y="33"/>
                  </a:cubicBezTo>
                  <a:cubicBezTo>
                    <a:pt x="1880" y="15"/>
                    <a:pt x="1817" y="15"/>
                    <a:pt x="1759" y="33"/>
                  </a:cubicBezTo>
                  <a:cubicBezTo>
                    <a:pt x="1700" y="15"/>
                    <a:pt x="1638" y="15"/>
                    <a:pt x="1579" y="33"/>
                  </a:cubicBezTo>
                  <a:cubicBezTo>
                    <a:pt x="1471" y="0"/>
                    <a:pt x="1349" y="28"/>
                    <a:pt x="1264" y="118"/>
                  </a:cubicBezTo>
                  <a:lnTo>
                    <a:pt x="125" y="1316"/>
                  </a:lnTo>
                  <a:cubicBezTo>
                    <a:pt x="0" y="1447"/>
                    <a:pt x="0" y="1659"/>
                    <a:pt x="125" y="1790"/>
                  </a:cubicBezTo>
                  <a:lnTo>
                    <a:pt x="1264" y="2988"/>
                  </a:lnTo>
                  <a:cubicBezTo>
                    <a:pt x="1349" y="3078"/>
                    <a:pt x="1471" y="3106"/>
                    <a:pt x="1579" y="3073"/>
                  </a:cubicBezTo>
                  <a:cubicBezTo>
                    <a:pt x="1638" y="3091"/>
                    <a:pt x="1700" y="3091"/>
                    <a:pt x="1759" y="3073"/>
                  </a:cubicBezTo>
                  <a:cubicBezTo>
                    <a:pt x="1817" y="3091"/>
                    <a:pt x="1880" y="3091"/>
                    <a:pt x="1938" y="3073"/>
                  </a:cubicBezTo>
                  <a:cubicBezTo>
                    <a:pt x="1997" y="3091"/>
                    <a:pt x="2059" y="3091"/>
                    <a:pt x="2118" y="3073"/>
                  </a:cubicBezTo>
                  <a:cubicBezTo>
                    <a:pt x="2176" y="3091"/>
                    <a:pt x="2238" y="3091"/>
                    <a:pt x="2297" y="3073"/>
                  </a:cubicBezTo>
                  <a:cubicBezTo>
                    <a:pt x="2356" y="3091"/>
                    <a:pt x="2418" y="3091"/>
                    <a:pt x="2476" y="3073"/>
                  </a:cubicBezTo>
                  <a:cubicBezTo>
                    <a:pt x="2535" y="3091"/>
                    <a:pt x="2597" y="3091"/>
                    <a:pt x="2656" y="3073"/>
                  </a:cubicBezTo>
                  <a:cubicBezTo>
                    <a:pt x="2714" y="3091"/>
                    <a:pt x="2777" y="3091"/>
                    <a:pt x="2835" y="3073"/>
                  </a:cubicBezTo>
                  <a:cubicBezTo>
                    <a:pt x="2894" y="3091"/>
                    <a:pt x="2956" y="3091"/>
                    <a:pt x="3015" y="3073"/>
                  </a:cubicBezTo>
                  <a:cubicBezTo>
                    <a:pt x="3073" y="3091"/>
                    <a:pt x="3136" y="3091"/>
                    <a:pt x="3194" y="3073"/>
                  </a:cubicBezTo>
                  <a:cubicBezTo>
                    <a:pt x="3253" y="3091"/>
                    <a:pt x="3315" y="3091"/>
                    <a:pt x="3374" y="3073"/>
                  </a:cubicBezTo>
                  <a:cubicBezTo>
                    <a:pt x="3432" y="3091"/>
                    <a:pt x="3495" y="3091"/>
                    <a:pt x="3553" y="3073"/>
                  </a:cubicBezTo>
                  <a:cubicBezTo>
                    <a:pt x="3612" y="3091"/>
                    <a:pt x="3674" y="3091"/>
                    <a:pt x="3733" y="3073"/>
                  </a:cubicBezTo>
                  <a:cubicBezTo>
                    <a:pt x="3791" y="3091"/>
                    <a:pt x="3854" y="3091"/>
                    <a:pt x="3912" y="3073"/>
                  </a:cubicBezTo>
                  <a:cubicBezTo>
                    <a:pt x="3971" y="3091"/>
                    <a:pt x="4033" y="3091"/>
                    <a:pt x="4092" y="3073"/>
                  </a:cubicBezTo>
                  <a:cubicBezTo>
                    <a:pt x="4150" y="3091"/>
                    <a:pt x="4213" y="3091"/>
                    <a:pt x="4271" y="3073"/>
                  </a:cubicBezTo>
                  <a:cubicBezTo>
                    <a:pt x="4330" y="3091"/>
                    <a:pt x="4392" y="3091"/>
                    <a:pt x="4451" y="3073"/>
                  </a:cubicBezTo>
                  <a:cubicBezTo>
                    <a:pt x="4509" y="3091"/>
                    <a:pt x="4572" y="3091"/>
                    <a:pt x="4630" y="3073"/>
                  </a:cubicBezTo>
                  <a:cubicBezTo>
                    <a:pt x="4689" y="3091"/>
                    <a:pt x="4751" y="3091"/>
                    <a:pt x="4810" y="3073"/>
                  </a:cubicBezTo>
                  <a:cubicBezTo>
                    <a:pt x="4868" y="3091"/>
                    <a:pt x="4930" y="3091"/>
                    <a:pt x="4989" y="3073"/>
                  </a:cubicBezTo>
                  <a:cubicBezTo>
                    <a:pt x="5048" y="3091"/>
                    <a:pt x="5110" y="3091"/>
                    <a:pt x="5168" y="3073"/>
                  </a:cubicBezTo>
                  <a:cubicBezTo>
                    <a:pt x="5227" y="3091"/>
                    <a:pt x="5289" y="3091"/>
                    <a:pt x="5348" y="3073"/>
                  </a:cubicBezTo>
                  <a:cubicBezTo>
                    <a:pt x="5406" y="3091"/>
                    <a:pt x="5469" y="3091"/>
                    <a:pt x="5527" y="3073"/>
                  </a:cubicBezTo>
                  <a:cubicBezTo>
                    <a:pt x="5586" y="3091"/>
                    <a:pt x="5648" y="3091"/>
                    <a:pt x="5707" y="3073"/>
                  </a:cubicBezTo>
                  <a:cubicBezTo>
                    <a:pt x="5765" y="3091"/>
                    <a:pt x="5828" y="3091"/>
                    <a:pt x="5886" y="3073"/>
                  </a:cubicBezTo>
                  <a:cubicBezTo>
                    <a:pt x="5945" y="3091"/>
                    <a:pt x="6007" y="3091"/>
                    <a:pt x="6066" y="3073"/>
                  </a:cubicBezTo>
                  <a:cubicBezTo>
                    <a:pt x="6124" y="3091"/>
                    <a:pt x="6187" y="3091"/>
                    <a:pt x="6245" y="3073"/>
                  </a:cubicBezTo>
                  <a:cubicBezTo>
                    <a:pt x="6304" y="3091"/>
                    <a:pt x="6366" y="3091"/>
                    <a:pt x="6425" y="3073"/>
                  </a:cubicBezTo>
                  <a:cubicBezTo>
                    <a:pt x="6483" y="3091"/>
                    <a:pt x="6546" y="3091"/>
                    <a:pt x="6604" y="3073"/>
                  </a:cubicBezTo>
                  <a:cubicBezTo>
                    <a:pt x="6663" y="3091"/>
                    <a:pt x="6725" y="3091"/>
                    <a:pt x="6784" y="3073"/>
                  </a:cubicBezTo>
                  <a:cubicBezTo>
                    <a:pt x="6842" y="3091"/>
                    <a:pt x="6905" y="3091"/>
                    <a:pt x="6963" y="3073"/>
                  </a:cubicBezTo>
                  <a:cubicBezTo>
                    <a:pt x="7022" y="3091"/>
                    <a:pt x="7084" y="3091"/>
                    <a:pt x="7143" y="3073"/>
                  </a:cubicBezTo>
                  <a:cubicBezTo>
                    <a:pt x="7201" y="3091"/>
                    <a:pt x="7264" y="3091"/>
                    <a:pt x="7322" y="3073"/>
                  </a:cubicBezTo>
                  <a:cubicBezTo>
                    <a:pt x="7381" y="3091"/>
                    <a:pt x="7443" y="3091"/>
                    <a:pt x="7502" y="3073"/>
                  </a:cubicBezTo>
                  <a:cubicBezTo>
                    <a:pt x="7560" y="3091"/>
                    <a:pt x="7623" y="3091"/>
                    <a:pt x="7681" y="3073"/>
                  </a:cubicBezTo>
                  <a:cubicBezTo>
                    <a:pt x="7740" y="3091"/>
                    <a:pt x="7802" y="3091"/>
                    <a:pt x="7860" y="3073"/>
                  </a:cubicBezTo>
                  <a:cubicBezTo>
                    <a:pt x="7919" y="3091"/>
                    <a:pt x="7981" y="3091"/>
                    <a:pt x="8040" y="3073"/>
                  </a:cubicBezTo>
                  <a:cubicBezTo>
                    <a:pt x="8098" y="3091"/>
                    <a:pt x="8161" y="3091"/>
                    <a:pt x="8219" y="3073"/>
                  </a:cubicBezTo>
                  <a:cubicBezTo>
                    <a:pt x="8278" y="3091"/>
                    <a:pt x="8340" y="3091"/>
                    <a:pt x="8399" y="3073"/>
                  </a:cubicBezTo>
                  <a:cubicBezTo>
                    <a:pt x="8457" y="3091"/>
                    <a:pt x="8520" y="3091"/>
                    <a:pt x="8578" y="3073"/>
                  </a:cubicBezTo>
                  <a:cubicBezTo>
                    <a:pt x="8637" y="3091"/>
                    <a:pt x="8699" y="3091"/>
                    <a:pt x="8758" y="3073"/>
                  </a:cubicBezTo>
                  <a:cubicBezTo>
                    <a:pt x="8816" y="3091"/>
                    <a:pt x="8879" y="3091"/>
                    <a:pt x="8937" y="3073"/>
                  </a:cubicBezTo>
                  <a:cubicBezTo>
                    <a:pt x="8996" y="3091"/>
                    <a:pt x="9058" y="3091"/>
                    <a:pt x="9117" y="3073"/>
                  </a:cubicBezTo>
                  <a:cubicBezTo>
                    <a:pt x="9175" y="3091"/>
                    <a:pt x="9238" y="3091"/>
                    <a:pt x="9296" y="3073"/>
                  </a:cubicBezTo>
                  <a:cubicBezTo>
                    <a:pt x="9355" y="3091"/>
                    <a:pt x="9417" y="3091"/>
                    <a:pt x="9476" y="3073"/>
                  </a:cubicBezTo>
                  <a:cubicBezTo>
                    <a:pt x="9534" y="3091"/>
                    <a:pt x="9597" y="3091"/>
                    <a:pt x="9655" y="3073"/>
                  </a:cubicBezTo>
                  <a:cubicBezTo>
                    <a:pt x="9714" y="3091"/>
                    <a:pt x="9776" y="3091"/>
                    <a:pt x="9835" y="3073"/>
                  </a:cubicBezTo>
                  <a:cubicBezTo>
                    <a:pt x="9893" y="3091"/>
                    <a:pt x="9956" y="3091"/>
                    <a:pt x="10014" y="3073"/>
                  </a:cubicBezTo>
                  <a:cubicBezTo>
                    <a:pt x="10073" y="3091"/>
                    <a:pt x="10135" y="3091"/>
                    <a:pt x="10194" y="3073"/>
                  </a:cubicBezTo>
                  <a:cubicBezTo>
                    <a:pt x="10252" y="3091"/>
                    <a:pt x="10315" y="3091"/>
                    <a:pt x="10373" y="3073"/>
                  </a:cubicBezTo>
                  <a:cubicBezTo>
                    <a:pt x="10432" y="3091"/>
                    <a:pt x="10494" y="3091"/>
                    <a:pt x="10552" y="3073"/>
                  </a:cubicBezTo>
                  <a:cubicBezTo>
                    <a:pt x="10611" y="3091"/>
                    <a:pt x="10673" y="3091"/>
                    <a:pt x="10732" y="3073"/>
                  </a:cubicBezTo>
                  <a:cubicBezTo>
                    <a:pt x="10790" y="3091"/>
                    <a:pt x="10853" y="3091"/>
                    <a:pt x="10911" y="3073"/>
                  </a:cubicBezTo>
                  <a:cubicBezTo>
                    <a:pt x="11020" y="3106"/>
                    <a:pt x="11141" y="3078"/>
                    <a:pt x="11226" y="2988"/>
                  </a:cubicBezTo>
                  <a:lnTo>
                    <a:pt x="12366" y="1790"/>
                  </a:lnTo>
                  <a:cubicBezTo>
                    <a:pt x="12490" y="1659"/>
                    <a:pt x="12490" y="1447"/>
                    <a:pt x="12366" y="1316"/>
                  </a:cubicBezTo>
                  <a:close/>
                </a:path>
              </a:pathLst>
            </a:custGeom>
            <a:solidFill>
              <a:srgbClr val="B1D6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41" name="Freeform 93"/>
            <p:cNvSpPr/>
            <p:nvPr/>
          </p:nvSpPr>
          <p:spPr bwMode="auto">
            <a:xfrm>
              <a:off x="169794" y="102276"/>
              <a:ext cx="1273986" cy="1303256"/>
            </a:xfrm>
            <a:custGeom>
              <a:avLst/>
              <a:gdLst>
                <a:gd name="T0" fmla="*/ 1083 w 2553"/>
                <a:gd name="T1" fmla="*/ 2574 h 2686"/>
                <a:gd name="T2" fmla="*/ 106 w 2553"/>
                <a:gd name="T3" fmla="*/ 1546 h 2686"/>
                <a:gd name="T4" fmla="*/ 106 w 2553"/>
                <a:gd name="T5" fmla="*/ 1140 h 2686"/>
                <a:gd name="T6" fmla="*/ 1083 w 2553"/>
                <a:gd name="T7" fmla="*/ 112 h 2686"/>
                <a:gd name="T8" fmla="*/ 1470 w 2553"/>
                <a:gd name="T9" fmla="*/ 112 h 2686"/>
                <a:gd name="T10" fmla="*/ 2447 w 2553"/>
                <a:gd name="T11" fmla="*/ 1140 h 2686"/>
                <a:gd name="T12" fmla="*/ 2447 w 2553"/>
                <a:gd name="T13" fmla="*/ 1546 h 2686"/>
                <a:gd name="T14" fmla="*/ 1470 w 2553"/>
                <a:gd name="T15" fmla="*/ 2574 h 2686"/>
                <a:gd name="T16" fmla="*/ 1083 w 2553"/>
                <a:gd name="T17" fmla="*/ 2574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3" h="2686" extrusionOk="0">
                  <a:moveTo>
                    <a:pt x="1083" y="2574"/>
                  </a:moveTo>
                  <a:lnTo>
                    <a:pt x="106" y="1546"/>
                  </a:lnTo>
                  <a:cubicBezTo>
                    <a:pt x="0" y="1434"/>
                    <a:pt x="0" y="1252"/>
                    <a:pt x="106" y="1140"/>
                  </a:cubicBezTo>
                  <a:lnTo>
                    <a:pt x="1083" y="112"/>
                  </a:lnTo>
                  <a:cubicBezTo>
                    <a:pt x="1190" y="0"/>
                    <a:pt x="1363" y="0"/>
                    <a:pt x="1470" y="112"/>
                  </a:cubicBezTo>
                  <a:lnTo>
                    <a:pt x="2447" y="1140"/>
                  </a:lnTo>
                  <a:cubicBezTo>
                    <a:pt x="2553" y="1252"/>
                    <a:pt x="2553" y="1434"/>
                    <a:pt x="2447" y="1546"/>
                  </a:cubicBezTo>
                  <a:lnTo>
                    <a:pt x="1470" y="2574"/>
                  </a:lnTo>
                  <a:cubicBezTo>
                    <a:pt x="1363" y="2686"/>
                    <a:pt x="1190" y="2686"/>
                    <a:pt x="1083" y="257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latin typeface="Poppins"/>
              </a:endParaRPr>
            </a:p>
          </p:txBody>
        </p:sp>
        <p:sp>
          <p:nvSpPr>
            <p:cNvPr id="42" name="TextBox 41"/>
            <p:cNvSpPr txBox="1"/>
            <p:nvPr/>
          </p:nvSpPr>
          <p:spPr bwMode="auto">
            <a:xfrm>
              <a:off x="1375331" y="511262"/>
              <a:ext cx="4653852" cy="954107"/>
            </a:xfrm>
            <a:prstGeom prst="rect">
              <a:avLst/>
            </a:prstGeom>
            <a:noFill/>
          </p:spPr>
          <p:txBody>
            <a:bodyPr wrap="square" rtlCol="0">
              <a:spAutoFit/>
            </a:bodyPr>
            <a:lstStyle/>
            <a:p>
              <a:pPr algn="just">
                <a:defRPr/>
              </a:pPr>
              <a:r>
                <a:rPr lang="it-IT" sz="1400" dirty="0">
                  <a:solidFill>
                    <a:srgbClr val="000000"/>
                  </a:solidFill>
                  <a:latin typeface="Helvetica Neue"/>
                </a:rPr>
                <a:t>Ability to determine that statements, policies, and permissions issued by people or systems are </a:t>
              </a:r>
              <a:r>
                <a:rPr lang="it-IT" sz="1400" b="1" dirty="0">
                  <a:solidFill>
                    <a:schemeClr val="accent1"/>
                  </a:solidFill>
                  <a:latin typeface="Helvetica Neue"/>
                </a:rPr>
                <a:t>genuine/authentic</a:t>
              </a:r>
              <a:r>
                <a:rPr lang="it-IT" sz="1400" dirty="0">
                  <a:solidFill>
                    <a:srgbClr val="000000"/>
                  </a:solidFill>
                  <a:latin typeface="Helvetica Neue"/>
                </a:rPr>
                <a:t>. C</a:t>
              </a:r>
              <a:r>
                <a:rPr lang="en-US" sz="1400" dirty="0">
                  <a:solidFill>
                    <a:srgbClr val="000000"/>
                  </a:solidFill>
                  <a:latin typeface="Helvetica Neue"/>
                </a:rPr>
                <a:t>an be seen as authentication + integrity </a:t>
              </a:r>
              <a:endParaRPr lang="it-IT" sz="1400" dirty="0">
                <a:solidFill>
                  <a:srgbClr val="000000"/>
                </a:solidFill>
                <a:latin typeface="Helvetica Neue"/>
              </a:endParaRPr>
            </a:p>
          </p:txBody>
        </p:sp>
        <p:sp>
          <p:nvSpPr>
            <p:cNvPr id="43" name="TextBox 42"/>
            <p:cNvSpPr txBox="1"/>
            <p:nvPr/>
          </p:nvSpPr>
          <p:spPr bwMode="auto">
            <a:xfrm>
              <a:off x="1745192" y="79434"/>
              <a:ext cx="3801137" cy="510395"/>
            </a:xfrm>
            <a:prstGeom prst="rect">
              <a:avLst/>
            </a:prstGeom>
            <a:noFill/>
          </p:spPr>
          <p:txBody>
            <a:bodyPr wrap="square" rtlCol="0" anchor="b">
              <a:spAutoFit/>
            </a:bodyPr>
            <a:lstStyle/>
            <a:p>
              <a:pPr>
                <a:lnSpc>
                  <a:spcPts val="3600"/>
                </a:lnSpc>
                <a:defRPr/>
              </a:pPr>
              <a:r>
                <a:rPr lang="es-CO" sz="2000" b="1" spc="-20" dirty="0">
                  <a:solidFill>
                    <a:srgbClr val="FFFFFF"/>
                  </a:solidFill>
                  <a:latin typeface="Poppins"/>
                </a:rPr>
                <a:t>A</a:t>
              </a:r>
              <a:r>
                <a:rPr lang="en-US" sz="2000" b="1" spc="-20" dirty="0" err="1">
                  <a:solidFill>
                    <a:srgbClr val="FFFFFF"/>
                  </a:solidFill>
                  <a:latin typeface="Poppins"/>
                </a:rPr>
                <a:t>UTHENTICITY</a:t>
              </a:r>
              <a:r>
                <a:rPr lang="en-US" sz="2000" b="1" spc="-20" dirty="0">
                  <a:solidFill>
                    <a:srgbClr val="FFFFFF"/>
                  </a:solidFill>
                  <a:latin typeface="Poppins"/>
                </a:rPr>
                <a:t> </a:t>
              </a:r>
              <a:endParaRPr dirty="0"/>
            </a:p>
          </p:txBody>
        </p:sp>
      </p:grpSp>
      <p:sp>
        <p:nvSpPr>
          <p:cNvPr id="44" name="Google Shape;137;p7"/>
          <p:cNvSpPr/>
          <p:nvPr/>
        </p:nvSpPr>
        <p:spPr bwMode="auto">
          <a:xfrm>
            <a:off x="2369370" y="5343335"/>
            <a:ext cx="472740" cy="540442"/>
          </a:xfrm>
          <a:custGeom>
            <a:avLst/>
            <a:gdLst/>
            <a:ahLst/>
            <a:cxnLst/>
            <a:rect l="l" t="t" r="r" b="b"/>
            <a:pathLst>
              <a:path w="5202" h="5947" extrusionOk="0">
                <a:moveTo>
                  <a:pt x="3710" y="1920"/>
                </a:moveTo>
                <a:lnTo>
                  <a:pt x="3710" y="2050"/>
                </a:lnTo>
                <a:lnTo>
                  <a:pt x="3673" y="2069"/>
                </a:lnTo>
                <a:lnTo>
                  <a:pt x="3635" y="2106"/>
                </a:lnTo>
                <a:lnTo>
                  <a:pt x="3561" y="2330"/>
                </a:lnTo>
                <a:lnTo>
                  <a:pt x="3524" y="2423"/>
                </a:lnTo>
                <a:lnTo>
                  <a:pt x="3449" y="2498"/>
                </a:lnTo>
                <a:lnTo>
                  <a:pt x="3393" y="2535"/>
                </a:lnTo>
                <a:lnTo>
                  <a:pt x="3300" y="2572"/>
                </a:lnTo>
                <a:lnTo>
                  <a:pt x="3207" y="2610"/>
                </a:lnTo>
                <a:lnTo>
                  <a:pt x="3095" y="2610"/>
                </a:lnTo>
                <a:lnTo>
                  <a:pt x="2983" y="2572"/>
                </a:lnTo>
                <a:lnTo>
                  <a:pt x="2890" y="2498"/>
                </a:lnTo>
                <a:lnTo>
                  <a:pt x="2834" y="2460"/>
                </a:lnTo>
                <a:lnTo>
                  <a:pt x="2778" y="2386"/>
                </a:lnTo>
                <a:lnTo>
                  <a:pt x="2741" y="2311"/>
                </a:lnTo>
                <a:lnTo>
                  <a:pt x="2703" y="2218"/>
                </a:lnTo>
                <a:lnTo>
                  <a:pt x="2685" y="2181"/>
                </a:lnTo>
                <a:lnTo>
                  <a:pt x="2666" y="2162"/>
                </a:lnTo>
                <a:lnTo>
                  <a:pt x="2592" y="2144"/>
                </a:lnTo>
                <a:lnTo>
                  <a:pt x="2536" y="2162"/>
                </a:lnTo>
                <a:lnTo>
                  <a:pt x="2517" y="2181"/>
                </a:lnTo>
                <a:lnTo>
                  <a:pt x="2498" y="2218"/>
                </a:lnTo>
                <a:lnTo>
                  <a:pt x="2442" y="2311"/>
                </a:lnTo>
                <a:lnTo>
                  <a:pt x="2405" y="2405"/>
                </a:lnTo>
                <a:lnTo>
                  <a:pt x="2349" y="2460"/>
                </a:lnTo>
                <a:lnTo>
                  <a:pt x="2312" y="2516"/>
                </a:lnTo>
                <a:lnTo>
                  <a:pt x="2256" y="2554"/>
                </a:lnTo>
                <a:lnTo>
                  <a:pt x="2200" y="2591"/>
                </a:lnTo>
                <a:lnTo>
                  <a:pt x="2088" y="2610"/>
                </a:lnTo>
                <a:lnTo>
                  <a:pt x="1976" y="2610"/>
                </a:lnTo>
                <a:lnTo>
                  <a:pt x="1883" y="2572"/>
                </a:lnTo>
                <a:lnTo>
                  <a:pt x="1790" y="2535"/>
                </a:lnTo>
                <a:lnTo>
                  <a:pt x="1753" y="2498"/>
                </a:lnTo>
                <a:lnTo>
                  <a:pt x="1678" y="2423"/>
                </a:lnTo>
                <a:lnTo>
                  <a:pt x="1622" y="2330"/>
                </a:lnTo>
                <a:lnTo>
                  <a:pt x="1566" y="2106"/>
                </a:lnTo>
                <a:lnTo>
                  <a:pt x="1510" y="2069"/>
                </a:lnTo>
                <a:lnTo>
                  <a:pt x="1492" y="2050"/>
                </a:lnTo>
                <a:lnTo>
                  <a:pt x="1492" y="1920"/>
                </a:lnTo>
                <a:lnTo>
                  <a:pt x="2014" y="1976"/>
                </a:lnTo>
                <a:lnTo>
                  <a:pt x="2592" y="1994"/>
                </a:lnTo>
                <a:lnTo>
                  <a:pt x="3188" y="1976"/>
                </a:lnTo>
                <a:lnTo>
                  <a:pt x="3710" y="1920"/>
                </a:lnTo>
                <a:close/>
                <a:moveTo>
                  <a:pt x="1566" y="3355"/>
                </a:moveTo>
                <a:lnTo>
                  <a:pt x="2126" y="3728"/>
                </a:lnTo>
                <a:lnTo>
                  <a:pt x="2405" y="4194"/>
                </a:lnTo>
                <a:lnTo>
                  <a:pt x="2032" y="5573"/>
                </a:lnTo>
                <a:lnTo>
                  <a:pt x="1566" y="3355"/>
                </a:lnTo>
                <a:close/>
                <a:moveTo>
                  <a:pt x="3635" y="3355"/>
                </a:moveTo>
                <a:lnTo>
                  <a:pt x="3151" y="5573"/>
                </a:lnTo>
                <a:lnTo>
                  <a:pt x="2778" y="4194"/>
                </a:lnTo>
                <a:lnTo>
                  <a:pt x="3058" y="3728"/>
                </a:lnTo>
                <a:lnTo>
                  <a:pt x="3635" y="3355"/>
                </a:lnTo>
                <a:close/>
                <a:moveTo>
                  <a:pt x="1995" y="0"/>
                </a:moveTo>
                <a:lnTo>
                  <a:pt x="1865" y="19"/>
                </a:lnTo>
                <a:lnTo>
                  <a:pt x="1753" y="56"/>
                </a:lnTo>
                <a:lnTo>
                  <a:pt x="1697" y="93"/>
                </a:lnTo>
                <a:lnTo>
                  <a:pt x="1660" y="149"/>
                </a:lnTo>
                <a:lnTo>
                  <a:pt x="1529" y="317"/>
                </a:lnTo>
                <a:lnTo>
                  <a:pt x="1399" y="559"/>
                </a:lnTo>
                <a:lnTo>
                  <a:pt x="1287" y="820"/>
                </a:lnTo>
                <a:lnTo>
                  <a:pt x="1175" y="1100"/>
                </a:lnTo>
                <a:lnTo>
                  <a:pt x="839" y="1193"/>
                </a:lnTo>
                <a:lnTo>
                  <a:pt x="597" y="1268"/>
                </a:lnTo>
                <a:lnTo>
                  <a:pt x="504" y="1323"/>
                </a:lnTo>
                <a:lnTo>
                  <a:pt x="429" y="1379"/>
                </a:lnTo>
                <a:lnTo>
                  <a:pt x="392" y="1435"/>
                </a:lnTo>
                <a:lnTo>
                  <a:pt x="373" y="1491"/>
                </a:lnTo>
                <a:lnTo>
                  <a:pt x="392" y="1547"/>
                </a:lnTo>
                <a:lnTo>
                  <a:pt x="429" y="1603"/>
                </a:lnTo>
                <a:lnTo>
                  <a:pt x="485" y="1640"/>
                </a:lnTo>
                <a:lnTo>
                  <a:pt x="578" y="1696"/>
                </a:lnTo>
                <a:lnTo>
                  <a:pt x="802" y="1789"/>
                </a:lnTo>
                <a:lnTo>
                  <a:pt x="1119" y="1864"/>
                </a:lnTo>
                <a:lnTo>
                  <a:pt x="1119" y="2069"/>
                </a:lnTo>
                <a:lnTo>
                  <a:pt x="1175" y="2255"/>
                </a:lnTo>
                <a:lnTo>
                  <a:pt x="1231" y="2442"/>
                </a:lnTo>
                <a:lnTo>
                  <a:pt x="1324" y="2610"/>
                </a:lnTo>
                <a:lnTo>
                  <a:pt x="597" y="2610"/>
                </a:lnTo>
                <a:lnTo>
                  <a:pt x="560" y="2628"/>
                </a:lnTo>
                <a:lnTo>
                  <a:pt x="504" y="2684"/>
                </a:lnTo>
                <a:lnTo>
                  <a:pt x="467" y="2777"/>
                </a:lnTo>
                <a:lnTo>
                  <a:pt x="467" y="2815"/>
                </a:lnTo>
                <a:lnTo>
                  <a:pt x="485" y="2871"/>
                </a:lnTo>
                <a:lnTo>
                  <a:pt x="784" y="3560"/>
                </a:lnTo>
                <a:lnTo>
                  <a:pt x="616" y="3672"/>
                </a:lnTo>
                <a:lnTo>
                  <a:pt x="467" y="3803"/>
                </a:lnTo>
                <a:lnTo>
                  <a:pt x="336" y="3952"/>
                </a:lnTo>
                <a:lnTo>
                  <a:pt x="224" y="4119"/>
                </a:lnTo>
                <a:lnTo>
                  <a:pt x="131" y="4306"/>
                </a:lnTo>
                <a:lnTo>
                  <a:pt x="57" y="4492"/>
                </a:lnTo>
                <a:lnTo>
                  <a:pt x="19" y="4697"/>
                </a:lnTo>
                <a:lnTo>
                  <a:pt x="1" y="4902"/>
                </a:lnTo>
                <a:lnTo>
                  <a:pt x="1" y="5424"/>
                </a:lnTo>
                <a:lnTo>
                  <a:pt x="19" y="5536"/>
                </a:lnTo>
                <a:lnTo>
                  <a:pt x="38" y="5629"/>
                </a:lnTo>
                <a:lnTo>
                  <a:pt x="94" y="5722"/>
                </a:lnTo>
                <a:lnTo>
                  <a:pt x="150" y="5797"/>
                </a:lnTo>
                <a:lnTo>
                  <a:pt x="224" y="5853"/>
                </a:lnTo>
                <a:lnTo>
                  <a:pt x="318" y="5909"/>
                </a:lnTo>
                <a:lnTo>
                  <a:pt x="411" y="5927"/>
                </a:lnTo>
                <a:lnTo>
                  <a:pt x="523" y="5946"/>
                </a:lnTo>
                <a:lnTo>
                  <a:pt x="4679" y="5946"/>
                </a:lnTo>
                <a:lnTo>
                  <a:pt x="4772" y="5927"/>
                </a:lnTo>
                <a:lnTo>
                  <a:pt x="4884" y="5909"/>
                </a:lnTo>
                <a:lnTo>
                  <a:pt x="4959" y="5853"/>
                </a:lnTo>
                <a:lnTo>
                  <a:pt x="5052" y="5797"/>
                </a:lnTo>
                <a:lnTo>
                  <a:pt x="5108" y="5722"/>
                </a:lnTo>
                <a:lnTo>
                  <a:pt x="5164" y="5629"/>
                </a:lnTo>
                <a:lnTo>
                  <a:pt x="5183" y="5536"/>
                </a:lnTo>
                <a:lnTo>
                  <a:pt x="5201" y="5424"/>
                </a:lnTo>
                <a:lnTo>
                  <a:pt x="5201" y="4902"/>
                </a:lnTo>
                <a:lnTo>
                  <a:pt x="5183" y="4697"/>
                </a:lnTo>
                <a:lnTo>
                  <a:pt x="5145" y="4492"/>
                </a:lnTo>
                <a:lnTo>
                  <a:pt x="5071" y="4306"/>
                </a:lnTo>
                <a:lnTo>
                  <a:pt x="4996" y="4138"/>
                </a:lnTo>
                <a:lnTo>
                  <a:pt x="4884" y="3970"/>
                </a:lnTo>
                <a:lnTo>
                  <a:pt x="4754" y="3821"/>
                </a:lnTo>
                <a:lnTo>
                  <a:pt x="4605" y="3691"/>
                </a:lnTo>
                <a:lnTo>
                  <a:pt x="4456" y="3579"/>
                </a:lnTo>
                <a:lnTo>
                  <a:pt x="4735" y="2852"/>
                </a:lnTo>
                <a:lnTo>
                  <a:pt x="4735" y="2815"/>
                </a:lnTo>
                <a:lnTo>
                  <a:pt x="4735" y="2759"/>
                </a:lnTo>
                <a:lnTo>
                  <a:pt x="4717" y="2684"/>
                </a:lnTo>
                <a:lnTo>
                  <a:pt x="4642" y="2628"/>
                </a:lnTo>
                <a:lnTo>
                  <a:pt x="4605" y="2610"/>
                </a:lnTo>
                <a:lnTo>
                  <a:pt x="3878" y="2610"/>
                </a:lnTo>
                <a:lnTo>
                  <a:pt x="3971" y="2442"/>
                </a:lnTo>
                <a:lnTo>
                  <a:pt x="4027" y="2255"/>
                </a:lnTo>
                <a:lnTo>
                  <a:pt x="4064" y="2069"/>
                </a:lnTo>
                <a:lnTo>
                  <a:pt x="4083" y="1864"/>
                </a:lnTo>
                <a:lnTo>
                  <a:pt x="4400" y="1789"/>
                </a:lnTo>
                <a:lnTo>
                  <a:pt x="4623" y="1696"/>
                </a:lnTo>
                <a:lnTo>
                  <a:pt x="4717" y="1640"/>
                </a:lnTo>
                <a:lnTo>
                  <a:pt x="4772" y="1603"/>
                </a:lnTo>
                <a:lnTo>
                  <a:pt x="4810" y="1547"/>
                </a:lnTo>
                <a:lnTo>
                  <a:pt x="4828" y="1491"/>
                </a:lnTo>
                <a:lnTo>
                  <a:pt x="4810" y="1435"/>
                </a:lnTo>
                <a:lnTo>
                  <a:pt x="4772" y="1379"/>
                </a:lnTo>
                <a:lnTo>
                  <a:pt x="4698" y="1323"/>
                </a:lnTo>
                <a:lnTo>
                  <a:pt x="4605" y="1268"/>
                </a:lnTo>
                <a:lnTo>
                  <a:pt x="4344" y="1193"/>
                </a:lnTo>
                <a:lnTo>
                  <a:pt x="4008" y="1100"/>
                </a:lnTo>
                <a:lnTo>
                  <a:pt x="3915" y="820"/>
                </a:lnTo>
                <a:lnTo>
                  <a:pt x="3803" y="559"/>
                </a:lnTo>
                <a:lnTo>
                  <a:pt x="3673" y="317"/>
                </a:lnTo>
                <a:lnTo>
                  <a:pt x="3542" y="149"/>
                </a:lnTo>
                <a:lnTo>
                  <a:pt x="3505" y="93"/>
                </a:lnTo>
                <a:lnTo>
                  <a:pt x="3449" y="56"/>
                </a:lnTo>
                <a:lnTo>
                  <a:pt x="3337" y="19"/>
                </a:lnTo>
                <a:lnTo>
                  <a:pt x="3207" y="0"/>
                </a:lnTo>
                <a:lnTo>
                  <a:pt x="3151" y="19"/>
                </a:lnTo>
                <a:lnTo>
                  <a:pt x="3076" y="37"/>
                </a:lnTo>
                <a:lnTo>
                  <a:pt x="2759" y="205"/>
                </a:lnTo>
                <a:lnTo>
                  <a:pt x="2685" y="242"/>
                </a:lnTo>
                <a:lnTo>
                  <a:pt x="2517" y="242"/>
                </a:lnTo>
                <a:lnTo>
                  <a:pt x="2424" y="205"/>
                </a:lnTo>
                <a:lnTo>
                  <a:pt x="2107" y="37"/>
                </a:lnTo>
                <a:lnTo>
                  <a:pt x="2051" y="19"/>
                </a:lnTo>
                <a:lnTo>
                  <a:pt x="1995" y="0"/>
                </a:lnTo>
                <a:close/>
              </a:path>
            </a:pathLst>
          </a:custGeom>
          <a:solidFill>
            <a:srgbClr val="0070C0"/>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5" name="Google Shape;65;p7"/>
          <p:cNvSpPr/>
          <p:nvPr/>
        </p:nvSpPr>
        <p:spPr bwMode="auto">
          <a:xfrm>
            <a:off x="2261777" y="2215107"/>
            <a:ext cx="687928" cy="548199"/>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rgbClr val="0070C0"/>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46" name="Group 158"/>
          <p:cNvGrpSpPr/>
          <p:nvPr/>
        </p:nvGrpSpPr>
        <p:grpSpPr bwMode="auto">
          <a:xfrm>
            <a:off x="2315656" y="3752884"/>
            <a:ext cx="580170" cy="591105"/>
            <a:chOff x="3177000" y="2638440"/>
            <a:chExt cx="343800" cy="350280"/>
          </a:xfrm>
          <a:solidFill>
            <a:srgbClr val="0070C0"/>
          </a:solidFill>
        </p:grpSpPr>
        <p:sp>
          <p:nvSpPr>
            <p:cNvPr id="47" name="CustomShape 159"/>
            <p:cNvSpPr/>
            <p:nvPr/>
          </p:nvSpPr>
          <p:spPr bwMode="auto">
            <a:xfrm>
              <a:off x="3177000" y="2638440"/>
              <a:ext cx="261360" cy="261360"/>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style>
            <a:lnRef idx="0">
              <a:srgbClr val="000000"/>
            </a:lnRef>
            <a:fillRef idx="0">
              <a:srgbClr val="000000"/>
            </a:fillRef>
            <a:effectRef idx="0">
              <a:srgbClr val="000000"/>
            </a:effectRef>
            <a:fontRef idx="minor"/>
          </p:style>
        </p:sp>
        <p:sp>
          <p:nvSpPr>
            <p:cNvPr id="48" name="CustomShape 160"/>
            <p:cNvSpPr/>
            <p:nvPr/>
          </p:nvSpPr>
          <p:spPr bwMode="auto">
            <a:xfrm>
              <a:off x="3207600" y="2669040"/>
              <a:ext cx="200160" cy="200160"/>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style>
            <a:lnRef idx="0">
              <a:srgbClr val="000000"/>
            </a:lnRef>
            <a:fillRef idx="0">
              <a:srgbClr val="000000"/>
            </a:fillRef>
            <a:effectRef idx="0">
              <a:srgbClr val="000000"/>
            </a:effectRef>
            <a:fontRef idx="minor"/>
          </p:style>
        </p:sp>
        <p:sp>
          <p:nvSpPr>
            <p:cNvPr id="49" name="CustomShape 161"/>
            <p:cNvSpPr/>
            <p:nvPr/>
          </p:nvSpPr>
          <p:spPr bwMode="auto">
            <a:xfrm>
              <a:off x="3394080" y="2862720"/>
              <a:ext cx="126720" cy="126000"/>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style>
            <a:lnRef idx="0">
              <a:srgbClr val="000000"/>
            </a:lnRef>
            <a:fillRef idx="0">
              <a:srgbClr val="000000"/>
            </a:fillRef>
            <a:effectRef idx="0">
              <a:srgbClr val="000000"/>
            </a:effectRef>
            <a:fontRef idx="minor"/>
          </p:style>
        </p:sp>
      </p:grpSp>
      <p:pic>
        <p:nvPicPr>
          <p:cNvPr id="5" name="Picture 4">
            <a:extLst>
              <a:ext uri="{FF2B5EF4-FFF2-40B4-BE49-F238E27FC236}">
                <a16:creationId xmlns:a16="http://schemas.microsoft.com/office/drawing/2014/main" id="{55A5F38A-FABA-2F3E-D205-2D9517F6E918}"/>
              </a:ext>
            </a:extLst>
          </p:cNvPr>
          <p:cNvPicPr>
            <a:picLocks noChangeAspect="1"/>
          </p:cNvPicPr>
          <p:nvPr/>
        </p:nvPicPr>
        <p:blipFill>
          <a:blip r:embed="rId3"/>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EE93CC62-561C-E49E-F1A1-F208910D221E}"/>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724399"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it-IT"/>
          </a:p>
        </p:txBody>
      </p:sp>
      <p:sp>
        <p:nvSpPr>
          <p:cNvPr id="38" name="CasellaDiTesto 37"/>
          <p:cNvSpPr txBox="1"/>
          <p:nvPr/>
        </p:nvSpPr>
        <p:spPr bwMode="auto">
          <a:xfrm>
            <a:off x="3789872" y="5428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Arial"/>
              <a:cs typeface="Arial"/>
            </a:endParaRPr>
          </a:p>
        </p:txBody>
      </p:sp>
      <p:sp>
        <p:nvSpPr>
          <p:cNvPr id="9" name="Title 8"/>
          <p:cNvSpPr>
            <a:spLocks noGrp="1"/>
          </p:cNvSpPr>
          <p:nvPr>
            <p:ph type="title"/>
          </p:nvPr>
        </p:nvSpPr>
        <p:spPr bwMode="auto">
          <a:xfrm>
            <a:off x="953592" y="495937"/>
            <a:ext cx="2388083" cy="689346"/>
          </a:xfrm>
        </p:spPr>
        <p:txBody>
          <a:bodyPr>
            <a:normAutofit fontScale="90000"/>
          </a:bodyPr>
          <a:lstStyle/>
          <a:p>
            <a:pPr>
              <a:defRPr/>
            </a:pPr>
            <a:r>
              <a:rPr lang="it-IT" sz="4000" dirty="0">
                <a:latin typeface="Calibri"/>
                <a:cs typeface="Calibri"/>
              </a:rPr>
              <a:t>Assurance</a:t>
            </a:r>
            <a:br>
              <a:rPr lang="it-IT" dirty="0">
                <a:latin typeface="Calibri"/>
                <a:cs typeface="Calibri"/>
              </a:rPr>
            </a:br>
            <a:endParaRPr dirty="0"/>
          </a:p>
        </p:txBody>
      </p:sp>
      <p:grpSp>
        <p:nvGrpSpPr>
          <p:cNvPr id="17" name="Group 16"/>
          <p:cNvGrpSpPr/>
          <p:nvPr/>
        </p:nvGrpSpPr>
        <p:grpSpPr bwMode="auto">
          <a:xfrm>
            <a:off x="2126537" y="1075149"/>
            <a:ext cx="5714751" cy="5506654"/>
            <a:chOff x="2064506" y="1290051"/>
            <a:chExt cx="5714751" cy="5506654"/>
          </a:xfrm>
        </p:grpSpPr>
        <p:grpSp>
          <p:nvGrpSpPr>
            <p:cNvPr id="8" name="Group 292"/>
            <p:cNvGrpSpPr/>
            <p:nvPr/>
          </p:nvGrpSpPr>
          <p:grpSpPr bwMode="auto">
            <a:xfrm>
              <a:off x="2064506" y="1290051"/>
              <a:ext cx="5503046" cy="5498577"/>
              <a:chOff x="1137960" y="2257560"/>
              <a:chExt cx="443160" cy="442800"/>
            </a:xfrm>
          </p:grpSpPr>
          <p:sp>
            <p:nvSpPr>
              <p:cNvPr id="10" name="CustomShape 293"/>
              <p:cNvSpPr/>
              <p:nvPr/>
            </p:nvSpPr>
            <p:spPr bwMode="auto">
              <a:xfrm>
                <a:off x="1137960" y="2257560"/>
                <a:ext cx="266400" cy="212760"/>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style>
              <a:lnRef idx="0">
                <a:srgbClr val="000000"/>
              </a:lnRef>
              <a:fillRef idx="0">
                <a:srgbClr val="000000"/>
              </a:fillRef>
              <a:effectRef idx="0">
                <a:srgbClr val="000000"/>
              </a:effectRef>
              <a:fontRef idx="minor"/>
            </p:style>
            <p:txBody>
              <a:bodyPr wrap="square">
                <a:normAutofit/>
              </a:bodyPr>
              <a:lstStyle/>
              <a:p>
                <a:pPr>
                  <a:defRPr/>
                </a:pPr>
                <a:endParaRPr lang="en-US"/>
              </a:p>
            </p:txBody>
          </p:sp>
          <p:sp>
            <p:nvSpPr>
              <p:cNvPr id="12" name="CustomShape 294"/>
              <p:cNvSpPr/>
              <p:nvPr/>
            </p:nvSpPr>
            <p:spPr bwMode="auto">
              <a:xfrm>
                <a:off x="1368360" y="2257560"/>
                <a:ext cx="212760" cy="266400"/>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style>
              <a:lnRef idx="0">
                <a:srgbClr val="000000"/>
              </a:lnRef>
              <a:fillRef idx="0">
                <a:srgbClr val="000000"/>
              </a:fillRef>
              <a:effectRef idx="0">
                <a:srgbClr val="000000"/>
              </a:effectRef>
              <a:fontRef idx="minor"/>
            </p:style>
          </p:sp>
          <p:sp>
            <p:nvSpPr>
              <p:cNvPr id="13" name="CustomShape 295"/>
              <p:cNvSpPr/>
              <p:nvPr/>
            </p:nvSpPr>
            <p:spPr bwMode="auto">
              <a:xfrm>
                <a:off x="1137960" y="2433960"/>
                <a:ext cx="212400" cy="266400"/>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style>
              <a:lnRef idx="0">
                <a:srgbClr val="000000"/>
              </a:lnRef>
              <a:fillRef idx="0">
                <a:srgbClr val="000000"/>
              </a:fillRef>
              <a:effectRef idx="0">
                <a:srgbClr val="000000"/>
              </a:effectRef>
              <a:fontRef idx="minor"/>
            </p:style>
          </p:sp>
          <p:sp>
            <p:nvSpPr>
              <p:cNvPr id="14" name="CustomShape 296"/>
              <p:cNvSpPr/>
              <p:nvPr/>
            </p:nvSpPr>
            <p:spPr bwMode="auto">
              <a:xfrm>
                <a:off x="1314720" y="2488320"/>
                <a:ext cx="266400" cy="212040"/>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style>
              <a:lnRef idx="0">
                <a:srgbClr val="000000"/>
              </a:lnRef>
              <a:fillRef idx="0">
                <a:srgbClr val="000000"/>
              </a:fillRef>
              <a:effectRef idx="0">
                <a:srgbClr val="000000"/>
              </a:effectRef>
              <a:fontRef idx="minor"/>
            </p:style>
          </p:sp>
        </p:grpSp>
        <p:sp>
          <p:nvSpPr>
            <p:cNvPr id="4" name="TextBox 3"/>
            <p:cNvSpPr txBox="1"/>
            <p:nvPr/>
          </p:nvSpPr>
          <p:spPr bwMode="auto">
            <a:xfrm>
              <a:off x="5565391" y="1538407"/>
              <a:ext cx="2213866" cy="1846659"/>
            </a:xfrm>
            <a:prstGeom prst="rect">
              <a:avLst/>
            </a:prstGeom>
            <a:noFill/>
          </p:spPr>
          <p:txBody>
            <a:bodyPr wrap="square" rtlCol="0">
              <a:spAutoFit/>
            </a:bodyPr>
            <a:lstStyle/>
            <a:p>
              <a:pPr>
                <a:defRPr/>
              </a:pPr>
              <a:r>
                <a:rPr lang="en-US" sz="1600" b="1" dirty="0">
                  <a:solidFill>
                    <a:schemeClr val="bg1"/>
                  </a:solidFill>
                  <a:latin typeface="Helvetica Neue"/>
                </a:rPr>
                <a:t>Policies</a:t>
              </a:r>
              <a:r>
                <a:rPr lang="en-US" sz="1600" dirty="0">
                  <a:solidFill>
                    <a:srgbClr val="000000"/>
                  </a:solidFill>
                  <a:latin typeface="Helvetica Neue"/>
                </a:rPr>
                <a:t> </a:t>
              </a:r>
              <a:endParaRPr sz="1600" dirty="0">
                <a:solidFill>
                  <a:srgbClr val="000000"/>
                </a:solidFill>
                <a:latin typeface="Helvetica Neue"/>
              </a:endParaRPr>
            </a:p>
            <a:p>
              <a:pPr>
                <a:defRPr/>
              </a:pPr>
              <a:r>
                <a:rPr lang="en-US" sz="1600" dirty="0">
                  <a:solidFill>
                    <a:srgbClr val="000000"/>
                  </a:solidFill>
                  <a:latin typeface="Helvetica Neue"/>
                </a:rPr>
                <a:t>specify behavioral expectations that people or systems have for themselves and others </a:t>
              </a:r>
              <a:endParaRPr sz="1600" dirty="0">
                <a:solidFill>
                  <a:srgbClr val="000000"/>
                </a:solidFill>
                <a:latin typeface="Helvetica Neue"/>
              </a:endParaRPr>
            </a:p>
            <a:p>
              <a:pPr>
                <a:defRPr/>
              </a:pPr>
              <a:endParaRPr lang="en-US" dirty="0"/>
            </a:p>
          </p:txBody>
        </p:sp>
        <p:sp>
          <p:nvSpPr>
            <p:cNvPr id="7" name="TextBox 6"/>
            <p:cNvSpPr txBox="1"/>
            <p:nvPr/>
          </p:nvSpPr>
          <p:spPr bwMode="auto">
            <a:xfrm>
              <a:off x="5188781" y="4703824"/>
              <a:ext cx="1978347" cy="2092881"/>
            </a:xfrm>
            <a:prstGeom prst="rect">
              <a:avLst/>
            </a:prstGeom>
            <a:noFill/>
          </p:spPr>
          <p:txBody>
            <a:bodyPr wrap="square" rtlCol="0">
              <a:spAutoFit/>
            </a:bodyPr>
            <a:lstStyle/>
            <a:p>
              <a:pPr>
                <a:defRPr/>
              </a:pPr>
              <a:r>
                <a:rPr lang="en-US" sz="1600" b="1" dirty="0">
                  <a:solidFill>
                    <a:schemeClr val="bg1"/>
                  </a:solidFill>
                  <a:latin typeface="Helvetica Neue"/>
                </a:rPr>
                <a:t>Permissions</a:t>
              </a:r>
              <a:r>
                <a:rPr lang="en-US" sz="1600" dirty="0">
                  <a:solidFill>
                    <a:srgbClr val="000000"/>
                  </a:solidFill>
                  <a:latin typeface="Helvetica Neue"/>
                </a:rPr>
                <a:t> describe the behaviors that are allowed by the agents that interact with a person or system </a:t>
              </a:r>
              <a:endParaRPr sz="1600" dirty="0">
                <a:solidFill>
                  <a:srgbClr val="000000"/>
                </a:solidFill>
                <a:latin typeface="Helvetica Neue"/>
              </a:endParaRPr>
            </a:p>
            <a:p>
              <a:pPr>
                <a:defRPr/>
              </a:pPr>
              <a:endParaRPr lang="en-US" dirty="0"/>
            </a:p>
          </p:txBody>
        </p:sp>
        <p:sp>
          <p:nvSpPr>
            <p:cNvPr id="15" name="TextBox 14"/>
            <p:cNvSpPr txBox="1"/>
            <p:nvPr/>
          </p:nvSpPr>
          <p:spPr bwMode="auto">
            <a:xfrm>
              <a:off x="2268652" y="4488687"/>
              <a:ext cx="1774328" cy="2092881"/>
            </a:xfrm>
            <a:prstGeom prst="rect">
              <a:avLst/>
            </a:prstGeom>
            <a:noFill/>
          </p:spPr>
          <p:txBody>
            <a:bodyPr wrap="square" rtlCol="0">
              <a:spAutoFit/>
            </a:bodyPr>
            <a:lstStyle/>
            <a:p>
              <a:pPr>
                <a:defRPr/>
              </a:pPr>
              <a:r>
                <a:rPr lang="en-US" sz="1600" b="1" dirty="0">
                  <a:solidFill>
                    <a:schemeClr val="bg1"/>
                  </a:solidFill>
                  <a:latin typeface="Helvetica Neue"/>
                </a:rPr>
                <a:t>Protections</a:t>
              </a:r>
              <a:r>
                <a:rPr lang="en-US" sz="1600" dirty="0">
                  <a:solidFill>
                    <a:srgbClr val="000000"/>
                  </a:solidFill>
                  <a:latin typeface="Helvetica Neue"/>
                </a:rPr>
                <a:t>: describe mechanisms put in place to enforce permissions and policies </a:t>
              </a:r>
              <a:endParaRPr sz="1600" dirty="0">
                <a:solidFill>
                  <a:srgbClr val="000000"/>
                </a:solidFill>
                <a:latin typeface="Helvetica Neue"/>
              </a:endParaRPr>
            </a:p>
            <a:p>
              <a:pPr>
                <a:defRPr/>
              </a:pPr>
              <a:endParaRPr lang="en-US" dirty="0"/>
            </a:p>
          </p:txBody>
        </p:sp>
        <p:sp>
          <p:nvSpPr>
            <p:cNvPr id="16" name="TextBox 15"/>
            <p:cNvSpPr txBox="1"/>
            <p:nvPr/>
          </p:nvSpPr>
          <p:spPr bwMode="auto">
            <a:xfrm>
              <a:off x="2106699" y="1346134"/>
              <a:ext cx="2613850" cy="1815882"/>
            </a:xfrm>
            <a:prstGeom prst="rect">
              <a:avLst/>
            </a:prstGeom>
            <a:noFill/>
          </p:spPr>
          <p:txBody>
            <a:bodyPr wrap="square" rtlCol="0">
              <a:spAutoFit/>
            </a:bodyPr>
            <a:lstStyle/>
            <a:p>
              <a:pPr algn="just">
                <a:defRPr/>
              </a:pPr>
              <a:r>
                <a:rPr lang="en-US" sz="1600" b="1" dirty="0">
                  <a:solidFill>
                    <a:schemeClr val="bg1"/>
                  </a:solidFill>
                  <a:latin typeface="Helvetica Neue"/>
                </a:rPr>
                <a:t>Digital signatures </a:t>
              </a:r>
              <a:endParaRPr sz="1600" b="1" dirty="0">
                <a:solidFill>
                  <a:schemeClr val="bg1"/>
                </a:solidFill>
                <a:latin typeface="Helvetica Neue"/>
              </a:endParaRPr>
            </a:p>
            <a:p>
              <a:pPr>
                <a:defRPr/>
              </a:pPr>
              <a:r>
                <a:rPr lang="en-US" sz="1600" dirty="0">
                  <a:solidFill>
                    <a:srgbClr val="000000"/>
                  </a:solidFill>
                  <a:latin typeface="Helvetica Neue"/>
                </a:rPr>
                <a:t>Allow a person or system to commit to the authenticity of their documents in a unique way that achieves </a:t>
              </a:r>
              <a:r>
                <a:rPr lang="en-US" sz="1600" b="1" dirty="0">
                  <a:latin typeface="Helvetica Neue"/>
                </a:rPr>
                <a:t>nonrepudiation</a:t>
              </a:r>
              <a:r>
                <a:rPr lang="en-US" sz="1600" dirty="0">
                  <a:solidFill>
                    <a:srgbClr val="000000"/>
                  </a:solidFill>
                  <a:latin typeface="Helvetica Neue"/>
                </a:rPr>
                <a:t> </a:t>
              </a:r>
              <a:endParaRPr sz="1600" dirty="0">
                <a:solidFill>
                  <a:srgbClr val="000000"/>
                </a:solidFill>
                <a:latin typeface="Helvetica Neue"/>
              </a:endParaRPr>
            </a:p>
          </p:txBody>
        </p:sp>
      </p:grpSp>
      <p:pic>
        <p:nvPicPr>
          <p:cNvPr id="5" name="Picture 4">
            <a:extLst>
              <a:ext uri="{FF2B5EF4-FFF2-40B4-BE49-F238E27FC236}">
                <a16:creationId xmlns:a16="http://schemas.microsoft.com/office/drawing/2014/main" id="{D108D3CD-522D-42EA-B84F-AFC218E70994}"/>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6" name="Picture 5">
            <a:extLst>
              <a:ext uri="{FF2B5EF4-FFF2-40B4-BE49-F238E27FC236}">
                <a16:creationId xmlns:a16="http://schemas.microsoft.com/office/drawing/2014/main" id="{8191014D-5BCD-28CA-1A16-7F3372DC7231}"/>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724399"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it-IT"/>
          </a:p>
        </p:txBody>
      </p:sp>
      <p:sp>
        <p:nvSpPr>
          <p:cNvPr id="38" name="CasellaDiTesto 37"/>
          <p:cNvSpPr txBox="1"/>
          <p:nvPr/>
        </p:nvSpPr>
        <p:spPr bwMode="auto">
          <a:xfrm>
            <a:off x="3789872" y="5428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Arial"/>
              <a:cs typeface="Arial"/>
            </a:endParaRPr>
          </a:p>
        </p:txBody>
      </p:sp>
      <p:sp>
        <p:nvSpPr>
          <p:cNvPr id="9" name="Title 8"/>
          <p:cNvSpPr>
            <a:spLocks noGrp="1"/>
          </p:cNvSpPr>
          <p:nvPr>
            <p:ph type="title"/>
          </p:nvPr>
        </p:nvSpPr>
        <p:spPr bwMode="auto">
          <a:xfrm>
            <a:off x="886910" y="750860"/>
            <a:ext cx="2388083" cy="689346"/>
          </a:xfrm>
        </p:spPr>
        <p:txBody>
          <a:bodyPr>
            <a:normAutofit/>
          </a:bodyPr>
          <a:lstStyle/>
          <a:p>
            <a:pPr algn="ctr">
              <a:defRPr/>
            </a:pPr>
            <a:r>
              <a:rPr lang="it-IT" dirty="0">
                <a:latin typeface="Calibri"/>
                <a:cs typeface="Calibri"/>
              </a:rPr>
              <a:t>Anonymity</a:t>
            </a:r>
            <a:endParaRPr dirty="0">
              <a:latin typeface="Calibri"/>
              <a:cs typeface="Calibri"/>
            </a:endParaRPr>
          </a:p>
        </p:txBody>
      </p:sp>
      <p:sp>
        <p:nvSpPr>
          <p:cNvPr id="2" name="TextBox 1"/>
          <p:cNvSpPr txBox="1"/>
          <p:nvPr/>
        </p:nvSpPr>
        <p:spPr bwMode="auto">
          <a:xfrm>
            <a:off x="1428205" y="1715589"/>
            <a:ext cx="7776897" cy="3416320"/>
          </a:xfrm>
          <a:prstGeom prst="rect">
            <a:avLst/>
          </a:prstGeom>
          <a:noFill/>
        </p:spPr>
        <p:txBody>
          <a:bodyPr wrap="square" rtlCol="0">
            <a:spAutoFit/>
          </a:bodyPr>
          <a:lstStyle/>
          <a:p>
            <a:pPr>
              <a:defRPr/>
            </a:pPr>
            <a:r>
              <a:rPr lang="en-US" sz="1600" b="1" dirty="0">
                <a:solidFill>
                  <a:schemeClr val="accent1"/>
                </a:solidFill>
                <a:latin typeface="Helvetica Neue"/>
              </a:rPr>
              <a:t>TOOLS</a:t>
            </a:r>
            <a:endParaRPr sz="1600" b="1" dirty="0">
              <a:solidFill>
                <a:schemeClr val="accent1"/>
              </a:solidFill>
              <a:latin typeface="Helvetica Neue"/>
            </a:endParaRPr>
          </a:p>
          <a:p>
            <a:pPr>
              <a:defRPr/>
            </a:pPr>
            <a:r>
              <a:rPr lang="en-US" sz="2000" b="1" dirty="0">
                <a:solidFill>
                  <a:schemeClr val="accent1"/>
                </a:solidFill>
                <a:latin typeface="Calibri"/>
                <a:cs typeface="Calibri"/>
              </a:rPr>
              <a:t>  </a:t>
            </a:r>
            <a:endParaRPr sz="2000" dirty="0"/>
          </a:p>
          <a:p>
            <a:pPr algn="just">
              <a:defRPr/>
            </a:pPr>
            <a:r>
              <a:rPr lang="en-US" sz="1600" b="1" dirty="0">
                <a:solidFill>
                  <a:schemeClr val="accent1"/>
                </a:solidFill>
                <a:latin typeface="Helvetica Neue"/>
              </a:rPr>
              <a:t>Proxies</a:t>
            </a:r>
            <a:r>
              <a:rPr lang="en-US" sz="1600" dirty="0">
                <a:solidFill>
                  <a:srgbClr val="000000"/>
                </a:solidFill>
                <a:latin typeface="Helvetica Neue"/>
              </a:rPr>
              <a:t>: trusted agents (example: The Onion Router) that engage in actions for an individual in a way that cannot be traced back to that person </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b="1" dirty="0">
                <a:solidFill>
                  <a:schemeClr val="accent1"/>
                </a:solidFill>
                <a:latin typeface="Helvetica Neue"/>
              </a:rPr>
              <a:t>Pseudonyms</a:t>
            </a:r>
            <a:r>
              <a:rPr lang="en-US" sz="1600" dirty="0">
                <a:solidFill>
                  <a:srgbClr val="000000"/>
                </a:solidFill>
                <a:latin typeface="Helvetica Neue"/>
              </a:rPr>
              <a:t>: fictional identities that can fill in for real identities in communications and transactions, otherwise known only by a trusted entity </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b="1" dirty="0">
                <a:solidFill>
                  <a:schemeClr val="accent1"/>
                </a:solidFill>
                <a:latin typeface="Helvetica Neue"/>
              </a:rPr>
              <a:t>Aggregation</a:t>
            </a:r>
            <a:r>
              <a:rPr lang="en-US" sz="1600" dirty="0">
                <a:solidFill>
                  <a:srgbClr val="000000"/>
                </a:solidFill>
                <a:latin typeface="Helvetica Neue"/>
              </a:rPr>
              <a:t>: the combining of data from many individuals so that disclosed sums or averages cannot be tied to any individual </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b="1" dirty="0">
                <a:solidFill>
                  <a:schemeClr val="accent1"/>
                </a:solidFill>
                <a:latin typeface="Helvetica Neue"/>
              </a:rPr>
              <a:t>Mixing</a:t>
            </a:r>
            <a:r>
              <a:rPr lang="en-US" sz="1600" dirty="0">
                <a:solidFill>
                  <a:srgbClr val="000000"/>
                </a:solidFill>
                <a:latin typeface="Helvetica Neue"/>
              </a:rPr>
              <a:t>: the intertwining of transactions, information, or communications in a way that cannot be traced to any individual</a:t>
            </a:r>
            <a:endParaRPr sz="1600" dirty="0">
              <a:solidFill>
                <a:srgbClr val="000000"/>
              </a:solidFill>
              <a:latin typeface="Helvetica Neue"/>
            </a:endParaRPr>
          </a:p>
        </p:txBody>
      </p:sp>
      <p:pic>
        <p:nvPicPr>
          <p:cNvPr id="4" name="Picture 3">
            <a:extLst>
              <a:ext uri="{FF2B5EF4-FFF2-40B4-BE49-F238E27FC236}">
                <a16:creationId xmlns:a16="http://schemas.microsoft.com/office/drawing/2014/main" id="{6CD983B7-5B46-A374-253F-190DE121913E}"/>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30DD2C9C-594D-6650-941D-25CD6EE2EB24}"/>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51871" y="730510"/>
            <a:ext cx="1551763" cy="688197"/>
          </a:xfrm>
        </p:spPr>
        <p:txBody>
          <a:bodyPr/>
          <a:lstStyle/>
          <a:p>
            <a:pPr>
              <a:defRPr/>
            </a:pPr>
            <a:r>
              <a:rPr dirty="0">
                <a:latin typeface="Calibri"/>
                <a:cs typeface="Calibri"/>
              </a:rPr>
              <a:t>Asset</a:t>
            </a:r>
            <a:endParaRPr lang="it-IT" dirty="0">
              <a:latin typeface="Calibri"/>
              <a:cs typeface="Calibri"/>
            </a:endParaRPr>
          </a:p>
        </p:txBody>
      </p:sp>
      <p:sp>
        <p:nvSpPr>
          <p:cNvPr id="3" name="Content Placeholder 2"/>
          <p:cNvSpPr>
            <a:spLocks noGrp="1"/>
          </p:cNvSpPr>
          <p:nvPr>
            <p:ph idx="1"/>
          </p:nvPr>
        </p:nvSpPr>
        <p:spPr bwMode="auto">
          <a:xfrm>
            <a:off x="944601" y="2012543"/>
            <a:ext cx="8329402" cy="3880773"/>
          </a:xfrm>
        </p:spPr>
        <p:txBody>
          <a:bodyPr vert="horz" lIns="91440" tIns="45720" rIns="91440" bIns="45720" rtlCol="0" anchor="t">
            <a:noAutofit/>
          </a:bodyPr>
          <a:lstStyle/>
          <a:p>
            <a:pPr marL="0" indent="0">
              <a:buNone/>
              <a:defRPr/>
            </a:pPr>
            <a:r>
              <a:rPr lang="en-US" sz="1600" dirty="0">
                <a:solidFill>
                  <a:srgbClr val="000000"/>
                </a:solidFill>
                <a:latin typeface="Helvetica Neue"/>
              </a:rPr>
              <a:t>An asset is defined as any data, device or component of the environment that supports information-related </a:t>
            </a:r>
            <a:r>
              <a:rPr lang="en-US" sz="1600" dirty="0" err="1">
                <a:solidFill>
                  <a:srgbClr val="000000"/>
                </a:solidFill>
                <a:latin typeface="Helvetica Neue"/>
              </a:rPr>
              <a:t>activities</a:t>
            </a:r>
            <a:r>
              <a:rPr lang="en-US" baseline="30000" dirty="0" err="1">
                <a:solidFill>
                  <a:schemeClr val="tx1"/>
                </a:solidFill>
                <a:latin typeface="Calibri"/>
                <a:ea typeface="Trebuchet MS"/>
                <a:cs typeface="Calibri"/>
              </a:rPr>
              <a:t>26</a:t>
            </a:r>
            <a:r>
              <a:rPr lang="en-US" dirty="0">
                <a:solidFill>
                  <a:schemeClr val="tx1"/>
                </a:solidFill>
                <a:latin typeface="Calibri"/>
                <a:ea typeface="Trebuchet MS"/>
                <a:cs typeface="Calibri"/>
              </a:rPr>
              <a:t>. </a:t>
            </a:r>
            <a:endParaRPr dirty="0"/>
          </a:p>
          <a:p>
            <a:pPr lvl="1">
              <a:buFont typeface="Wingdings"/>
              <a:buChar char="Ø"/>
              <a:defRPr/>
            </a:pPr>
            <a:r>
              <a:rPr lang="en-US" dirty="0">
                <a:solidFill>
                  <a:srgbClr val="000000"/>
                </a:solidFill>
                <a:latin typeface="Helvetica Neue"/>
              </a:rPr>
              <a:t>Assets include:</a:t>
            </a:r>
            <a:endParaRPr dirty="0">
              <a:solidFill>
                <a:srgbClr val="000000"/>
              </a:solidFill>
              <a:latin typeface="Helvetica Neue"/>
            </a:endParaRPr>
          </a:p>
          <a:p>
            <a:pPr lvl="2">
              <a:buFont typeface="Wingdings"/>
              <a:buChar char="q"/>
              <a:defRPr/>
            </a:pPr>
            <a:r>
              <a:rPr lang="en-US" sz="1600" b="1" dirty="0">
                <a:solidFill>
                  <a:schemeClr val="accent1"/>
                </a:solidFill>
                <a:latin typeface="Helvetica Neue"/>
              </a:rPr>
              <a:t>hardware</a:t>
            </a:r>
          </a:p>
          <a:p>
            <a:pPr lvl="2">
              <a:buFont typeface="Wingdings"/>
              <a:buChar char="q"/>
              <a:defRPr/>
            </a:pPr>
            <a:r>
              <a:rPr lang="en-US" sz="1600" b="1" dirty="0">
                <a:solidFill>
                  <a:schemeClr val="accent1"/>
                </a:solidFill>
                <a:latin typeface="Helvetica Neue"/>
              </a:rPr>
              <a:t>software</a:t>
            </a:r>
            <a:r>
              <a:rPr lang="en-US" sz="1600" dirty="0">
                <a:solidFill>
                  <a:srgbClr val="000000"/>
                </a:solidFill>
                <a:latin typeface="Helvetica Neue"/>
              </a:rPr>
              <a:t> </a:t>
            </a:r>
            <a:endParaRPr sz="1600" dirty="0">
              <a:solidFill>
                <a:srgbClr val="000000"/>
              </a:solidFill>
              <a:latin typeface="Helvetica Neue"/>
            </a:endParaRPr>
          </a:p>
          <a:p>
            <a:pPr lvl="2">
              <a:buFont typeface="Wingdings"/>
              <a:buChar char="q"/>
              <a:defRPr/>
            </a:pPr>
            <a:r>
              <a:rPr lang="en-US" sz="1600" b="1" dirty="0">
                <a:solidFill>
                  <a:schemeClr val="accent1"/>
                </a:solidFill>
                <a:latin typeface="Helvetica Neue"/>
              </a:rPr>
              <a:t>confidential data </a:t>
            </a:r>
            <a:endParaRPr sz="1600" b="1" dirty="0">
              <a:solidFill>
                <a:schemeClr val="accent1"/>
              </a:solidFill>
              <a:latin typeface="Helvetica Neue"/>
            </a:endParaRPr>
          </a:p>
          <a:p>
            <a:pPr marL="0" indent="0" algn="just">
              <a:buNone/>
              <a:defRPr/>
            </a:pPr>
            <a:r>
              <a:rPr lang="en-US" sz="1600" dirty="0">
                <a:solidFill>
                  <a:srgbClr val="000000"/>
                </a:solidFill>
                <a:latin typeface="Helvetica Neue"/>
              </a:rPr>
              <a:t>It is important to protect assets against unlawful access, use, disclosure, alteration, destruction and/or theft. </a:t>
            </a:r>
            <a:endParaRPr sz="1600" dirty="0">
              <a:solidFill>
                <a:srgbClr val="000000"/>
              </a:solidFill>
              <a:latin typeface="Helvetica Neue"/>
            </a:endParaRPr>
          </a:p>
        </p:txBody>
      </p:sp>
      <p:sp>
        <p:nvSpPr>
          <p:cNvPr id="6" name="Footer Placeholder 5"/>
          <p:cNvSpPr>
            <a:spLocks noGrp="1"/>
          </p:cNvSpPr>
          <p:nvPr>
            <p:ph type="ftr" sz="quarter" idx="11"/>
          </p:nvPr>
        </p:nvSpPr>
        <p:spPr bwMode="auto">
          <a:xfrm>
            <a:off x="1050980" y="6492875"/>
            <a:ext cx="6297611" cy="365125"/>
          </a:xfrm>
        </p:spPr>
        <p:txBody>
          <a:bodyPr/>
          <a:lstStyle/>
          <a:p>
            <a:pPr>
              <a:defRPr/>
            </a:pPr>
            <a:r>
              <a:rPr lang="en-US">
                <a:latin typeface="Calibri"/>
                <a:cs typeface="Calibri"/>
              </a:rPr>
              <a:t>26.  </a:t>
            </a:r>
            <a:r>
              <a:rPr lang="en-US" u="sng">
                <a:solidFill>
                  <a:schemeClr val="accent1"/>
                </a:solidFill>
                <a:latin typeface="Calibri"/>
                <a:cs typeface="Calibri"/>
                <a:hlinkClick r:id="rId2" tooltip="https://www.vigilantsoftware.co.uk/blog/risk-terminology-understanding-assets-threats-and-vulnerabilities"/>
              </a:rPr>
              <a:t>https://www.vigilantsoftware.co.uk/blog/risk-terminology-understanding-assets-threats-and-vulnerabilities</a:t>
            </a:r>
            <a:r>
              <a:rPr lang="en-US">
                <a:solidFill>
                  <a:schemeClr val="accent1"/>
                </a:solidFill>
                <a:latin typeface="Calibri"/>
                <a:cs typeface="Calibri"/>
              </a:rPr>
              <a:t> </a:t>
            </a:r>
            <a:endParaRPr/>
          </a:p>
          <a:p>
            <a:pPr>
              <a:defRPr/>
            </a:pPr>
            <a:endParaRPr lang="en-US"/>
          </a:p>
        </p:txBody>
      </p:sp>
      <p:pic>
        <p:nvPicPr>
          <p:cNvPr id="4" name="Picture 3">
            <a:extLst>
              <a:ext uri="{FF2B5EF4-FFF2-40B4-BE49-F238E27FC236}">
                <a16:creationId xmlns:a16="http://schemas.microsoft.com/office/drawing/2014/main" id="{F8638113-319D-95EE-20E7-C6C366398C50}"/>
              </a:ext>
            </a:extLst>
          </p:cNvPr>
          <p:cNvPicPr>
            <a:picLocks noChangeAspect="1"/>
          </p:cNvPicPr>
          <p:nvPr/>
        </p:nvPicPr>
        <p:blipFill>
          <a:blip r:embed="rId3"/>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2DE20BD2-19D1-947A-309E-EA09C316398D}"/>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96964" y="783555"/>
            <a:ext cx="3205159" cy="688197"/>
          </a:xfrm>
        </p:spPr>
        <p:txBody>
          <a:bodyPr>
            <a:normAutofit/>
          </a:bodyPr>
          <a:lstStyle/>
          <a:p>
            <a:pPr>
              <a:defRPr/>
            </a:pPr>
            <a:r>
              <a:rPr lang="it-IT" dirty="0">
                <a:latin typeface="Calibri"/>
                <a:cs typeface="Calibri"/>
              </a:rPr>
              <a:t>Vulnerability</a:t>
            </a:r>
            <a:endParaRPr dirty="0">
              <a:latin typeface="Calibri"/>
              <a:cs typeface="Calibri"/>
            </a:endParaRPr>
          </a:p>
        </p:txBody>
      </p:sp>
      <p:sp>
        <p:nvSpPr>
          <p:cNvPr id="3" name="Content Placeholder 2"/>
          <p:cNvSpPr>
            <a:spLocks noGrp="1"/>
          </p:cNvSpPr>
          <p:nvPr>
            <p:ph idx="1"/>
          </p:nvPr>
        </p:nvSpPr>
        <p:spPr bwMode="auto">
          <a:xfrm>
            <a:off x="1309231" y="1943996"/>
            <a:ext cx="7938646" cy="3880773"/>
          </a:xfrm>
        </p:spPr>
        <p:txBody>
          <a:bodyPr vert="horz" lIns="91440" tIns="45720" rIns="91440" bIns="45720" rtlCol="0" anchor="t">
            <a:noAutofit/>
          </a:bodyPr>
          <a:lstStyle/>
          <a:p>
            <a:pPr marL="0" indent="0" algn="just">
              <a:buNone/>
              <a:defRPr/>
            </a:pPr>
            <a:r>
              <a:rPr lang="en-US" sz="1600" dirty="0">
                <a:solidFill>
                  <a:srgbClr val="000000"/>
                </a:solidFill>
                <a:latin typeface="Helvetica Neue"/>
              </a:rPr>
              <a:t>This is a </a:t>
            </a:r>
            <a:r>
              <a:rPr lang="en-US" sz="1600" b="1" dirty="0">
                <a:solidFill>
                  <a:srgbClr val="000000"/>
                </a:solidFill>
                <a:latin typeface="Helvetica Neue"/>
              </a:rPr>
              <a:t>weakness</a:t>
            </a:r>
            <a:r>
              <a:rPr lang="en-US" sz="1600" dirty="0">
                <a:solidFill>
                  <a:srgbClr val="000000"/>
                </a:solidFill>
                <a:latin typeface="Helvetica Neue"/>
              </a:rPr>
              <a:t> which can be exploited unintentionally or intentionally to create damage.</a:t>
            </a:r>
            <a:endParaRPr lang="it-IT" sz="1600" dirty="0">
              <a:solidFill>
                <a:srgbClr val="000000"/>
              </a:solidFill>
              <a:latin typeface="Helvetica Neue"/>
            </a:endParaRPr>
          </a:p>
          <a:p>
            <a:pPr marL="0" indent="0" algn="just">
              <a:buNone/>
              <a:defRPr/>
            </a:pPr>
            <a:r>
              <a:rPr lang="en-US" sz="1600" dirty="0">
                <a:solidFill>
                  <a:srgbClr val="000000"/>
                </a:solidFill>
                <a:latin typeface="Helvetica Neue"/>
              </a:rPr>
              <a:t>It is essential to prevent the hazard with special tools to detect and assess severity, e.g., with vulnerability scanners.</a:t>
            </a:r>
            <a:endParaRPr lang="it-IT" sz="1600" dirty="0">
              <a:solidFill>
                <a:srgbClr val="000000"/>
              </a:solidFill>
              <a:latin typeface="Helvetica Neue"/>
            </a:endParaRPr>
          </a:p>
          <a:p>
            <a:pPr marL="0" indent="0" algn="just">
              <a:buNone/>
              <a:defRPr/>
            </a:pPr>
            <a:r>
              <a:rPr lang="it-IT" sz="1600" dirty="0">
                <a:solidFill>
                  <a:srgbClr val="000000"/>
                </a:solidFill>
                <a:latin typeface="Helvetica Neue"/>
              </a:rPr>
              <a:t>Some examples of vulnerability:</a:t>
            </a:r>
            <a:endParaRPr lang="en-US" sz="1600" dirty="0">
              <a:solidFill>
                <a:srgbClr val="000000"/>
              </a:solidFill>
              <a:latin typeface="Helvetica Neue"/>
            </a:endParaRPr>
          </a:p>
          <a:p>
            <a:pPr lvl="1" algn="just">
              <a:buFont typeface="Wingdings"/>
              <a:buChar char="Ø"/>
              <a:defRPr/>
            </a:pPr>
            <a:r>
              <a:rPr lang="en-US" dirty="0">
                <a:solidFill>
                  <a:srgbClr val="000000"/>
                </a:solidFill>
                <a:latin typeface="Helvetica Neue"/>
              </a:rPr>
              <a:t>Admin accounts with </a:t>
            </a:r>
            <a:r>
              <a:rPr lang="en-US" u="sng" dirty="0">
                <a:solidFill>
                  <a:srgbClr val="000000"/>
                </a:solidFill>
                <a:latin typeface="Helvetica Neue"/>
              </a:rPr>
              <a:t>default passwords</a:t>
            </a:r>
          </a:p>
          <a:p>
            <a:pPr lvl="1" algn="just">
              <a:buFont typeface="Wingdings"/>
              <a:buChar char="Ø"/>
              <a:defRPr/>
            </a:pPr>
            <a:r>
              <a:rPr lang="en-US" dirty="0">
                <a:solidFill>
                  <a:srgbClr val="000000"/>
                </a:solidFill>
                <a:latin typeface="Helvetica Neue"/>
              </a:rPr>
              <a:t>Programs with </a:t>
            </a:r>
            <a:r>
              <a:rPr lang="en-US" u="sng" dirty="0">
                <a:solidFill>
                  <a:srgbClr val="000000"/>
                </a:solidFill>
                <a:latin typeface="Helvetica Neue"/>
              </a:rPr>
              <a:t>known flaws</a:t>
            </a:r>
            <a:endParaRPr u="sng" dirty="0">
              <a:solidFill>
                <a:srgbClr val="000000"/>
              </a:solidFill>
              <a:latin typeface="Helvetica Neue"/>
            </a:endParaRPr>
          </a:p>
          <a:p>
            <a:pPr lvl="1" algn="just">
              <a:buFont typeface="Wingdings"/>
              <a:buChar char="Ø"/>
              <a:defRPr/>
            </a:pPr>
            <a:r>
              <a:rPr lang="en-US" dirty="0">
                <a:solidFill>
                  <a:srgbClr val="000000"/>
                </a:solidFill>
                <a:latin typeface="Helvetica Neue"/>
              </a:rPr>
              <a:t>Programs with </a:t>
            </a:r>
            <a:r>
              <a:rPr lang="en-US" u="sng" dirty="0">
                <a:solidFill>
                  <a:srgbClr val="000000"/>
                </a:solidFill>
                <a:latin typeface="Helvetica Neue"/>
              </a:rPr>
              <a:t>unnecessary privileges</a:t>
            </a:r>
            <a:endParaRPr u="sng" dirty="0">
              <a:solidFill>
                <a:srgbClr val="000000"/>
              </a:solidFill>
              <a:latin typeface="Helvetica Neue"/>
            </a:endParaRPr>
          </a:p>
          <a:p>
            <a:pPr lvl="1" algn="just">
              <a:buFont typeface="Wingdings"/>
              <a:buChar char="Ø"/>
              <a:defRPr/>
            </a:pPr>
            <a:r>
              <a:rPr lang="en-US" u="sng" dirty="0">
                <a:solidFill>
                  <a:srgbClr val="000000"/>
                </a:solidFill>
                <a:latin typeface="Helvetica Neue"/>
              </a:rPr>
              <a:t>Weak access control settings</a:t>
            </a:r>
          </a:p>
          <a:p>
            <a:pPr lvl="1" algn="just">
              <a:buFont typeface="Wingdings"/>
              <a:buChar char="Ø"/>
              <a:defRPr/>
            </a:pPr>
            <a:r>
              <a:rPr lang="en-US" u="sng" dirty="0">
                <a:solidFill>
                  <a:srgbClr val="000000"/>
                </a:solidFill>
                <a:latin typeface="Helvetica Neue"/>
              </a:rPr>
              <a:t>Weak firewall configurations</a:t>
            </a:r>
          </a:p>
          <a:p>
            <a:pPr marL="0" indent="0">
              <a:buNone/>
              <a:defRPr/>
            </a:pPr>
            <a:endParaRPr lang="en-US" sz="2000" dirty="0">
              <a:latin typeface="Work Sans"/>
            </a:endParaRPr>
          </a:p>
        </p:txBody>
      </p:sp>
      <p:pic>
        <p:nvPicPr>
          <p:cNvPr id="4" name="Picture 3">
            <a:extLst>
              <a:ext uri="{FF2B5EF4-FFF2-40B4-BE49-F238E27FC236}">
                <a16:creationId xmlns:a16="http://schemas.microsoft.com/office/drawing/2014/main" id="{99CF73A8-C6FA-454D-0488-988AA223DA35}"/>
              </a:ext>
            </a:extLst>
          </p:cNvPr>
          <p:cNvPicPr>
            <a:picLocks noChangeAspect="1"/>
          </p:cNvPicPr>
          <p:nvPr/>
        </p:nvPicPr>
        <p:blipFill>
          <a:blip r:embed="rId2"/>
          <a:stretch>
            <a:fillRect/>
          </a:stretch>
        </p:blipFill>
        <p:spPr bwMode="auto">
          <a:xfrm>
            <a:off x="274046" y="467998"/>
            <a:ext cx="603556" cy="774259"/>
          </a:xfrm>
          <a:prstGeom prst="rect">
            <a:avLst/>
          </a:prstGeom>
        </p:spPr>
      </p:pic>
      <p:pic>
        <p:nvPicPr>
          <p:cNvPr id="5" name="Picture 4">
            <a:extLst>
              <a:ext uri="{FF2B5EF4-FFF2-40B4-BE49-F238E27FC236}">
                <a16:creationId xmlns:a16="http://schemas.microsoft.com/office/drawing/2014/main" id="{16E9FE41-2620-F69E-F4E5-9F7BA4FAD1A2}"/>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Content Placeholder 2"/>
          <p:cNvSpPr>
            <a:spLocks noGrp="1"/>
          </p:cNvSpPr>
          <p:nvPr/>
        </p:nvSpPr>
        <p:spPr bwMode="auto">
          <a:xfrm>
            <a:off x="838200" y="2977115"/>
            <a:ext cx="8445261" cy="3199847"/>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endParaRPr lang="en-US" sz="1800">
              <a:latin typeface="Work Sans"/>
            </a:endParaRPr>
          </a:p>
        </p:txBody>
      </p:sp>
      <p:sp>
        <p:nvSpPr>
          <p:cNvPr id="9" name="TextBox 8"/>
          <p:cNvSpPr txBox="1"/>
          <p:nvPr/>
        </p:nvSpPr>
        <p:spPr bwMode="auto">
          <a:xfrm>
            <a:off x="1586988" y="544559"/>
            <a:ext cx="2800193" cy="646331"/>
          </a:xfrm>
          <a:prstGeom prst="rect">
            <a:avLst/>
          </a:prstGeom>
          <a:noFill/>
        </p:spPr>
        <p:txBody>
          <a:bodyPr wrap="square" lIns="91440" tIns="45720" rIns="91440" bIns="45720" anchor="t">
            <a:spAutoFit/>
          </a:bodyPr>
          <a:lstStyle/>
          <a:p>
            <a:pPr>
              <a:defRPr/>
            </a:pPr>
            <a:r>
              <a:rPr lang="en-US" sz="3600" b="1" dirty="0">
                <a:solidFill>
                  <a:schemeClr val="accent1"/>
                </a:solidFill>
                <a:latin typeface="Calibri"/>
                <a:ea typeface="Trebuchet MS"/>
                <a:cs typeface="Calibri"/>
              </a:rPr>
              <a:t> </a:t>
            </a:r>
            <a:r>
              <a:rPr lang="en-US" sz="3600" dirty="0">
                <a:solidFill>
                  <a:schemeClr val="accent1"/>
                </a:solidFill>
                <a:latin typeface="Calibri"/>
                <a:ea typeface="+mj-ea"/>
                <a:cs typeface="Calibri"/>
              </a:rPr>
              <a:t>Threat</a:t>
            </a:r>
            <a:endParaRPr sz="3600" dirty="0">
              <a:solidFill>
                <a:schemeClr val="accent1"/>
              </a:solidFill>
              <a:latin typeface="Calibri"/>
              <a:ea typeface="+mj-ea"/>
              <a:cs typeface="Calibri"/>
            </a:endParaRPr>
          </a:p>
        </p:txBody>
      </p:sp>
      <p:sp>
        <p:nvSpPr>
          <p:cNvPr id="2" name="CasellaDiTesto 1"/>
          <p:cNvSpPr txBox="1"/>
          <p:nvPr/>
        </p:nvSpPr>
        <p:spPr bwMode="auto">
          <a:xfrm>
            <a:off x="1174783" y="1287522"/>
            <a:ext cx="846538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1600" dirty="0">
                <a:solidFill>
                  <a:srgbClr val="000000"/>
                </a:solidFill>
                <a:latin typeface="Helvetica Neue"/>
              </a:rPr>
              <a:t>A </a:t>
            </a:r>
            <a:r>
              <a:rPr lang="it-IT" sz="1600" dirty="0" err="1">
                <a:solidFill>
                  <a:srgbClr val="000000"/>
                </a:solidFill>
                <a:latin typeface="Helvetica Neue"/>
              </a:rPr>
              <a:t>threat</a:t>
            </a:r>
            <a:r>
              <a:rPr lang="it-IT" sz="1600" dirty="0">
                <a:solidFill>
                  <a:srgbClr val="000000"/>
                </a:solidFill>
                <a:latin typeface="Helvetica Neue"/>
              </a:rPr>
              <a:t> </a:t>
            </a:r>
            <a:r>
              <a:rPr lang="it-IT" sz="1600" dirty="0" err="1">
                <a:solidFill>
                  <a:srgbClr val="000000"/>
                </a:solidFill>
                <a:latin typeface="Helvetica Neue"/>
              </a:rPr>
              <a:t>is</a:t>
            </a:r>
            <a:r>
              <a:rPr lang="it-IT" sz="1600" dirty="0">
                <a:solidFill>
                  <a:srgbClr val="000000"/>
                </a:solidFill>
                <a:latin typeface="Helvetica Neue"/>
              </a:rPr>
              <a:t> a </a:t>
            </a:r>
            <a:r>
              <a:rPr lang="it-IT" sz="1600" dirty="0" err="1">
                <a:solidFill>
                  <a:srgbClr val="000000"/>
                </a:solidFill>
                <a:latin typeface="Helvetica Neue"/>
              </a:rPr>
              <a:t>potential</a:t>
            </a:r>
            <a:r>
              <a:rPr lang="it-IT" sz="1600" dirty="0">
                <a:solidFill>
                  <a:srgbClr val="000000"/>
                </a:solidFill>
                <a:latin typeface="Helvetica Neue"/>
              </a:rPr>
              <a:t> negative action or event </a:t>
            </a:r>
            <a:r>
              <a:rPr lang="it-IT" sz="1600" dirty="0" err="1">
                <a:solidFill>
                  <a:srgbClr val="000000"/>
                </a:solidFill>
                <a:latin typeface="Helvetica Neue"/>
              </a:rPr>
              <a:t>facilitated</a:t>
            </a:r>
            <a:r>
              <a:rPr lang="it-IT" sz="1600" dirty="0">
                <a:solidFill>
                  <a:srgbClr val="000000"/>
                </a:solidFill>
                <a:latin typeface="Helvetica Neue"/>
              </a:rPr>
              <a:t> by a </a:t>
            </a:r>
            <a:r>
              <a:rPr lang="it-IT" sz="1600" dirty="0" err="1">
                <a:solidFill>
                  <a:srgbClr val="000000"/>
                </a:solidFill>
                <a:latin typeface="Helvetica Neue"/>
              </a:rPr>
              <a:t>vulnerability</a:t>
            </a:r>
            <a:r>
              <a:rPr lang="it-IT" sz="1600" dirty="0">
                <a:solidFill>
                  <a:srgbClr val="000000"/>
                </a:solidFill>
                <a:latin typeface="Helvetica Neue"/>
              </a:rPr>
              <a:t> </a:t>
            </a:r>
            <a:r>
              <a:rPr lang="it-IT" sz="1600" dirty="0" err="1">
                <a:solidFill>
                  <a:srgbClr val="000000"/>
                </a:solidFill>
                <a:latin typeface="Helvetica Neue"/>
              </a:rPr>
              <a:t>that</a:t>
            </a:r>
            <a:r>
              <a:rPr lang="it-IT" sz="1600" dirty="0">
                <a:solidFill>
                  <a:srgbClr val="000000"/>
                </a:solidFill>
                <a:latin typeface="Helvetica Neue"/>
              </a:rPr>
              <a:t> </a:t>
            </a:r>
            <a:r>
              <a:rPr lang="it-IT" sz="1600" dirty="0" err="1">
                <a:solidFill>
                  <a:srgbClr val="000000"/>
                </a:solidFill>
                <a:latin typeface="Helvetica Neue"/>
              </a:rPr>
              <a:t>results</a:t>
            </a:r>
            <a:r>
              <a:rPr lang="it-IT" sz="1600" dirty="0">
                <a:solidFill>
                  <a:srgbClr val="000000"/>
                </a:solidFill>
                <a:latin typeface="Helvetica Neue"/>
              </a:rPr>
              <a:t> in an </a:t>
            </a:r>
            <a:r>
              <a:rPr lang="it-IT" sz="1600" dirty="0" err="1">
                <a:solidFill>
                  <a:srgbClr val="000000"/>
                </a:solidFill>
                <a:latin typeface="Helvetica Neue"/>
              </a:rPr>
              <a:t>unwanted</a:t>
            </a:r>
            <a:r>
              <a:rPr lang="it-IT" sz="1600" dirty="0">
                <a:solidFill>
                  <a:srgbClr val="000000"/>
                </a:solidFill>
                <a:latin typeface="Helvetica Neue"/>
              </a:rPr>
              <a:t> </a:t>
            </a:r>
            <a:r>
              <a:rPr lang="it-IT" dirty="0">
                <a:latin typeface="Calibri"/>
                <a:cs typeface="Calibri"/>
              </a:rPr>
              <a:t>impact</a:t>
            </a:r>
            <a:r>
              <a:rPr lang="it-IT" sz="1600" dirty="0">
                <a:solidFill>
                  <a:srgbClr val="000000"/>
                </a:solidFill>
                <a:latin typeface="Helvetica Neue"/>
              </a:rPr>
              <a:t> to an asset</a:t>
            </a:r>
            <a:r>
              <a:rPr lang="it-IT" baseline="30000" dirty="0">
                <a:latin typeface="Calibri"/>
                <a:ea typeface="Trebuchet MS"/>
                <a:cs typeface="Calibri"/>
              </a:rPr>
              <a:t>27</a:t>
            </a:r>
            <a:r>
              <a:rPr lang="it-IT" dirty="0">
                <a:latin typeface="Calibri"/>
                <a:ea typeface="Trebuchet MS"/>
                <a:cs typeface="Calibri"/>
              </a:rPr>
              <a:t>.</a:t>
            </a:r>
            <a:endParaRPr dirty="0"/>
          </a:p>
          <a:p>
            <a:pPr>
              <a:defRPr/>
            </a:pPr>
            <a:endParaRPr lang="it-IT" dirty="0">
              <a:latin typeface="Calibri"/>
              <a:cs typeface="Calibri"/>
            </a:endParaRPr>
          </a:p>
          <a:p>
            <a:pPr>
              <a:defRPr/>
            </a:pPr>
            <a:r>
              <a:rPr lang="it-IT" dirty="0" err="1">
                <a:latin typeface="Calibri"/>
                <a:cs typeface="Calibri"/>
              </a:rPr>
              <a:t>It</a:t>
            </a:r>
            <a:r>
              <a:rPr lang="it-IT" dirty="0">
                <a:latin typeface="Calibri"/>
                <a:cs typeface="Calibri"/>
              </a:rPr>
              <a:t> can be:</a:t>
            </a:r>
            <a:endParaRPr dirty="0">
              <a:latin typeface="Calibri"/>
              <a:cs typeface="Calibri"/>
            </a:endParaRPr>
          </a:p>
          <a:p>
            <a:pPr marL="742950" lvl="1" indent="-285750">
              <a:buFont typeface="Wingdings"/>
              <a:buChar char="Ø"/>
              <a:defRPr/>
            </a:pPr>
            <a:r>
              <a:rPr lang="it-IT" b="1" dirty="0" err="1">
                <a:solidFill>
                  <a:schemeClr val="accent1"/>
                </a:solidFill>
                <a:latin typeface="Calibri"/>
                <a:cs typeface="Calibri"/>
              </a:rPr>
              <a:t>Intentional</a:t>
            </a:r>
            <a:r>
              <a:rPr lang="it-IT" dirty="0">
                <a:latin typeface="Calibri"/>
                <a:cs typeface="Calibri"/>
              </a:rPr>
              <a:t>: </a:t>
            </a:r>
            <a:r>
              <a:rPr lang="it-IT" dirty="0" err="1">
                <a:latin typeface="Calibri"/>
                <a:cs typeface="Calibri"/>
              </a:rPr>
              <a:t>wilfully</a:t>
            </a:r>
            <a:r>
              <a:rPr lang="it-IT" dirty="0">
                <a:latin typeface="Calibri"/>
                <a:cs typeface="Calibri"/>
              </a:rPr>
              <a:t> </a:t>
            </a:r>
            <a:r>
              <a:rPr lang="it-IT" dirty="0" err="1">
                <a:latin typeface="Calibri"/>
                <a:cs typeface="Calibri"/>
              </a:rPr>
              <a:t>caused</a:t>
            </a:r>
            <a:r>
              <a:rPr lang="it-IT" dirty="0">
                <a:latin typeface="Calibri"/>
                <a:cs typeface="Calibri"/>
              </a:rPr>
              <a:t> by a human (for </a:t>
            </a:r>
            <a:r>
              <a:rPr lang="it-IT" dirty="0" err="1">
                <a:latin typeface="Calibri"/>
                <a:cs typeface="Calibri"/>
              </a:rPr>
              <a:t>example</a:t>
            </a:r>
            <a:r>
              <a:rPr lang="it-IT" dirty="0">
                <a:latin typeface="Calibri"/>
                <a:cs typeface="Calibri"/>
              </a:rPr>
              <a:t> hacking)</a:t>
            </a:r>
            <a:endParaRPr dirty="0">
              <a:latin typeface="Calibri"/>
              <a:cs typeface="Calibri"/>
            </a:endParaRPr>
          </a:p>
          <a:p>
            <a:pPr marL="742950" lvl="1" indent="-285750">
              <a:buFont typeface="Wingdings"/>
              <a:buChar char="Ø"/>
              <a:defRPr/>
            </a:pPr>
            <a:r>
              <a:rPr lang="it-IT" b="1" dirty="0" err="1">
                <a:solidFill>
                  <a:schemeClr val="accent1"/>
                </a:solidFill>
                <a:latin typeface="Calibri"/>
                <a:cs typeface="Calibri"/>
              </a:rPr>
              <a:t>Unintentional</a:t>
            </a:r>
            <a:r>
              <a:rPr lang="it-IT" dirty="0">
                <a:latin typeface="Calibri"/>
                <a:cs typeface="Calibri"/>
              </a:rPr>
              <a:t>: like computer </a:t>
            </a:r>
            <a:r>
              <a:rPr lang="it-IT" dirty="0" err="1">
                <a:latin typeface="Calibri"/>
                <a:cs typeface="Calibri"/>
              </a:rPr>
              <a:t>malfunctioning</a:t>
            </a:r>
            <a:r>
              <a:rPr lang="it-IT" dirty="0">
                <a:latin typeface="Calibri"/>
                <a:cs typeface="Calibri"/>
              </a:rPr>
              <a:t> or </a:t>
            </a:r>
            <a:r>
              <a:rPr lang="it-IT" dirty="0" err="1">
                <a:latin typeface="Calibri"/>
                <a:cs typeface="Calibri"/>
              </a:rPr>
              <a:t>natural</a:t>
            </a:r>
            <a:r>
              <a:rPr lang="it-IT" dirty="0">
                <a:latin typeface="Calibri"/>
                <a:cs typeface="Calibri"/>
              </a:rPr>
              <a:t> </a:t>
            </a:r>
            <a:r>
              <a:rPr lang="it-IT" dirty="0" err="1">
                <a:latin typeface="Calibri"/>
                <a:cs typeface="Calibri"/>
              </a:rPr>
              <a:t>disaster</a:t>
            </a:r>
            <a:endParaRPr dirty="0">
              <a:latin typeface="Calibri"/>
              <a:cs typeface="Calibri"/>
            </a:endParaRPr>
          </a:p>
          <a:p>
            <a:pPr marL="285750" indent="-285750">
              <a:buFont typeface="Arial"/>
              <a:buChar char="•"/>
              <a:defRPr/>
            </a:pPr>
            <a:endParaRPr lang="it-IT" dirty="0">
              <a:latin typeface="Calibri"/>
              <a:cs typeface="Calibri"/>
            </a:endParaRPr>
          </a:p>
          <a:p>
            <a:pPr>
              <a:defRPr/>
            </a:pPr>
            <a:r>
              <a:rPr lang="it-IT" dirty="0">
                <a:latin typeface="Calibri"/>
                <a:cs typeface="Calibri"/>
              </a:rPr>
              <a:t>A </a:t>
            </a:r>
            <a:r>
              <a:rPr lang="it-IT" dirty="0" err="1">
                <a:latin typeface="Calibri"/>
                <a:cs typeface="Calibri"/>
              </a:rPr>
              <a:t>threat</a:t>
            </a:r>
            <a:r>
              <a:rPr lang="it-IT" dirty="0">
                <a:latin typeface="Calibri"/>
                <a:cs typeface="Calibri"/>
              </a:rPr>
              <a:t> can be </a:t>
            </a:r>
            <a:r>
              <a:rPr lang="it-IT" dirty="0" err="1">
                <a:latin typeface="Calibri"/>
                <a:cs typeface="Calibri"/>
              </a:rPr>
              <a:t>categorised</a:t>
            </a:r>
            <a:r>
              <a:rPr lang="it-IT" dirty="0">
                <a:latin typeface="Calibri"/>
                <a:cs typeface="Calibri"/>
              </a:rPr>
              <a:t> in </a:t>
            </a:r>
            <a:r>
              <a:rPr lang="it-IT" dirty="0" err="1">
                <a:latin typeface="Calibri"/>
                <a:cs typeface="Calibri"/>
              </a:rPr>
              <a:t>different</a:t>
            </a:r>
            <a:r>
              <a:rPr lang="it-IT" dirty="0">
                <a:latin typeface="Calibri"/>
                <a:cs typeface="Calibri"/>
              </a:rPr>
              <a:t> ways, for </a:t>
            </a:r>
            <a:r>
              <a:rPr lang="it-IT" dirty="0" err="1">
                <a:latin typeface="Calibri"/>
                <a:cs typeface="Calibri"/>
              </a:rPr>
              <a:t>instance</a:t>
            </a:r>
            <a:r>
              <a:rPr lang="it-IT" dirty="0">
                <a:latin typeface="Calibri"/>
                <a:cs typeface="Calibri"/>
              </a:rPr>
              <a:t> by the impact.</a:t>
            </a:r>
            <a:endParaRPr dirty="0">
              <a:latin typeface="Calibri"/>
              <a:cs typeface="Calibri"/>
            </a:endParaRPr>
          </a:p>
          <a:p>
            <a:pPr>
              <a:defRPr/>
            </a:pPr>
            <a:endParaRPr lang="it-IT" dirty="0">
              <a:latin typeface="Calibri"/>
              <a:cs typeface="Calibri"/>
            </a:endParaRPr>
          </a:p>
          <a:p>
            <a:pPr>
              <a:defRPr/>
            </a:pPr>
            <a:r>
              <a:rPr lang="it-IT" dirty="0">
                <a:latin typeface="Calibri"/>
                <a:cs typeface="Calibri"/>
              </a:rPr>
              <a:t> </a:t>
            </a:r>
            <a:r>
              <a:rPr lang="it-IT" dirty="0" err="1">
                <a:latin typeface="Calibri"/>
                <a:cs typeface="Calibri"/>
              </a:rPr>
              <a:t>Microsoft’s</a:t>
            </a:r>
            <a:r>
              <a:rPr lang="it-IT" dirty="0">
                <a:latin typeface="Calibri"/>
                <a:cs typeface="Calibri"/>
              </a:rPr>
              <a:t> </a:t>
            </a:r>
            <a:r>
              <a:rPr lang="it-IT" b="1" dirty="0">
                <a:solidFill>
                  <a:schemeClr val="accent1"/>
                </a:solidFill>
                <a:latin typeface="Calibri"/>
                <a:cs typeface="Calibri"/>
              </a:rPr>
              <a:t>STRIDE</a:t>
            </a:r>
            <a:r>
              <a:rPr lang="it-IT" dirty="0">
                <a:latin typeface="Calibri"/>
                <a:cs typeface="Calibri"/>
              </a:rPr>
              <a:t> </a:t>
            </a:r>
            <a:r>
              <a:rPr lang="it-IT" dirty="0" err="1">
                <a:latin typeface="Calibri"/>
                <a:cs typeface="Calibri"/>
              </a:rPr>
              <a:t>threat</a:t>
            </a:r>
            <a:r>
              <a:rPr lang="it-IT" dirty="0">
                <a:latin typeface="Calibri"/>
                <a:cs typeface="Calibri"/>
              </a:rPr>
              <a:t> model</a:t>
            </a:r>
            <a:r>
              <a:rPr lang="it-IT" baseline="30000" dirty="0">
                <a:latin typeface="Calibri"/>
                <a:ea typeface="Trebuchet MS"/>
                <a:cs typeface="Calibri"/>
              </a:rPr>
              <a:t>28</a:t>
            </a:r>
            <a:r>
              <a:rPr lang="it-IT" dirty="0">
                <a:latin typeface="Calibri"/>
                <a:ea typeface="Trebuchet MS"/>
                <a:cs typeface="Calibri"/>
              </a:rPr>
              <a:t>:</a:t>
            </a:r>
            <a:endParaRPr dirty="0"/>
          </a:p>
          <a:p>
            <a:pPr marL="285750" indent="-285750">
              <a:buFont typeface="Arial"/>
              <a:buChar char="•"/>
              <a:defRPr/>
            </a:pPr>
            <a:r>
              <a:rPr lang="it-IT" b="1" dirty="0">
                <a:solidFill>
                  <a:schemeClr val="accent1"/>
                </a:solidFill>
                <a:latin typeface="Calibri"/>
                <a:cs typeface="Calibri"/>
              </a:rPr>
              <a:t>S</a:t>
            </a:r>
            <a:r>
              <a:rPr lang="it-IT" dirty="0">
                <a:latin typeface="Calibri"/>
                <a:cs typeface="Calibri"/>
              </a:rPr>
              <a:t>poofing </a:t>
            </a:r>
            <a:r>
              <a:rPr lang="it-IT" dirty="0" err="1">
                <a:latin typeface="Calibri"/>
                <a:cs typeface="Calibri"/>
              </a:rPr>
              <a:t>identities</a:t>
            </a:r>
            <a:r>
              <a:rPr lang="it-IT" dirty="0">
                <a:latin typeface="Calibri"/>
                <a:cs typeface="Calibri"/>
              </a:rPr>
              <a:t> </a:t>
            </a:r>
            <a:endParaRPr dirty="0">
              <a:latin typeface="Calibri"/>
              <a:cs typeface="Calibri"/>
            </a:endParaRPr>
          </a:p>
          <a:p>
            <a:pPr marL="285750" indent="-285750">
              <a:buFont typeface="Arial"/>
              <a:buChar char="•"/>
              <a:defRPr/>
            </a:pPr>
            <a:r>
              <a:rPr lang="it-IT" b="1" dirty="0">
                <a:solidFill>
                  <a:schemeClr val="accent1"/>
                </a:solidFill>
                <a:latin typeface="Calibri"/>
                <a:cs typeface="Calibri"/>
              </a:rPr>
              <a:t>T</a:t>
            </a:r>
            <a:r>
              <a:rPr lang="it-IT" dirty="0">
                <a:latin typeface="Calibri"/>
                <a:cs typeface="Calibri"/>
              </a:rPr>
              <a:t>ampering with data </a:t>
            </a:r>
            <a:endParaRPr dirty="0">
              <a:latin typeface="Calibri"/>
              <a:cs typeface="Calibri"/>
            </a:endParaRPr>
          </a:p>
          <a:p>
            <a:pPr marL="285750" indent="-285750">
              <a:buFont typeface="Arial"/>
              <a:buChar char="•"/>
              <a:defRPr/>
            </a:pPr>
            <a:r>
              <a:rPr lang="it-IT" b="1" dirty="0" err="1">
                <a:solidFill>
                  <a:schemeClr val="accent1"/>
                </a:solidFill>
                <a:latin typeface="Calibri"/>
                <a:cs typeface="Calibri"/>
              </a:rPr>
              <a:t>R</a:t>
            </a:r>
            <a:r>
              <a:rPr lang="it-IT" dirty="0" err="1">
                <a:latin typeface="Calibri"/>
                <a:cs typeface="Calibri"/>
              </a:rPr>
              <a:t>epudiation</a:t>
            </a:r>
            <a:r>
              <a:rPr lang="it-IT" dirty="0">
                <a:latin typeface="Calibri"/>
                <a:cs typeface="Calibri"/>
              </a:rPr>
              <a:t> </a:t>
            </a:r>
            <a:endParaRPr dirty="0">
              <a:latin typeface="Calibri"/>
              <a:cs typeface="Calibri"/>
            </a:endParaRPr>
          </a:p>
          <a:p>
            <a:pPr marL="285750" indent="-285750">
              <a:buFont typeface="Arial"/>
              <a:buChar char="•"/>
              <a:defRPr/>
            </a:pPr>
            <a:r>
              <a:rPr lang="it-IT" b="1" dirty="0">
                <a:solidFill>
                  <a:schemeClr val="accent1"/>
                </a:solidFill>
                <a:latin typeface="Calibri"/>
                <a:cs typeface="Calibri"/>
              </a:rPr>
              <a:t>I</a:t>
            </a:r>
            <a:r>
              <a:rPr lang="it-IT" dirty="0">
                <a:latin typeface="Calibri"/>
                <a:cs typeface="Calibri"/>
              </a:rPr>
              <a:t>nformation </a:t>
            </a:r>
            <a:r>
              <a:rPr lang="it-IT" dirty="0" err="1">
                <a:latin typeface="Calibri"/>
                <a:cs typeface="Calibri"/>
              </a:rPr>
              <a:t>disclosure</a:t>
            </a:r>
            <a:r>
              <a:rPr lang="it-IT" dirty="0">
                <a:latin typeface="Calibri"/>
                <a:cs typeface="Calibri"/>
              </a:rPr>
              <a:t> (privacy </a:t>
            </a:r>
            <a:r>
              <a:rPr lang="it-IT" dirty="0" err="1">
                <a:latin typeface="Calibri"/>
                <a:cs typeface="Calibri"/>
              </a:rPr>
              <a:t>breach</a:t>
            </a:r>
            <a:r>
              <a:rPr lang="it-IT" dirty="0">
                <a:latin typeface="Calibri"/>
                <a:cs typeface="Calibri"/>
              </a:rPr>
              <a:t> or data leak)</a:t>
            </a:r>
            <a:endParaRPr dirty="0">
              <a:latin typeface="Calibri"/>
              <a:cs typeface="Calibri"/>
            </a:endParaRPr>
          </a:p>
          <a:p>
            <a:pPr marL="285750" indent="-285750">
              <a:buFont typeface="Arial"/>
              <a:buChar char="•"/>
              <a:defRPr/>
            </a:pPr>
            <a:r>
              <a:rPr lang="it-IT" b="1" dirty="0" err="1">
                <a:solidFill>
                  <a:schemeClr val="accent1"/>
                </a:solidFill>
                <a:latin typeface="Calibri"/>
                <a:cs typeface="Calibri"/>
              </a:rPr>
              <a:t>D</a:t>
            </a:r>
            <a:r>
              <a:rPr lang="it-IT" dirty="0" err="1">
                <a:latin typeface="Calibri"/>
                <a:cs typeface="Calibri"/>
              </a:rPr>
              <a:t>enial</a:t>
            </a:r>
            <a:r>
              <a:rPr lang="it-IT" dirty="0">
                <a:latin typeface="Calibri"/>
                <a:cs typeface="Calibri"/>
              </a:rPr>
              <a:t> of service (</a:t>
            </a:r>
            <a:r>
              <a:rPr lang="it-IT" dirty="0" err="1">
                <a:latin typeface="Calibri"/>
                <a:cs typeface="Calibri"/>
              </a:rPr>
              <a:t>DoS</a:t>
            </a:r>
            <a:r>
              <a:rPr lang="it-IT" dirty="0">
                <a:latin typeface="Calibri"/>
                <a:cs typeface="Calibri"/>
              </a:rPr>
              <a:t>)</a:t>
            </a:r>
            <a:endParaRPr dirty="0">
              <a:latin typeface="Calibri"/>
              <a:cs typeface="Calibri"/>
            </a:endParaRPr>
          </a:p>
          <a:p>
            <a:pPr marL="285750" indent="-285750">
              <a:buFont typeface="Arial"/>
              <a:buChar char="•"/>
              <a:defRPr/>
            </a:pPr>
            <a:r>
              <a:rPr lang="it-IT" b="1" dirty="0" err="1">
                <a:solidFill>
                  <a:schemeClr val="accent1"/>
                </a:solidFill>
                <a:latin typeface="Calibri"/>
                <a:cs typeface="Calibri"/>
              </a:rPr>
              <a:t>E</a:t>
            </a:r>
            <a:r>
              <a:rPr lang="it-IT" dirty="0" err="1">
                <a:latin typeface="Calibri"/>
                <a:cs typeface="Calibri"/>
              </a:rPr>
              <a:t>levation</a:t>
            </a:r>
            <a:r>
              <a:rPr lang="it-IT" dirty="0">
                <a:latin typeface="Calibri"/>
                <a:cs typeface="Calibri"/>
              </a:rPr>
              <a:t> of </a:t>
            </a:r>
            <a:r>
              <a:rPr lang="it-IT" dirty="0" err="1">
                <a:latin typeface="Calibri"/>
                <a:cs typeface="Calibri"/>
              </a:rPr>
              <a:t>privilege</a:t>
            </a:r>
            <a:endParaRPr lang="it-IT" dirty="0">
              <a:latin typeface="Calibri"/>
              <a:cs typeface="Calibri"/>
            </a:endParaRPr>
          </a:p>
        </p:txBody>
      </p:sp>
      <p:sp>
        <p:nvSpPr>
          <p:cNvPr id="3" name="Footer Placeholder 2"/>
          <p:cNvSpPr>
            <a:spLocks noGrp="1"/>
          </p:cNvSpPr>
          <p:nvPr>
            <p:ph type="ftr" sz="quarter" idx="11"/>
          </p:nvPr>
        </p:nvSpPr>
        <p:spPr bwMode="auto">
          <a:xfrm>
            <a:off x="717254" y="6492875"/>
            <a:ext cx="6297611" cy="365125"/>
          </a:xfrm>
        </p:spPr>
        <p:txBody>
          <a:bodyPr/>
          <a:lstStyle/>
          <a:p>
            <a:pPr>
              <a:defRPr/>
            </a:pPr>
            <a:r>
              <a:rPr lang="en-US">
                <a:latin typeface="Calibri"/>
                <a:cs typeface="Calibri"/>
              </a:rPr>
              <a:t>27</a:t>
            </a:r>
            <a:r>
              <a:rPr lang="en-US">
                <a:solidFill>
                  <a:schemeClr val="accent1"/>
                </a:solidFill>
                <a:latin typeface="Calibri"/>
                <a:cs typeface="Calibri"/>
              </a:rPr>
              <a:t>. </a:t>
            </a:r>
            <a:r>
              <a:rPr lang="en-US" u="sng">
                <a:solidFill>
                  <a:schemeClr val="accent1"/>
                </a:solidFill>
                <a:latin typeface="Calibri"/>
                <a:cs typeface="Calibri"/>
                <a:hlinkClick r:id="rId2" tooltip="https://csrc.nist.gov/glossary/term/cyber_threat"/>
              </a:rPr>
              <a:t>https://csrc.nist.gov/glossary/term/cyber_threat</a:t>
            </a:r>
            <a:r>
              <a:rPr lang="en-US">
                <a:solidFill>
                  <a:schemeClr val="accent1"/>
                </a:solidFill>
                <a:latin typeface="Calibri"/>
                <a:cs typeface="Calibri"/>
              </a:rPr>
              <a:t> </a:t>
            </a:r>
            <a:endParaRPr/>
          </a:p>
          <a:p>
            <a:pPr>
              <a:defRPr/>
            </a:pPr>
            <a:r>
              <a:rPr lang="en-US">
                <a:latin typeface="Calibri"/>
                <a:cs typeface="Calibri"/>
              </a:rPr>
              <a:t>28</a:t>
            </a:r>
            <a:r>
              <a:rPr lang="en-US">
                <a:solidFill>
                  <a:schemeClr val="accent1"/>
                </a:solidFill>
                <a:latin typeface="Calibri"/>
                <a:cs typeface="Calibri"/>
              </a:rPr>
              <a:t>. </a:t>
            </a:r>
            <a:r>
              <a:rPr lang="en-US" u="sng">
                <a:solidFill>
                  <a:schemeClr val="accent1"/>
                </a:solidFill>
                <a:latin typeface="Calibri"/>
                <a:cs typeface="Calibri"/>
                <a:hlinkClick r:id="rId3" tooltip="https://www.microsoft.com/security/blog/2007/09/11/stride-chart/"/>
              </a:rPr>
              <a:t>https://www.microsoft.com/security/blog/2007/09/11/stride-chart/</a:t>
            </a:r>
            <a:r>
              <a:rPr lang="en-US">
                <a:solidFill>
                  <a:schemeClr val="accent1"/>
                </a:solidFill>
                <a:latin typeface="Calibri"/>
                <a:cs typeface="Calibri"/>
              </a:rPr>
              <a:t> </a:t>
            </a:r>
            <a:endParaRPr/>
          </a:p>
        </p:txBody>
      </p:sp>
      <p:pic>
        <p:nvPicPr>
          <p:cNvPr id="5" name="Picture 4">
            <a:extLst>
              <a:ext uri="{FF2B5EF4-FFF2-40B4-BE49-F238E27FC236}">
                <a16:creationId xmlns:a16="http://schemas.microsoft.com/office/drawing/2014/main" id="{E682FA81-6039-C7F5-5E70-29E7487929D5}"/>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D7B12C15-3E66-EC58-322F-F5711A85DF35}"/>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ottotitolo 2"/>
          <p:cNvSpPr>
            <a:spLocks noGrp="1"/>
          </p:cNvSpPr>
          <p:nvPr>
            <p:ph type="subTitle" idx="1"/>
          </p:nvPr>
        </p:nvSpPr>
        <p:spPr bwMode="auto">
          <a:xfrm>
            <a:off x="1448646" y="1147933"/>
            <a:ext cx="7294760" cy="4773333"/>
          </a:xfrm>
        </p:spPr>
        <p:txBody>
          <a:bodyPr vert="horz" lIns="91440" tIns="45720" rIns="91440" bIns="45720" rtlCol="0" anchor="t">
            <a:noAutofit/>
          </a:bodyPr>
          <a:lstStyle/>
          <a:p>
            <a:pPr algn="just">
              <a:lnSpc>
                <a:spcPct val="90000"/>
              </a:lnSpc>
              <a:defRPr/>
            </a:pPr>
            <a:endParaRPr lang="en-US" b="1" dirty="0">
              <a:solidFill>
                <a:srgbClr val="002060"/>
              </a:solidFill>
              <a:latin typeface="Work Sans"/>
              <a:ea typeface="Trebuchet MS"/>
              <a:cs typeface="Trebuchet MS"/>
            </a:endParaRPr>
          </a:p>
          <a:p>
            <a:pPr algn="just">
              <a:lnSpc>
                <a:spcPct val="90000"/>
              </a:lnSpc>
              <a:defRPr/>
            </a:pPr>
            <a:endParaRPr lang="en-US" b="1" dirty="0">
              <a:solidFill>
                <a:srgbClr val="002060"/>
              </a:solidFill>
              <a:latin typeface="Calibri"/>
              <a:ea typeface="Trebuchet MS"/>
              <a:cs typeface="Calibri"/>
            </a:endParaRPr>
          </a:p>
          <a:p>
            <a:pPr algn="ctr">
              <a:lnSpc>
                <a:spcPct val="150000"/>
              </a:lnSpc>
              <a:defRPr/>
            </a:pPr>
            <a:r>
              <a:rPr lang="en-US" sz="2000" b="1" dirty="0">
                <a:solidFill>
                  <a:schemeClr val="accent1"/>
                </a:solidFill>
                <a:latin typeface="Helvetica Neue"/>
              </a:rPr>
              <a:t>CYBERSECURITY</a:t>
            </a:r>
            <a:r>
              <a:rPr lang="en-US" sz="2000" dirty="0">
                <a:solidFill>
                  <a:srgbClr val="000000"/>
                </a:solidFill>
                <a:latin typeface="Helvetica Neue"/>
              </a:rPr>
              <a:t> INVOLVES THE BODY OF TECHNOLOGIES, PROCESSES, AND PRACTICES DESIGNED TO PROTECT NETWORKS, DEVICES, PROGRAMS, AND DATA FROM ATTACK, DAMAGE, OR UNAUTHORIZED ACCESS.</a:t>
            </a:r>
            <a:endParaRPr sz="2000" dirty="0">
              <a:solidFill>
                <a:srgbClr val="000000"/>
              </a:solidFill>
              <a:latin typeface="Helvetica Neue"/>
            </a:endParaRPr>
          </a:p>
          <a:p>
            <a:pPr algn="just">
              <a:lnSpc>
                <a:spcPct val="90000"/>
              </a:lnSpc>
              <a:defRPr/>
            </a:pPr>
            <a:endParaRPr lang="en-US" dirty="0">
              <a:solidFill>
                <a:schemeClr val="tx1"/>
              </a:solidFill>
              <a:latin typeface="Calibri"/>
              <a:ea typeface="Trebuchet MS"/>
              <a:cs typeface="Trebuchet MS"/>
            </a:endParaRPr>
          </a:p>
          <a:p>
            <a:pPr marL="285750" indent="-285750" algn="just">
              <a:lnSpc>
                <a:spcPct val="90000"/>
              </a:lnSpc>
              <a:buFont typeface="Arial"/>
              <a:buChar char="•"/>
              <a:defRPr/>
            </a:pPr>
            <a:endParaRPr lang="en-US" dirty="0">
              <a:solidFill>
                <a:schemeClr val="tx1"/>
              </a:solidFill>
              <a:latin typeface="Calibri"/>
              <a:cs typeface="Calibri"/>
            </a:endParaRPr>
          </a:p>
          <a:p>
            <a:pPr>
              <a:defRPr/>
            </a:pPr>
            <a:endParaRPr lang="it-IT" dirty="0">
              <a:latin typeface="Work Sans"/>
            </a:endParaRPr>
          </a:p>
        </p:txBody>
      </p:sp>
      <p:sp>
        <p:nvSpPr>
          <p:cNvPr id="2" name="TextBox 1">
            <a:extLst>
              <a:ext uri="{FF2B5EF4-FFF2-40B4-BE49-F238E27FC236}">
                <a16:creationId xmlns:a16="http://schemas.microsoft.com/office/drawing/2014/main" id="{EBBBA235-45DD-58FB-5196-41A5CEBDB960}"/>
              </a:ext>
            </a:extLst>
          </p:cNvPr>
          <p:cNvSpPr txBox="1"/>
          <p:nvPr/>
        </p:nvSpPr>
        <p:spPr>
          <a:xfrm>
            <a:off x="1703512" y="619821"/>
            <a:ext cx="5112568" cy="590931"/>
          </a:xfrm>
          <a:prstGeom prst="rect">
            <a:avLst/>
          </a:prstGeom>
          <a:noFill/>
        </p:spPr>
        <p:txBody>
          <a:bodyPr wrap="square" rtlCol="0">
            <a:spAutoFit/>
          </a:bodyPr>
          <a:lstStyle/>
          <a:p>
            <a:pPr>
              <a:lnSpc>
                <a:spcPct val="90000"/>
              </a:lnSpc>
              <a:defRPr/>
            </a:pPr>
            <a:r>
              <a:rPr lang="en-US" sz="3600" dirty="0">
                <a:solidFill>
                  <a:schemeClr val="accent1"/>
                </a:solidFill>
                <a:latin typeface="Quantify"/>
                <a:cs typeface="Calibri"/>
              </a:rPr>
              <a:t>What is cybersecurity? </a:t>
            </a:r>
            <a:endParaRPr lang="en-US" sz="3600" dirty="0">
              <a:solidFill>
                <a:schemeClr val="accent1"/>
              </a:solidFill>
              <a:latin typeface="Quantify"/>
              <a:ea typeface="Trebuchet MS"/>
              <a:cs typeface="Calibri"/>
            </a:endParaRPr>
          </a:p>
        </p:txBody>
      </p:sp>
      <p:pic>
        <p:nvPicPr>
          <p:cNvPr id="5" name="Picture 4">
            <a:extLst>
              <a:ext uri="{FF2B5EF4-FFF2-40B4-BE49-F238E27FC236}">
                <a16:creationId xmlns:a16="http://schemas.microsoft.com/office/drawing/2014/main" id="{02B02CE8-C9A9-9F83-DD7A-00986492C7C1}"/>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A71A0EA8-CB3D-ABD6-B299-C985D9413CAA}"/>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Content Placeholder 2"/>
          <p:cNvSpPr>
            <a:spLocks noGrp="1"/>
          </p:cNvSpPr>
          <p:nvPr/>
        </p:nvSpPr>
        <p:spPr bwMode="auto">
          <a:xfrm>
            <a:off x="838200" y="2902607"/>
            <a:ext cx="8445261" cy="3199847"/>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endParaRPr lang="en-US" sz="1800">
              <a:latin typeface="Work Sans"/>
            </a:endParaRPr>
          </a:p>
        </p:txBody>
      </p:sp>
      <p:pic>
        <p:nvPicPr>
          <p:cNvPr id="3" name="Immagine 3"/>
          <p:cNvPicPr>
            <a:picLocks noChangeAspect="1"/>
          </p:cNvPicPr>
          <p:nvPr/>
        </p:nvPicPr>
        <p:blipFill>
          <a:blip r:embed="rId2"/>
          <a:stretch/>
        </p:blipFill>
        <p:spPr bwMode="auto">
          <a:xfrm>
            <a:off x="604035" y="2078203"/>
            <a:ext cx="8913589" cy="3608494"/>
          </a:xfrm>
          <a:prstGeom prst="rect">
            <a:avLst/>
          </a:prstGeom>
        </p:spPr>
      </p:pic>
      <p:sp>
        <p:nvSpPr>
          <p:cNvPr id="2" name="TextBox 8"/>
          <p:cNvSpPr txBox="1"/>
          <p:nvPr/>
        </p:nvSpPr>
        <p:spPr bwMode="auto">
          <a:xfrm>
            <a:off x="1718709" y="625694"/>
            <a:ext cx="5344985" cy="646331"/>
          </a:xfrm>
          <a:prstGeom prst="rect">
            <a:avLst/>
          </a:prstGeom>
          <a:noFill/>
        </p:spPr>
        <p:txBody>
          <a:bodyPr wrap="square" lIns="91440" tIns="45720" rIns="91440" bIns="45720" anchor="t">
            <a:spAutoFit/>
          </a:bodyPr>
          <a:lstStyle/>
          <a:p>
            <a:pPr>
              <a:defRPr/>
            </a:pPr>
            <a:r>
              <a:rPr sz="3600" dirty="0">
                <a:solidFill>
                  <a:schemeClr val="accent1"/>
                </a:solidFill>
                <a:latin typeface="Calibri"/>
                <a:ea typeface="+mj-ea"/>
                <a:cs typeface="Calibri"/>
              </a:rPr>
              <a:t>Stride Threat </a:t>
            </a:r>
            <a:r>
              <a:rPr sz="3600" dirty="0" err="1">
                <a:solidFill>
                  <a:schemeClr val="accent1"/>
                </a:solidFill>
                <a:latin typeface="Calibri"/>
                <a:ea typeface="+mj-ea"/>
                <a:cs typeface="Calibri"/>
              </a:rPr>
              <a:t>Model</a:t>
            </a:r>
            <a:r>
              <a:rPr lang="en-US" sz="3600" baseline="30000" dirty="0" err="1">
                <a:solidFill>
                  <a:schemeClr val="accent1"/>
                </a:solidFill>
                <a:latin typeface="Calibri"/>
                <a:cs typeface="Calibri"/>
              </a:rPr>
              <a:t>28</a:t>
            </a:r>
            <a:endParaRPr lang="it-IT" baseline="30000" dirty="0">
              <a:solidFill>
                <a:schemeClr val="accent1"/>
              </a:solidFill>
              <a:latin typeface="Calibri"/>
              <a:cs typeface="Calibri"/>
            </a:endParaRPr>
          </a:p>
        </p:txBody>
      </p:sp>
      <p:sp>
        <p:nvSpPr>
          <p:cNvPr id="4" name="Footer Placeholder 3"/>
          <p:cNvSpPr>
            <a:spLocks noGrp="1"/>
          </p:cNvSpPr>
          <p:nvPr>
            <p:ph type="ftr" sz="quarter" idx="11"/>
          </p:nvPr>
        </p:nvSpPr>
        <p:spPr bwMode="auto">
          <a:xfrm>
            <a:off x="746777" y="6492875"/>
            <a:ext cx="6297611" cy="365125"/>
          </a:xfrm>
        </p:spPr>
        <p:txBody>
          <a:bodyPr/>
          <a:lstStyle/>
          <a:p>
            <a:pPr>
              <a:defRPr/>
            </a:pPr>
            <a:r>
              <a:rPr lang="en-US">
                <a:latin typeface="Calibri"/>
                <a:cs typeface="Calibri"/>
              </a:rPr>
              <a:t>29. </a:t>
            </a:r>
            <a:r>
              <a:rPr lang="it-IT" u="sng">
                <a:solidFill>
                  <a:schemeClr val="accent1"/>
                </a:solidFill>
                <a:latin typeface="Calibri"/>
                <a:cs typeface="Calibri"/>
                <a:hlinkClick r:id="rId3" tooltip="https://avotis.com.sg/threat-modelling/"/>
              </a:rPr>
              <a:t>Threat Modeling – Avotis</a:t>
            </a:r>
            <a:r>
              <a:rPr lang="it-IT">
                <a:solidFill>
                  <a:schemeClr val="accent1"/>
                </a:solidFill>
                <a:latin typeface="Calibri"/>
                <a:cs typeface="Calibri"/>
              </a:rPr>
              <a:t> </a:t>
            </a:r>
            <a:endParaRPr lang="en-US">
              <a:solidFill>
                <a:schemeClr val="accent1"/>
              </a:solidFill>
              <a:latin typeface="Calibri"/>
              <a:cs typeface="Calibri"/>
            </a:endParaRPr>
          </a:p>
        </p:txBody>
      </p:sp>
      <p:pic>
        <p:nvPicPr>
          <p:cNvPr id="5" name="Picture 4">
            <a:extLst>
              <a:ext uri="{FF2B5EF4-FFF2-40B4-BE49-F238E27FC236}">
                <a16:creationId xmlns:a16="http://schemas.microsoft.com/office/drawing/2014/main" id="{34B70851-5591-4735-9E21-00E9759CEC5B}"/>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0F7A3DD8-B366-1470-59F8-07D7C306AF63}"/>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Content Placeholder 2"/>
          <p:cNvSpPr>
            <a:spLocks noGrp="1"/>
          </p:cNvSpPr>
          <p:nvPr/>
        </p:nvSpPr>
        <p:spPr bwMode="auto">
          <a:xfrm>
            <a:off x="838200" y="2072400"/>
            <a:ext cx="8445261" cy="4191531"/>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gn="just">
              <a:lnSpc>
                <a:spcPct val="150000"/>
              </a:lnSpc>
              <a:buFont typeface="+mj-lt"/>
              <a:buAutoNum type="arabicPeriod"/>
              <a:defRPr/>
            </a:pPr>
            <a:r>
              <a:rPr lang="en-US" sz="1600" b="1" dirty="0">
                <a:solidFill>
                  <a:schemeClr val="accent1"/>
                </a:solidFill>
                <a:latin typeface="Helvetica Neue"/>
              </a:rPr>
              <a:t>MALWARE</a:t>
            </a:r>
            <a:r>
              <a:rPr lang="en-US" sz="1600" dirty="0">
                <a:solidFill>
                  <a:srgbClr val="000000"/>
                </a:solidFill>
                <a:latin typeface="Helvetica Neue"/>
              </a:rPr>
              <a:t>: malicious software designed to </a:t>
            </a:r>
            <a:r>
              <a:rPr lang="en-US" sz="1600" u="sng" dirty="0">
                <a:solidFill>
                  <a:srgbClr val="000000"/>
                </a:solidFill>
                <a:latin typeface="Helvetica Neue"/>
              </a:rPr>
              <a:t>gain access </a:t>
            </a:r>
            <a:r>
              <a:rPr lang="en-US" sz="1600" dirty="0">
                <a:solidFill>
                  <a:srgbClr val="000000"/>
                </a:solidFill>
                <a:latin typeface="Helvetica Neue"/>
              </a:rPr>
              <a:t>to a device or to </a:t>
            </a:r>
            <a:r>
              <a:rPr lang="en-US" sz="1600" u="sng" dirty="0">
                <a:solidFill>
                  <a:srgbClr val="000000"/>
                </a:solidFill>
                <a:latin typeface="Helvetica Neue"/>
              </a:rPr>
              <a:t>damage</a:t>
            </a:r>
            <a:r>
              <a:rPr lang="en-US" sz="1600" dirty="0">
                <a:solidFill>
                  <a:srgbClr val="000000"/>
                </a:solidFill>
                <a:latin typeface="Helvetica Neue"/>
              </a:rPr>
              <a:t> it without the owner knowing</a:t>
            </a:r>
            <a:endParaRPr sz="1600" dirty="0">
              <a:solidFill>
                <a:srgbClr val="000000"/>
              </a:solidFill>
              <a:latin typeface="Helvetica Neue"/>
            </a:endParaRPr>
          </a:p>
          <a:p>
            <a:pPr marL="342900" indent="-342900" algn="just">
              <a:lnSpc>
                <a:spcPct val="150000"/>
              </a:lnSpc>
              <a:buFont typeface="+mj-lt"/>
              <a:buAutoNum type="arabicPeriod"/>
              <a:defRPr/>
            </a:pPr>
            <a:r>
              <a:rPr lang="en-US" sz="1600" b="1" dirty="0">
                <a:solidFill>
                  <a:schemeClr val="accent1"/>
                </a:solidFill>
                <a:latin typeface="Helvetica Neue"/>
              </a:rPr>
              <a:t>WEB-BASED ATTACKS</a:t>
            </a:r>
            <a:r>
              <a:rPr lang="en-US" sz="1600" dirty="0">
                <a:solidFill>
                  <a:srgbClr val="000000"/>
                </a:solidFill>
                <a:latin typeface="Helvetica Neue"/>
              </a:rPr>
              <a:t>: various techniques used to redirect web browsers to malicious websites or vulnerable servers and mobile apps where further malware infections may take place to gain confidential data</a:t>
            </a:r>
            <a:endParaRPr sz="1600" dirty="0">
              <a:solidFill>
                <a:srgbClr val="000000"/>
              </a:solidFill>
              <a:latin typeface="Helvetica Neue"/>
            </a:endParaRPr>
          </a:p>
          <a:p>
            <a:pPr marL="342900" indent="-342900" algn="just">
              <a:lnSpc>
                <a:spcPct val="150000"/>
              </a:lnSpc>
              <a:buFont typeface="+mj-lt"/>
              <a:buAutoNum type="arabicPeriod"/>
              <a:defRPr/>
            </a:pPr>
            <a:r>
              <a:rPr lang="en-US" sz="1600" b="1" dirty="0">
                <a:solidFill>
                  <a:schemeClr val="accent1"/>
                </a:solidFill>
                <a:latin typeface="Helvetica Neue"/>
              </a:rPr>
              <a:t>PHISHING</a:t>
            </a:r>
            <a:r>
              <a:rPr lang="en-US" sz="1600" dirty="0">
                <a:solidFill>
                  <a:srgbClr val="000000"/>
                </a:solidFill>
                <a:latin typeface="Helvetica Neue"/>
              </a:rPr>
              <a:t>: the fraudulent attempt to </a:t>
            </a:r>
            <a:r>
              <a:rPr lang="en-US" sz="1600" u="sng" dirty="0">
                <a:solidFill>
                  <a:srgbClr val="000000"/>
                </a:solidFill>
                <a:latin typeface="Helvetica Neue"/>
              </a:rPr>
              <a:t>steal user data </a:t>
            </a:r>
            <a:r>
              <a:rPr lang="en-US" sz="1600" dirty="0">
                <a:solidFill>
                  <a:srgbClr val="000000"/>
                </a:solidFill>
                <a:latin typeface="Helvetica Neue"/>
              </a:rPr>
              <a:t>such as login credentials or credit card information</a:t>
            </a:r>
            <a:endParaRPr sz="1600" dirty="0">
              <a:solidFill>
                <a:srgbClr val="000000"/>
              </a:solidFill>
              <a:latin typeface="Helvetica Neue"/>
            </a:endParaRPr>
          </a:p>
          <a:p>
            <a:pPr marL="342900" indent="-342900" algn="just">
              <a:lnSpc>
                <a:spcPct val="150000"/>
              </a:lnSpc>
              <a:buFont typeface="+mj-lt"/>
              <a:buAutoNum type="arabicPeriod"/>
              <a:defRPr/>
            </a:pPr>
            <a:r>
              <a:rPr lang="en-US" sz="1600" b="1" dirty="0">
                <a:solidFill>
                  <a:schemeClr val="accent1"/>
                </a:solidFill>
                <a:latin typeface="Helvetica Neue"/>
              </a:rPr>
              <a:t>SPAM</a:t>
            </a:r>
            <a:r>
              <a:rPr lang="en-US" sz="1600" dirty="0">
                <a:solidFill>
                  <a:srgbClr val="000000"/>
                </a:solidFill>
                <a:latin typeface="Helvetica Neue"/>
              </a:rPr>
              <a:t>: sending unsolicited messages in bulk</a:t>
            </a:r>
            <a:endParaRPr sz="1600" dirty="0">
              <a:solidFill>
                <a:srgbClr val="000000"/>
              </a:solidFill>
              <a:latin typeface="Helvetica Neue"/>
            </a:endParaRPr>
          </a:p>
        </p:txBody>
      </p:sp>
      <p:sp>
        <p:nvSpPr>
          <p:cNvPr id="9" name="TextBox 8"/>
          <p:cNvSpPr txBox="1"/>
          <p:nvPr/>
        </p:nvSpPr>
        <p:spPr bwMode="auto">
          <a:xfrm>
            <a:off x="1656930" y="594068"/>
            <a:ext cx="7626531" cy="1200329"/>
          </a:xfrm>
          <a:prstGeom prst="rect">
            <a:avLst/>
          </a:prstGeom>
          <a:noFill/>
        </p:spPr>
        <p:txBody>
          <a:bodyPr wrap="square" lIns="91440" tIns="45720" rIns="91440" bIns="45720" anchor="t">
            <a:spAutoFit/>
          </a:bodyPr>
          <a:lstStyle/>
          <a:p>
            <a:pPr>
              <a:defRPr/>
            </a:pPr>
            <a:r>
              <a:rPr lang="en-US" sz="3600" dirty="0">
                <a:solidFill>
                  <a:schemeClr val="accent1"/>
                </a:solidFill>
                <a:latin typeface="Calibri"/>
                <a:ea typeface="+mj-ea"/>
                <a:cs typeface="Calibri"/>
              </a:rPr>
              <a:t>What are the most serious cybersecurity threats?</a:t>
            </a:r>
            <a:endParaRPr lang="it-IT" sz="3600" dirty="0">
              <a:solidFill>
                <a:schemeClr val="accent1"/>
              </a:solidFill>
              <a:latin typeface="Calibri"/>
              <a:ea typeface="+mj-ea"/>
              <a:cs typeface="Calibri"/>
            </a:endParaRPr>
          </a:p>
        </p:txBody>
      </p:sp>
      <p:pic>
        <p:nvPicPr>
          <p:cNvPr id="4" name="Picture 3">
            <a:extLst>
              <a:ext uri="{FF2B5EF4-FFF2-40B4-BE49-F238E27FC236}">
                <a16:creationId xmlns:a16="http://schemas.microsoft.com/office/drawing/2014/main" id="{D46805CC-7C5D-3C26-8E66-95B80358C02B}"/>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B5FEFC9F-E9FC-B71B-7F14-FFC4CAEAF610}"/>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Box 8"/>
          <p:cNvSpPr txBox="1"/>
          <p:nvPr/>
        </p:nvSpPr>
        <p:spPr bwMode="auto">
          <a:xfrm>
            <a:off x="1614086" y="550322"/>
            <a:ext cx="4886864" cy="646331"/>
          </a:xfrm>
          <a:prstGeom prst="rect">
            <a:avLst/>
          </a:prstGeom>
          <a:noFill/>
        </p:spPr>
        <p:txBody>
          <a:bodyPr wrap="square" lIns="91440" tIns="45720" rIns="91440" bIns="45720" anchor="t">
            <a:spAutoFit/>
          </a:bodyPr>
          <a:lstStyle/>
          <a:p>
            <a:pPr>
              <a:defRPr/>
            </a:pPr>
            <a:r>
              <a:rPr lang="en-US" sz="3600" dirty="0">
                <a:solidFill>
                  <a:schemeClr val="accent1"/>
                </a:solidFill>
                <a:latin typeface="Calibri"/>
                <a:cs typeface="Calibri"/>
              </a:rPr>
              <a:t>1</a:t>
            </a:r>
            <a:r>
              <a:rPr lang="en-US" sz="3600" dirty="0">
                <a:solidFill>
                  <a:schemeClr val="accent1"/>
                </a:solidFill>
                <a:latin typeface="Quantify"/>
                <a:cs typeface="Calibri"/>
              </a:rPr>
              <a:t>. Malware</a:t>
            </a:r>
            <a:endParaRPr sz="3600" dirty="0">
              <a:solidFill>
                <a:schemeClr val="accent1"/>
              </a:solidFill>
              <a:latin typeface="Quantify"/>
              <a:cs typeface="Calibri"/>
            </a:endParaRPr>
          </a:p>
        </p:txBody>
      </p:sp>
      <p:sp>
        <p:nvSpPr>
          <p:cNvPr id="2" name="CasellaDiTesto 1"/>
          <p:cNvSpPr txBox="1"/>
          <p:nvPr/>
        </p:nvSpPr>
        <p:spPr bwMode="auto">
          <a:xfrm>
            <a:off x="780732" y="1086055"/>
            <a:ext cx="8796137"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1600" dirty="0">
                <a:solidFill>
                  <a:srgbClr val="000000"/>
                </a:solidFill>
                <a:latin typeface="Helvetica Neue"/>
              </a:rPr>
              <a:t>The term </a:t>
            </a:r>
            <a:r>
              <a:rPr lang="en-US" sz="1600" b="1" dirty="0">
                <a:solidFill>
                  <a:schemeClr val="accent1"/>
                </a:solidFill>
                <a:latin typeface="Helvetica Neue"/>
              </a:rPr>
              <a:t>malware</a:t>
            </a:r>
            <a:r>
              <a:rPr lang="en-US" sz="1600" dirty="0">
                <a:solidFill>
                  <a:srgbClr val="000000"/>
                </a:solidFill>
                <a:latin typeface="Helvetica Neue"/>
              </a:rPr>
              <a:t> is a contraction of “</a:t>
            </a:r>
            <a:r>
              <a:rPr lang="en-US" sz="1600" b="1" dirty="0">
                <a:solidFill>
                  <a:schemeClr val="accent1"/>
                </a:solidFill>
                <a:latin typeface="Helvetica Neue"/>
              </a:rPr>
              <a:t>malicious software</a:t>
            </a:r>
            <a:r>
              <a:rPr lang="en-US" sz="1600" dirty="0">
                <a:solidFill>
                  <a:srgbClr val="000000"/>
                </a:solidFill>
                <a:latin typeface="Helvetica Neue"/>
              </a:rPr>
              <a:t>”. It is one of the most common cyber threats and it is intended to </a:t>
            </a:r>
            <a:r>
              <a:rPr lang="en-US" sz="1600" u="sng" dirty="0">
                <a:solidFill>
                  <a:srgbClr val="000000"/>
                </a:solidFill>
                <a:latin typeface="Helvetica Neue"/>
              </a:rPr>
              <a:t>damage</a:t>
            </a:r>
            <a:r>
              <a:rPr lang="en-US" sz="1600" dirty="0">
                <a:solidFill>
                  <a:srgbClr val="000000"/>
                </a:solidFill>
                <a:latin typeface="Helvetica Neue"/>
              </a:rPr>
              <a:t> or </a:t>
            </a:r>
            <a:r>
              <a:rPr lang="en-US" sz="1600" u="sng" dirty="0">
                <a:solidFill>
                  <a:srgbClr val="000000"/>
                </a:solidFill>
                <a:latin typeface="Helvetica Neue"/>
              </a:rPr>
              <a:t>cause malfunctioning </a:t>
            </a:r>
            <a:r>
              <a:rPr lang="en-US" sz="1600" dirty="0">
                <a:solidFill>
                  <a:srgbClr val="000000"/>
                </a:solidFill>
                <a:latin typeface="Helvetica Neue"/>
              </a:rPr>
              <a:t>of a legitimate user's computer. It is often spread via unsolicited e-mail attachments or seemingly legitimate </a:t>
            </a:r>
            <a:r>
              <a:rPr lang="en-US" sz="1600" dirty="0" err="1">
                <a:solidFill>
                  <a:srgbClr val="000000"/>
                </a:solidFill>
                <a:latin typeface="Helvetica Neue"/>
              </a:rPr>
              <a:t>downloads</a:t>
            </a:r>
            <a:r>
              <a:rPr lang="en-US" baseline="30000" dirty="0" err="1">
                <a:latin typeface="Calibri"/>
                <a:ea typeface="Trebuchet MS"/>
                <a:cs typeface="Calibri"/>
              </a:rPr>
              <a:t>30,31,32</a:t>
            </a:r>
            <a:r>
              <a:rPr lang="en-US" dirty="0">
                <a:latin typeface="Calibri"/>
                <a:ea typeface="Trebuchet MS"/>
                <a:cs typeface="Calibri"/>
              </a:rPr>
              <a:t>.</a:t>
            </a:r>
            <a:endParaRPr dirty="0"/>
          </a:p>
          <a:p>
            <a:pPr algn="just">
              <a:defRPr/>
            </a:pPr>
            <a:endParaRPr lang="en-US" sz="1600" dirty="0">
              <a:latin typeface="Calibri"/>
              <a:ea typeface="Trebuchet MS"/>
              <a:cs typeface="Calibri"/>
            </a:endParaRPr>
          </a:p>
          <a:p>
            <a:pPr algn="just">
              <a:defRPr/>
            </a:pPr>
            <a:r>
              <a:rPr lang="en-US" sz="1600" dirty="0">
                <a:solidFill>
                  <a:srgbClr val="000000"/>
                </a:solidFill>
                <a:latin typeface="Helvetica Neue"/>
              </a:rPr>
              <a:t>There are numerous types of malware: </a:t>
            </a:r>
          </a:p>
          <a:p>
            <a:pPr marL="285750" indent="-285750" algn="just">
              <a:spcAft>
                <a:spcPts val="600"/>
              </a:spcAft>
              <a:buFont typeface="Arial"/>
              <a:buChar char="•"/>
              <a:defRPr/>
            </a:pPr>
            <a:r>
              <a:rPr lang="en-US" sz="1600" b="1" dirty="0">
                <a:solidFill>
                  <a:schemeClr val="accent1"/>
                </a:solidFill>
                <a:latin typeface="Helvetica Neue"/>
              </a:rPr>
              <a:t>Virus</a:t>
            </a:r>
            <a:r>
              <a:rPr lang="en-US" sz="1600" dirty="0">
                <a:solidFill>
                  <a:srgbClr val="000000"/>
                </a:solidFill>
                <a:latin typeface="Helvetica Neue"/>
              </a:rPr>
              <a:t>: A self-replicating program that attaches itself to a file and spreads throughout the computer system, infecting files with its malicious code.</a:t>
            </a:r>
          </a:p>
          <a:p>
            <a:pPr marL="285750" indent="-285750" algn="just">
              <a:spcAft>
                <a:spcPts val="600"/>
              </a:spcAft>
              <a:buFont typeface="Arial"/>
              <a:buChar char="•"/>
              <a:defRPr/>
            </a:pPr>
            <a:r>
              <a:rPr lang="en-US" sz="1600" b="1" dirty="0">
                <a:solidFill>
                  <a:schemeClr val="accent1"/>
                </a:solidFill>
                <a:latin typeface="Helvetica Neue"/>
              </a:rPr>
              <a:t>Trojan</a:t>
            </a:r>
            <a:r>
              <a:rPr lang="en-US" sz="1600" dirty="0">
                <a:solidFill>
                  <a:srgbClr val="000000"/>
                </a:solidFill>
                <a:latin typeface="Helvetica Neue"/>
              </a:rPr>
              <a:t>: This is a type of malware disguised as legitimate software. Cyber criminals trick users into loading Trojans onto their computers, where they can cause damage or collect data.</a:t>
            </a:r>
          </a:p>
          <a:p>
            <a:pPr marL="285750" indent="-285750" algn="just">
              <a:spcAft>
                <a:spcPts val="600"/>
              </a:spcAft>
              <a:buFont typeface="Arial"/>
              <a:buChar char="•"/>
              <a:defRPr/>
            </a:pPr>
            <a:r>
              <a:rPr lang="en-US" sz="1600" b="1" dirty="0">
                <a:solidFill>
                  <a:schemeClr val="accent1"/>
                </a:solidFill>
                <a:latin typeface="Helvetica Neue"/>
              </a:rPr>
              <a:t>Spyware</a:t>
            </a:r>
            <a:r>
              <a:rPr lang="en-US" sz="1600" dirty="0">
                <a:solidFill>
                  <a:srgbClr val="000000"/>
                </a:solidFill>
                <a:latin typeface="Helvetica Neue"/>
              </a:rPr>
              <a:t>:</a:t>
            </a:r>
            <a:r>
              <a:rPr lang="en-US" sz="1600" b="1" dirty="0">
                <a:solidFill>
                  <a:schemeClr val="accent1"/>
                </a:solidFill>
                <a:latin typeface="Helvetica Neue"/>
              </a:rPr>
              <a:t> </a:t>
            </a:r>
            <a:r>
              <a:rPr lang="en-US" sz="1600" dirty="0">
                <a:solidFill>
                  <a:srgbClr val="000000"/>
                </a:solidFill>
                <a:latin typeface="Helvetica Neue"/>
              </a:rPr>
              <a:t>is a program that secretly records the user's actions, allowing cyber criminals to exploit this information to their advantage. For example, it can capture credit card data.</a:t>
            </a:r>
            <a:endParaRPr sz="1600" dirty="0">
              <a:solidFill>
                <a:srgbClr val="000000"/>
              </a:solidFill>
              <a:latin typeface="Helvetica Neue"/>
            </a:endParaRPr>
          </a:p>
          <a:p>
            <a:pPr marL="285750" indent="-285750" algn="just">
              <a:spcAft>
                <a:spcPts val="600"/>
              </a:spcAft>
              <a:buFont typeface="Arial"/>
              <a:buChar char="•"/>
              <a:defRPr/>
            </a:pPr>
            <a:r>
              <a:rPr lang="en-US" sz="1600" b="1" dirty="0">
                <a:solidFill>
                  <a:schemeClr val="accent1"/>
                </a:solidFill>
                <a:latin typeface="Helvetica Neue"/>
              </a:rPr>
              <a:t>Ransomware</a:t>
            </a:r>
            <a:r>
              <a:rPr lang="en-US" sz="1600" dirty="0">
                <a:solidFill>
                  <a:srgbClr val="000000"/>
                </a:solidFill>
                <a:latin typeface="Helvetica Neue"/>
              </a:rPr>
              <a:t>: Malware that blocks access to the user's files and data, threatening to delete them if the user does not pay a ransom.</a:t>
            </a:r>
            <a:endParaRPr sz="1600" dirty="0">
              <a:solidFill>
                <a:srgbClr val="000000"/>
              </a:solidFill>
              <a:latin typeface="Helvetica Neue"/>
            </a:endParaRPr>
          </a:p>
          <a:p>
            <a:pPr marL="285750" indent="-285750" algn="just">
              <a:spcAft>
                <a:spcPts val="600"/>
              </a:spcAft>
              <a:buFont typeface="Arial"/>
              <a:buChar char="•"/>
              <a:defRPr/>
            </a:pPr>
            <a:r>
              <a:rPr lang="en-US" sz="1600" b="1" dirty="0">
                <a:solidFill>
                  <a:schemeClr val="accent1"/>
                </a:solidFill>
                <a:latin typeface="Helvetica Neue"/>
              </a:rPr>
              <a:t>Adware</a:t>
            </a:r>
            <a:r>
              <a:rPr lang="en-US" sz="1600" dirty="0">
                <a:solidFill>
                  <a:srgbClr val="000000"/>
                </a:solidFill>
                <a:latin typeface="Helvetica Neue"/>
              </a:rPr>
              <a:t>: advertising software that can be used to spread malware.</a:t>
            </a:r>
          </a:p>
          <a:p>
            <a:pPr marL="285750" indent="-285750" algn="just">
              <a:buFont typeface="Arial"/>
              <a:buChar char="•"/>
              <a:defRPr/>
            </a:pPr>
            <a:r>
              <a:rPr lang="en-US" sz="1600" b="1" dirty="0">
                <a:solidFill>
                  <a:schemeClr val="accent1"/>
                </a:solidFill>
                <a:latin typeface="Helvetica Neue"/>
              </a:rPr>
              <a:t>Botnet</a:t>
            </a:r>
            <a:r>
              <a:rPr lang="en-US" sz="1600" dirty="0">
                <a:solidFill>
                  <a:srgbClr val="000000"/>
                </a:solidFill>
                <a:latin typeface="Helvetica Neue"/>
              </a:rPr>
              <a:t>:</a:t>
            </a:r>
            <a:r>
              <a:rPr lang="en-US" sz="1600" b="1" dirty="0">
                <a:solidFill>
                  <a:schemeClr val="accent1"/>
                </a:solidFill>
                <a:latin typeface="Helvetica Neue"/>
              </a:rPr>
              <a:t> </a:t>
            </a:r>
            <a:r>
              <a:rPr lang="en-US" sz="1600" dirty="0">
                <a:solidFill>
                  <a:srgbClr val="000000"/>
                </a:solidFill>
                <a:latin typeface="Helvetica Neue"/>
              </a:rPr>
              <a:t>networks of computers infected with malware, used by cyber criminals to perform online tasks without the user's permission.</a:t>
            </a:r>
          </a:p>
        </p:txBody>
      </p:sp>
      <p:sp>
        <p:nvSpPr>
          <p:cNvPr id="4" name="Footer Placeholder 3"/>
          <p:cNvSpPr>
            <a:spLocks noGrp="1"/>
          </p:cNvSpPr>
          <p:nvPr>
            <p:ph type="ftr" sz="quarter" idx="11"/>
          </p:nvPr>
        </p:nvSpPr>
        <p:spPr bwMode="auto">
          <a:xfrm>
            <a:off x="557354" y="6303486"/>
            <a:ext cx="6297611" cy="526664"/>
          </a:xfrm>
        </p:spPr>
        <p:txBody>
          <a:bodyPr/>
          <a:lstStyle/>
          <a:p>
            <a:pPr>
              <a:defRPr/>
            </a:pPr>
            <a:r>
              <a:rPr lang="en-US">
                <a:latin typeface="Calibri"/>
                <a:cs typeface="Calibri"/>
              </a:rPr>
              <a:t>30. </a:t>
            </a:r>
            <a:r>
              <a:rPr lang="en-US" u="sng">
                <a:solidFill>
                  <a:schemeClr val="accent1"/>
                </a:solidFill>
                <a:latin typeface="Calibri"/>
                <a:cs typeface="Calibri"/>
                <a:hlinkClick r:id="rId2" tooltip="https://www.csoonline.com/article/3295877/what-is-malware-viruses-worms-trojans-and-beyond.html"/>
              </a:rPr>
              <a:t>https://www.csoonline.com/article/3295877/what-is-malware-viruses-worms-trojans-and-beyond.html</a:t>
            </a:r>
            <a:endParaRPr lang="en-US">
              <a:solidFill>
                <a:schemeClr val="accent1"/>
              </a:solidFill>
              <a:latin typeface="Calibri"/>
              <a:cs typeface="Calibri"/>
            </a:endParaRPr>
          </a:p>
          <a:p>
            <a:pPr>
              <a:defRPr/>
            </a:pPr>
            <a:r>
              <a:rPr lang="en-US">
                <a:latin typeface="Calibri"/>
                <a:cs typeface="Calibri"/>
              </a:rPr>
              <a:t>31.</a:t>
            </a:r>
            <a:r>
              <a:rPr lang="en-US">
                <a:solidFill>
                  <a:srgbClr val="99CA3C"/>
                </a:solidFill>
                <a:latin typeface="Calibri"/>
                <a:cs typeface="Calibri"/>
              </a:rPr>
              <a:t> </a:t>
            </a:r>
            <a:r>
              <a:rPr lang="en-US" u="sng">
                <a:solidFill>
                  <a:schemeClr val="accent1"/>
                </a:solidFill>
                <a:latin typeface="Calibri"/>
                <a:cs typeface="Calibri"/>
                <a:hlinkClick r:id="rId3" tooltip="https://www.infosecurity-magazine.com/malware/"/>
              </a:rPr>
              <a:t>https://www.infosecurity-magazine.com/malware/</a:t>
            </a:r>
            <a:r>
              <a:rPr lang="en-US">
                <a:solidFill>
                  <a:schemeClr val="accent1"/>
                </a:solidFill>
                <a:latin typeface="Calibri"/>
                <a:cs typeface="Calibri"/>
              </a:rPr>
              <a:t> </a:t>
            </a:r>
            <a:endParaRPr/>
          </a:p>
          <a:p>
            <a:pPr>
              <a:defRPr/>
            </a:pPr>
            <a:r>
              <a:rPr lang="en-US">
                <a:latin typeface="Calibri"/>
                <a:cs typeface="Calibri"/>
              </a:rPr>
              <a:t>32. </a:t>
            </a:r>
            <a:r>
              <a:rPr lang="en-US" u="sng">
                <a:solidFill>
                  <a:schemeClr val="accent1"/>
                </a:solidFill>
                <a:latin typeface="Calibri"/>
                <a:cs typeface="Calibri"/>
                <a:hlinkClick r:id="rId4" tooltip="https://www.forcepoint.com/cyber-edu/malware"/>
              </a:rPr>
              <a:t>https://www.forcepoint.com/cyber-edu/malware</a:t>
            </a:r>
            <a:r>
              <a:rPr lang="en-US">
                <a:solidFill>
                  <a:schemeClr val="accent1"/>
                </a:solidFill>
                <a:latin typeface="Calibri"/>
                <a:cs typeface="Calibri"/>
              </a:rPr>
              <a:t> </a:t>
            </a:r>
            <a:endParaRPr/>
          </a:p>
        </p:txBody>
      </p:sp>
      <p:pic>
        <p:nvPicPr>
          <p:cNvPr id="5" name="Picture 4">
            <a:extLst>
              <a:ext uri="{FF2B5EF4-FFF2-40B4-BE49-F238E27FC236}">
                <a16:creationId xmlns:a16="http://schemas.microsoft.com/office/drawing/2014/main" id="{BE6A3B9D-8F45-A8A8-6CE3-30C64F4F71F9}"/>
              </a:ext>
            </a:extLst>
          </p:cNvPr>
          <p:cNvPicPr>
            <a:picLocks noChangeAspect="1"/>
          </p:cNvPicPr>
          <p:nvPr/>
        </p:nvPicPr>
        <p:blipFill>
          <a:blip r:embed="rId5"/>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41E6AE7C-AE8E-C715-07DD-E5ECF9BD5183}"/>
              </a:ext>
            </a:extLst>
          </p:cNvPr>
          <p:cNvPicPr>
            <a:picLocks noChangeAspect="1"/>
          </p:cNvPicPr>
          <p:nvPr/>
        </p:nvPicPr>
        <p:blipFill>
          <a:blip r:embed="rId6"/>
          <a:stretch>
            <a:fillRect/>
          </a:stretch>
        </p:blipFill>
        <p:spPr bwMode="auto">
          <a:xfrm>
            <a:off x="6384032" y="344592"/>
            <a:ext cx="2682472" cy="59136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Box 8"/>
          <p:cNvSpPr txBox="1"/>
          <p:nvPr/>
        </p:nvSpPr>
        <p:spPr bwMode="auto">
          <a:xfrm>
            <a:off x="1703512" y="528604"/>
            <a:ext cx="4075612" cy="646331"/>
          </a:xfrm>
          <a:prstGeom prst="rect">
            <a:avLst/>
          </a:prstGeom>
          <a:noFill/>
        </p:spPr>
        <p:txBody>
          <a:bodyPr wrap="square" lIns="91440" tIns="45720" rIns="91440" bIns="45720" anchor="t">
            <a:spAutoFit/>
          </a:bodyPr>
          <a:lstStyle/>
          <a:p>
            <a:pPr>
              <a:defRPr/>
            </a:pPr>
            <a:r>
              <a:rPr lang="en-US" sz="3600" dirty="0">
                <a:solidFill>
                  <a:schemeClr val="accent1"/>
                </a:solidFill>
                <a:latin typeface="Calibri"/>
                <a:cs typeface="Calibri"/>
              </a:rPr>
              <a:t>2. Web-based attack</a:t>
            </a:r>
            <a:endParaRPr dirty="0"/>
          </a:p>
        </p:txBody>
      </p:sp>
      <p:sp>
        <p:nvSpPr>
          <p:cNvPr id="2" name="CasellaDiTesto 1"/>
          <p:cNvSpPr txBox="1"/>
          <p:nvPr/>
        </p:nvSpPr>
        <p:spPr bwMode="auto">
          <a:xfrm>
            <a:off x="1111656" y="1658571"/>
            <a:ext cx="817194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1600" b="1" dirty="0">
                <a:solidFill>
                  <a:schemeClr val="accent1"/>
                </a:solidFill>
                <a:latin typeface="Helvetica Neue"/>
              </a:rPr>
              <a:t>Web-based attacks </a:t>
            </a:r>
            <a:r>
              <a:rPr lang="en-US" sz="1600" dirty="0">
                <a:solidFill>
                  <a:srgbClr val="000000"/>
                </a:solidFill>
                <a:latin typeface="Helvetica Neue"/>
              </a:rPr>
              <a:t>are an attractive method by which threat actors can deceive victims by using web systems and services as a threat </a:t>
            </a:r>
            <a:r>
              <a:rPr lang="en-US" sz="1600" dirty="0" err="1">
                <a:solidFill>
                  <a:srgbClr val="000000"/>
                </a:solidFill>
                <a:latin typeface="Helvetica Neue"/>
              </a:rPr>
              <a:t>vector</a:t>
            </a:r>
            <a:r>
              <a:rPr lang="en-US" baseline="30000" dirty="0" err="1">
                <a:latin typeface="Calibri"/>
                <a:ea typeface="Trebuchet MS"/>
                <a:cs typeface="Calibri"/>
              </a:rPr>
              <a:t>33</a:t>
            </a:r>
            <a:r>
              <a:rPr lang="en-US" dirty="0">
                <a:latin typeface="Calibri"/>
                <a:ea typeface="Trebuchet MS"/>
                <a:cs typeface="Calibri"/>
              </a:rPr>
              <a:t>. </a:t>
            </a:r>
            <a:endParaRPr dirty="0"/>
          </a:p>
          <a:p>
            <a:pPr algn="just">
              <a:defRPr/>
            </a:pPr>
            <a:r>
              <a:rPr lang="en-US" sz="1600" dirty="0">
                <a:solidFill>
                  <a:srgbClr val="000000"/>
                </a:solidFill>
                <a:latin typeface="Helvetica Neue"/>
              </a:rPr>
              <a:t>Web-based attacks can affect the availability of websites, applications and application programming interfaces (APIs), violating confidentiality and data integrity.</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dirty="0">
                <a:solidFill>
                  <a:srgbClr val="000000"/>
                </a:solidFill>
                <a:latin typeface="Helvetica Neue"/>
              </a:rPr>
              <a:t>This covers a wide attack surface, for example:</a:t>
            </a:r>
            <a:endParaRPr sz="1600" dirty="0">
              <a:solidFill>
                <a:srgbClr val="000000"/>
              </a:solidFill>
              <a:latin typeface="Helvetica Neue"/>
            </a:endParaRPr>
          </a:p>
          <a:p>
            <a:pPr algn="just">
              <a:defRPr/>
            </a:pPr>
            <a:endParaRPr lang="en-US" sz="1600" dirty="0">
              <a:solidFill>
                <a:srgbClr val="000000"/>
              </a:solidFill>
              <a:latin typeface="Helvetica Neue"/>
            </a:endParaRPr>
          </a:p>
          <a:p>
            <a:pPr marL="285750" indent="-285750" algn="just">
              <a:buFont typeface="Wingdings"/>
              <a:buChar char="Ø"/>
              <a:defRPr/>
            </a:pPr>
            <a:r>
              <a:rPr lang="en-US" sz="1600" dirty="0">
                <a:solidFill>
                  <a:srgbClr val="000000"/>
                </a:solidFill>
                <a:latin typeface="Helvetica Neue"/>
              </a:rPr>
              <a:t>facilitating malicious URLs or malicious scripts to direct the user or victim to the desired website or download malicious content (watering hole attacks1, drive-by2 attacks)</a:t>
            </a:r>
            <a:endParaRPr sz="1600" dirty="0">
              <a:solidFill>
                <a:srgbClr val="000000"/>
              </a:solidFill>
              <a:latin typeface="Helvetica Neue"/>
            </a:endParaRPr>
          </a:p>
          <a:p>
            <a:pPr algn="just">
              <a:defRPr/>
            </a:pPr>
            <a:endParaRPr lang="en-US" sz="1600" dirty="0">
              <a:solidFill>
                <a:srgbClr val="000000"/>
              </a:solidFill>
              <a:latin typeface="Helvetica Neue"/>
            </a:endParaRPr>
          </a:p>
          <a:p>
            <a:pPr marL="285750" indent="-285750" algn="just">
              <a:buFont typeface="Wingdings"/>
              <a:buChar char="Ø"/>
              <a:defRPr/>
            </a:pPr>
            <a:r>
              <a:rPr lang="en-US" sz="1600" dirty="0">
                <a:solidFill>
                  <a:srgbClr val="000000"/>
                </a:solidFill>
                <a:latin typeface="Helvetica Neue"/>
              </a:rPr>
              <a:t>injecting malicious code into a legitimate but compromised website to steal information (i.e., </a:t>
            </a:r>
            <a:r>
              <a:rPr lang="en-US" sz="1600" dirty="0" err="1">
                <a:solidFill>
                  <a:srgbClr val="000000"/>
                </a:solidFill>
                <a:latin typeface="Helvetica Neue"/>
              </a:rPr>
              <a:t>formjacking</a:t>
            </a:r>
            <a:r>
              <a:rPr lang="en-US" sz="1600" dirty="0">
                <a:solidFill>
                  <a:srgbClr val="000000"/>
                </a:solidFill>
                <a:latin typeface="Helvetica Neue"/>
              </a:rPr>
              <a:t>) for financial gain</a:t>
            </a:r>
            <a:endParaRPr sz="1600" dirty="0">
              <a:solidFill>
                <a:srgbClr val="000000"/>
              </a:solidFill>
              <a:latin typeface="Helvetica Neue"/>
            </a:endParaRPr>
          </a:p>
          <a:p>
            <a:pPr algn="just">
              <a:defRPr/>
            </a:pPr>
            <a:endParaRPr lang="en-US" sz="1600" dirty="0">
              <a:solidFill>
                <a:srgbClr val="000000"/>
              </a:solidFill>
              <a:latin typeface="Helvetica Neue"/>
            </a:endParaRPr>
          </a:p>
          <a:p>
            <a:pPr marL="285750" indent="-285750" algn="just">
              <a:buFont typeface="Wingdings"/>
              <a:buChar char="Ø"/>
              <a:defRPr/>
            </a:pPr>
            <a:r>
              <a:rPr lang="en-US" sz="1600" dirty="0">
                <a:solidFill>
                  <a:srgbClr val="000000"/>
                </a:solidFill>
                <a:latin typeface="Helvetica Neue"/>
              </a:rPr>
              <a:t>stealing information or even extortion through ransomware </a:t>
            </a:r>
          </a:p>
          <a:p>
            <a:pPr>
              <a:defRPr/>
            </a:pPr>
            <a:endParaRPr lang="en-US" dirty="0">
              <a:latin typeface="Work Sans"/>
              <a:ea typeface="Trebuchet MS"/>
              <a:cs typeface="Trebuchet MS"/>
            </a:endParaRPr>
          </a:p>
        </p:txBody>
      </p:sp>
      <p:sp>
        <p:nvSpPr>
          <p:cNvPr id="3" name="Footer Placeholder 2"/>
          <p:cNvSpPr>
            <a:spLocks noGrp="1"/>
          </p:cNvSpPr>
          <p:nvPr>
            <p:ph type="ftr" sz="quarter" idx="11"/>
          </p:nvPr>
        </p:nvSpPr>
        <p:spPr bwMode="auto">
          <a:xfrm>
            <a:off x="468329" y="6475375"/>
            <a:ext cx="9415900" cy="365125"/>
          </a:xfrm>
        </p:spPr>
        <p:txBody>
          <a:bodyPr/>
          <a:lstStyle/>
          <a:p>
            <a:pPr>
              <a:defRPr/>
            </a:pPr>
            <a:r>
              <a:rPr lang="en-US">
                <a:latin typeface="Calibri"/>
                <a:cs typeface="Calibri"/>
              </a:rPr>
              <a:t>33. J. Crist, Web Based Attacks , SANS Institute Information Security Reading Room </a:t>
            </a:r>
            <a:r>
              <a:rPr lang="en-US" u="sng">
                <a:solidFill>
                  <a:schemeClr val="accent1"/>
                </a:solidFill>
                <a:latin typeface="Calibri"/>
                <a:cs typeface="Calibri"/>
                <a:hlinkClick r:id="rId2" tooltip="https://www.sans.org/reading-room/whitepapers/application/web-based-attacks-2053"/>
              </a:rPr>
              <a:t>https://www.sans.org/reading-room/whitepapers/application/web-based-attacks-2053</a:t>
            </a:r>
            <a:r>
              <a:rPr lang="en-US">
                <a:solidFill>
                  <a:schemeClr val="accent1"/>
                </a:solidFill>
                <a:latin typeface="Calibri"/>
                <a:cs typeface="Calibri"/>
              </a:rPr>
              <a:t> </a:t>
            </a:r>
            <a:endParaRPr/>
          </a:p>
          <a:p>
            <a:pPr>
              <a:defRPr/>
            </a:pPr>
            <a:r>
              <a:rPr lang="en-US">
                <a:latin typeface="Calibri"/>
                <a:cs typeface="Calibri"/>
              </a:rPr>
              <a:t>34. ENISA Threat Landscape 2020 - Web-based attacks </a:t>
            </a:r>
            <a:r>
              <a:rPr lang="en-US" u="sng">
                <a:solidFill>
                  <a:schemeClr val="accent1"/>
                </a:solidFill>
                <a:latin typeface="Calibri"/>
                <a:cs typeface="Calibri"/>
                <a:hlinkClick r:id="rId3" tooltip="https://www.enisa.europa.eu/publications/web-based-attacks"/>
              </a:rPr>
              <a:t>https://www.enisa.europa.eu/publications/web-based-attacks</a:t>
            </a:r>
            <a:r>
              <a:rPr lang="en-US">
                <a:solidFill>
                  <a:schemeClr val="accent1"/>
                </a:solidFill>
                <a:latin typeface="Calibri"/>
                <a:cs typeface="Calibri"/>
              </a:rPr>
              <a:t> </a:t>
            </a:r>
            <a:endParaRPr/>
          </a:p>
        </p:txBody>
      </p:sp>
      <p:pic>
        <p:nvPicPr>
          <p:cNvPr id="5" name="Picture 4">
            <a:extLst>
              <a:ext uri="{FF2B5EF4-FFF2-40B4-BE49-F238E27FC236}">
                <a16:creationId xmlns:a16="http://schemas.microsoft.com/office/drawing/2014/main" id="{FEF80C44-48A2-299D-1A68-9C49BFE518EA}"/>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004D2EE3-BDF1-D540-5AD9-C849DBBCCE86}"/>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asellaDiTesto 1"/>
          <p:cNvSpPr txBox="1"/>
          <p:nvPr/>
        </p:nvSpPr>
        <p:spPr bwMode="auto">
          <a:xfrm>
            <a:off x="928777" y="1719532"/>
            <a:ext cx="8796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Work Sans"/>
              <a:ea typeface="Trebuchet MS"/>
              <a:cs typeface="Trebuchet MS"/>
            </a:endParaRPr>
          </a:p>
        </p:txBody>
      </p:sp>
      <p:pic>
        <p:nvPicPr>
          <p:cNvPr id="4" name="Immagine 5"/>
          <p:cNvPicPr>
            <a:picLocks noChangeAspect="1"/>
          </p:cNvPicPr>
          <p:nvPr/>
        </p:nvPicPr>
        <p:blipFill>
          <a:blip r:embed="rId2"/>
          <a:stretch/>
        </p:blipFill>
        <p:spPr bwMode="auto">
          <a:xfrm>
            <a:off x="1608300" y="993560"/>
            <a:ext cx="6630827" cy="5230364"/>
          </a:xfrm>
          <a:prstGeom prst="rect">
            <a:avLst/>
          </a:prstGeom>
        </p:spPr>
      </p:pic>
      <p:sp>
        <p:nvSpPr>
          <p:cNvPr id="3" name="Footer Placeholder 2"/>
          <p:cNvSpPr>
            <a:spLocks noGrp="1"/>
          </p:cNvSpPr>
          <p:nvPr>
            <p:ph type="ftr" sz="quarter" idx="11"/>
          </p:nvPr>
        </p:nvSpPr>
        <p:spPr bwMode="auto">
          <a:xfrm>
            <a:off x="878251" y="6529791"/>
            <a:ext cx="6297611" cy="365125"/>
          </a:xfrm>
        </p:spPr>
        <p:txBody>
          <a:bodyPr/>
          <a:lstStyle/>
          <a:p>
            <a:pPr>
              <a:defRPr/>
            </a:pPr>
            <a:r>
              <a:rPr lang="en-US">
                <a:latin typeface="Calibri"/>
                <a:cs typeface="Calibri"/>
              </a:rPr>
              <a:t>36</a:t>
            </a:r>
            <a:r>
              <a:rPr lang="en-US">
                <a:solidFill>
                  <a:schemeClr val="accent1"/>
                </a:solidFill>
                <a:latin typeface="Calibri"/>
                <a:cs typeface="Calibri"/>
              </a:rPr>
              <a:t>. </a:t>
            </a:r>
            <a:r>
              <a:rPr lang="en-US" u="sng">
                <a:solidFill>
                  <a:schemeClr val="accent1"/>
                </a:solidFill>
                <a:latin typeface="Calibri"/>
                <a:cs typeface="Calibri"/>
                <a:hlinkClick r:id="rId3" tooltip="https://www.acunetix.com/websitesecurity/web-application-attack/"/>
              </a:rPr>
              <a:t>Web Application Attack: What Is It and How to Defend Against It? (acunetix.com)</a:t>
            </a:r>
            <a:r>
              <a:rPr lang="en-US">
                <a:solidFill>
                  <a:schemeClr val="accent1"/>
                </a:solidFill>
                <a:latin typeface="Calibri"/>
                <a:cs typeface="Calibri"/>
              </a:rPr>
              <a:t> </a:t>
            </a:r>
            <a:endParaRPr/>
          </a:p>
        </p:txBody>
      </p:sp>
      <p:sp>
        <p:nvSpPr>
          <p:cNvPr id="9" name="TextBox 8"/>
          <p:cNvSpPr txBox="1"/>
          <p:nvPr/>
        </p:nvSpPr>
        <p:spPr bwMode="auto">
          <a:xfrm>
            <a:off x="3180118" y="328917"/>
            <a:ext cx="4293384" cy="369332"/>
          </a:xfrm>
          <a:prstGeom prst="rect">
            <a:avLst/>
          </a:prstGeom>
          <a:noFill/>
        </p:spPr>
        <p:txBody>
          <a:bodyPr wrap="square" lIns="91440" tIns="45720" rIns="91440" bIns="45720" anchor="t">
            <a:spAutoFit/>
          </a:bodyPr>
          <a:lstStyle/>
          <a:p>
            <a:pPr>
              <a:defRPr/>
            </a:pPr>
            <a:r>
              <a:rPr lang="en-US" dirty="0">
                <a:solidFill>
                  <a:schemeClr val="accent1"/>
                </a:solidFill>
                <a:latin typeface="Calibri"/>
                <a:cs typeface="Calibri"/>
              </a:rPr>
              <a:t>Example of Web-based attack scheme</a:t>
            </a:r>
            <a:endParaRPr dirty="0">
              <a:solidFill>
                <a:schemeClr val="accent1"/>
              </a:solidFill>
              <a:latin typeface="Calibri"/>
              <a:cs typeface="Calibri"/>
            </a:endParaRPr>
          </a:p>
        </p:txBody>
      </p:sp>
      <p:pic>
        <p:nvPicPr>
          <p:cNvPr id="5" name="Picture 4">
            <a:extLst>
              <a:ext uri="{FF2B5EF4-FFF2-40B4-BE49-F238E27FC236}">
                <a16:creationId xmlns:a16="http://schemas.microsoft.com/office/drawing/2014/main" id="{6B0218FD-7DFB-69A5-C2AF-E470D37D9449}"/>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179201F8-ADCD-639A-7234-57B564E38609}"/>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Box 8"/>
          <p:cNvSpPr txBox="1"/>
          <p:nvPr/>
        </p:nvSpPr>
        <p:spPr bwMode="auto">
          <a:xfrm>
            <a:off x="1703512" y="536494"/>
            <a:ext cx="5435504" cy="646331"/>
          </a:xfrm>
          <a:prstGeom prst="rect">
            <a:avLst/>
          </a:prstGeom>
          <a:noFill/>
        </p:spPr>
        <p:txBody>
          <a:bodyPr wrap="square" lIns="91440" tIns="45720" rIns="91440" bIns="45720" anchor="t">
            <a:spAutoFit/>
          </a:bodyPr>
          <a:lstStyle/>
          <a:p>
            <a:pPr>
              <a:defRPr/>
            </a:pPr>
            <a:r>
              <a:rPr lang="en-US" sz="3600" dirty="0">
                <a:solidFill>
                  <a:schemeClr val="accent1"/>
                </a:solidFill>
                <a:latin typeface="Calibri"/>
                <a:cs typeface="Calibri"/>
              </a:rPr>
              <a:t>3. Phishing</a:t>
            </a:r>
            <a:endParaRPr dirty="0"/>
          </a:p>
        </p:txBody>
      </p:sp>
      <p:sp>
        <p:nvSpPr>
          <p:cNvPr id="2" name="CasellaDiTesto 1"/>
          <p:cNvSpPr txBox="1"/>
          <p:nvPr/>
        </p:nvSpPr>
        <p:spPr bwMode="auto">
          <a:xfrm>
            <a:off x="928777" y="1719532"/>
            <a:ext cx="8796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Work Sans"/>
              <a:ea typeface="Trebuchet MS"/>
              <a:cs typeface="Trebuchet MS"/>
            </a:endParaRPr>
          </a:p>
        </p:txBody>
      </p:sp>
      <p:sp>
        <p:nvSpPr>
          <p:cNvPr id="3" name="CasellaDiTesto 2"/>
          <p:cNvSpPr txBox="1"/>
          <p:nvPr/>
        </p:nvSpPr>
        <p:spPr bwMode="auto">
          <a:xfrm>
            <a:off x="971909" y="1719533"/>
            <a:ext cx="8637916"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it-IT" sz="1600" b="1" dirty="0">
                <a:solidFill>
                  <a:schemeClr val="accent1"/>
                </a:solidFill>
                <a:latin typeface="Helvetica Neue"/>
              </a:rPr>
              <a:t>Phishing attacks </a:t>
            </a:r>
            <a:r>
              <a:rPr lang="it-IT" sz="1600" dirty="0">
                <a:solidFill>
                  <a:srgbClr val="000000"/>
                </a:solidFill>
                <a:latin typeface="Helvetica Neue"/>
              </a:rPr>
              <a:t>involve a combination of social engineering and deception to persuade potential victims to </a:t>
            </a:r>
            <a:r>
              <a:rPr lang="it-IT" sz="1600" b="1" dirty="0">
                <a:solidFill>
                  <a:srgbClr val="000000"/>
                </a:solidFill>
                <a:latin typeface="Helvetica Neue"/>
              </a:rPr>
              <a:t>divulge sensitive information </a:t>
            </a:r>
            <a:r>
              <a:rPr lang="it-IT" sz="1600" dirty="0">
                <a:solidFill>
                  <a:srgbClr val="000000"/>
                </a:solidFill>
                <a:latin typeface="Helvetica Neue"/>
              </a:rPr>
              <a:t>such as credentials or bank and credit card details.  The attack usually takes place via </a:t>
            </a:r>
            <a:r>
              <a:rPr lang="it-IT" sz="1600" u="sng" dirty="0">
                <a:solidFill>
                  <a:srgbClr val="000000"/>
                </a:solidFill>
                <a:latin typeface="Helvetica Neue"/>
              </a:rPr>
              <a:t>SPAM mail</a:t>
            </a:r>
            <a:r>
              <a:rPr lang="it-IT" sz="1600" dirty="0">
                <a:solidFill>
                  <a:srgbClr val="000000"/>
                </a:solidFill>
                <a:latin typeface="Helvetica Neue"/>
              </a:rPr>
              <a:t>, </a:t>
            </a:r>
            <a:r>
              <a:rPr lang="it-IT" sz="1600" u="sng" dirty="0">
                <a:solidFill>
                  <a:srgbClr val="000000"/>
                </a:solidFill>
                <a:latin typeface="Helvetica Neue"/>
              </a:rPr>
              <a:t>malicious websites</a:t>
            </a:r>
            <a:r>
              <a:rPr lang="it-IT" sz="1600" dirty="0">
                <a:solidFill>
                  <a:srgbClr val="000000"/>
                </a:solidFill>
                <a:latin typeface="Helvetica Neue"/>
              </a:rPr>
              <a:t>, </a:t>
            </a:r>
            <a:r>
              <a:rPr lang="it-IT" sz="1600" u="sng" dirty="0">
                <a:solidFill>
                  <a:srgbClr val="000000"/>
                </a:solidFill>
                <a:latin typeface="Helvetica Neue"/>
              </a:rPr>
              <a:t>emails</a:t>
            </a:r>
            <a:r>
              <a:rPr lang="it-IT" sz="1600" dirty="0">
                <a:solidFill>
                  <a:srgbClr val="000000"/>
                </a:solidFill>
                <a:latin typeface="Helvetica Neue"/>
              </a:rPr>
              <a:t> or </a:t>
            </a:r>
            <a:r>
              <a:rPr lang="it-IT" sz="1600" u="sng" dirty="0">
                <a:solidFill>
                  <a:srgbClr val="000000"/>
                </a:solidFill>
                <a:latin typeface="Helvetica Neue"/>
              </a:rPr>
              <a:t>instant messages</a:t>
            </a:r>
            <a:r>
              <a:rPr lang="it-IT" sz="1600" dirty="0">
                <a:solidFill>
                  <a:srgbClr val="000000"/>
                </a:solidFill>
                <a:latin typeface="Helvetica Neue"/>
              </a:rPr>
              <a:t>, which appear to come from a legitimate source such as a bank or social network. Attackers often use scare tactics or urgent requests to entice recipients to respond</a:t>
            </a:r>
            <a:r>
              <a:rPr lang="it-IT" baseline="30000" dirty="0">
                <a:latin typeface="Calibri"/>
                <a:ea typeface="Trebuchet MS"/>
                <a:cs typeface="Calibri"/>
              </a:rPr>
              <a:t>35</a:t>
            </a:r>
            <a:r>
              <a:rPr lang="it-IT" dirty="0">
                <a:latin typeface="Calibri"/>
                <a:ea typeface="Trebuchet MS"/>
                <a:cs typeface="Calibri"/>
              </a:rPr>
              <a:t>. </a:t>
            </a:r>
            <a:endParaRPr dirty="0"/>
          </a:p>
          <a:p>
            <a:pPr algn="just">
              <a:defRPr/>
            </a:pPr>
            <a:r>
              <a:rPr lang="it-IT" sz="1600" dirty="0">
                <a:solidFill>
                  <a:srgbClr val="000000"/>
                </a:solidFill>
                <a:latin typeface="Helvetica Neue"/>
              </a:rPr>
              <a:t>Such fraudulent messages are usually not personalised and may share similar generic properties.</a:t>
            </a:r>
            <a:endParaRPr sz="1600" dirty="0">
              <a:solidFill>
                <a:srgbClr val="000000"/>
              </a:solidFill>
              <a:latin typeface="Helvetica Neue"/>
            </a:endParaRPr>
          </a:p>
          <a:p>
            <a:pPr algn="just">
              <a:defRPr/>
            </a:pPr>
            <a:endParaRPr lang="it-IT" sz="1600" dirty="0">
              <a:solidFill>
                <a:srgbClr val="000000"/>
              </a:solidFill>
              <a:latin typeface="Helvetica Neue"/>
            </a:endParaRPr>
          </a:p>
          <a:p>
            <a:pPr algn="just">
              <a:defRPr/>
            </a:pPr>
            <a:r>
              <a:rPr lang="it-IT" sz="1600" dirty="0">
                <a:solidFill>
                  <a:srgbClr val="000000"/>
                </a:solidFill>
                <a:latin typeface="Helvetica Neue"/>
              </a:rPr>
              <a:t>There is also a more sophisticated version: </a:t>
            </a:r>
            <a:r>
              <a:rPr lang="it-IT" sz="1600" b="1" dirty="0">
                <a:solidFill>
                  <a:schemeClr val="accent1"/>
                </a:solidFill>
                <a:latin typeface="Helvetica Neue"/>
              </a:rPr>
              <a:t>spear phishing</a:t>
            </a:r>
            <a:r>
              <a:rPr lang="it-IT" sz="1600" dirty="0">
                <a:solidFill>
                  <a:srgbClr val="000000"/>
                </a:solidFill>
                <a:latin typeface="Helvetica Neue"/>
              </a:rPr>
              <a:t>. </a:t>
            </a:r>
            <a:endParaRPr sz="1600" dirty="0">
              <a:solidFill>
                <a:srgbClr val="000000"/>
              </a:solidFill>
              <a:latin typeface="Helvetica Neue"/>
            </a:endParaRPr>
          </a:p>
          <a:p>
            <a:pPr algn="just">
              <a:defRPr/>
            </a:pPr>
            <a:r>
              <a:rPr lang="it-IT" sz="1600" dirty="0">
                <a:solidFill>
                  <a:srgbClr val="000000"/>
                </a:solidFill>
                <a:latin typeface="Helvetica Neue"/>
              </a:rPr>
              <a:t>In this case the attacks are personalised and tactics such as impersonating the sender are used. </a:t>
            </a:r>
            <a:r>
              <a:rPr lang="it-IT" sz="1600" b="1" dirty="0">
                <a:solidFill>
                  <a:srgbClr val="000000"/>
                </a:solidFill>
                <a:latin typeface="Helvetica Neue"/>
              </a:rPr>
              <a:t>Public information found on social media </a:t>
            </a:r>
            <a:r>
              <a:rPr lang="it-IT" sz="1600" dirty="0">
                <a:solidFill>
                  <a:srgbClr val="000000"/>
                </a:solidFill>
                <a:latin typeface="Helvetica Neue"/>
              </a:rPr>
              <a:t>sites such as LinkedIn or Facebook is used to personalise their message or impersonate users so that the spear phishing email is likely enough for users to react to it.</a:t>
            </a:r>
          </a:p>
        </p:txBody>
      </p:sp>
      <p:sp>
        <p:nvSpPr>
          <p:cNvPr id="4" name="Footer Placeholder 3"/>
          <p:cNvSpPr>
            <a:spLocks noGrp="1"/>
          </p:cNvSpPr>
          <p:nvPr>
            <p:ph type="ftr" sz="quarter" idx="11"/>
          </p:nvPr>
        </p:nvSpPr>
        <p:spPr bwMode="auto">
          <a:xfrm>
            <a:off x="729585" y="6492875"/>
            <a:ext cx="6297611" cy="365125"/>
          </a:xfrm>
        </p:spPr>
        <p:txBody>
          <a:bodyPr/>
          <a:lstStyle/>
          <a:p>
            <a:pPr>
              <a:defRPr/>
            </a:pPr>
            <a:r>
              <a:rPr lang="en-US">
                <a:latin typeface="Calibri"/>
                <a:cs typeface="Calibri"/>
              </a:rPr>
              <a:t>35</a:t>
            </a:r>
            <a:r>
              <a:rPr lang="en-US">
                <a:solidFill>
                  <a:schemeClr val="accent1"/>
                </a:solidFill>
                <a:latin typeface="Calibri"/>
                <a:cs typeface="Calibri"/>
              </a:rPr>
              <a:t>. </a:t>
            </a:r>
            <a:r>
              <a:rPr lang="en-US" u="sng">
                <a:solidFill>
                  <a:schemeClr val="accent1"/>
                </a:solidFill>
                <a:latin typeface="Calibri"/>
                <a:cs typeface="Calibri"/>
                <a:hlinkClick r:id="rId2" tooltip="https://www.itgovernance.co.uk/blog/different-types-of-cyber-attacks"/>
              </a:rPr>
              <a:t>https://www.itgovernance.co.uk/blog/different-types-of-cyber-attacks</a:t>
            </a:r>
            <a:r>
              <a:rPr lang="en-US">
                <a:solidFill>
                  <a:schemeClr val="accent1"/>
                </a:solidFill>
                <a:latin typeface="Calibri"/>
                <a:cs typeface="Calibri"/>
              </a:rPr>
              <a:t> </a:t>
            </a:r>
            <a:endParaRPr/>
          </a:p>
        </p:txBody>
      </p:sp>
      <p:pic>
        <p:nvPicPr>
          <p:cNvPr id="5" name="Picture 4">
            <a:extLst>
              <a:ext uri="{FF2B5EF4-FFF2-40B4-BE49-F238E27FC236}">
                <a16:creationId xmlns:a16="http://schemas.microsoft.com/office/drawing/2014/main" id="{CAC390B2-F23F-A14A-13C1-2D7E723C6AA2}"/>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27BA18E1-C0C8-04B2-2DF6-95E1D4FFA887}"/>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Box 8"/>
          <p:cNvSpPr txBox="1"/>
          <p:nvPr/>
        </p:nvSpPr>
        <p:spPr bwMode="auto">
          <a:xfrm>
            <a:off x="1926037" y="519470"/>
            <a:ext cx="2206923" cy="646331"/>
          </a:xfrm>
          <a:prstGeom prst="rect">
            <a:avLst/>
          </a:prstGeom>
          <a:noFill/>
        </p:spPr>
        <p:txBody>
          <a:bodyPr wrap="square" lIns="91440" tIns="45720" rIns="91440" bIns="45720" anchor="t">
            <a:spAutoFit/>
          </a:bodyPr>
          <a:lstStyle/>
          <a:p>
            <a:pPr>
              <a:defRPr/>
            </a:pPr>
            <a:r>
              <a:rPr lang="en-US" sz="3600" dirty="0">
                <a:solidFill>
                  <a:schemeClr val="accent1"/>
                </a:solidFill>
                <a:latin typeface="Calibri"/>
                <a:cs typeface="Calibri"/>
              </a:rPr>
              <a:t>4. Spam</a:t>
            </a:r>
            <a:endParaRPr lang="it-IT" dirty="0">
              <a:solidFill>
                <a:schemeClr val="accent1"/>
              </a:solidFill>
            </a:endParaRPr>
          </a:p>
        </p:txBody>
      </p:sp>
      <p:sp>
        <p:nvSpPr>
          <p:cNvPr id="2" name="CasellaDiTesto 1"/>
          <p:cNvSpPr txBox="1"/>
          <p:nvPr/>
        </p:nvSpPr>
        <p:spPr bwMode="auto">
          <a:xfrm>
            <a:off x="928777" y="1719532"/>
            <a:ext cx="8796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en-US">
              <a:latin typeface="Work Sans"/>
              <a:ea typeface="Trebuchet MS"/>
              <a:cs typeface="Trebuchet MS"/>
            </a:endParaRPr>
          </a:p>
        </p:txBody>
      </p:sp>
      <p:sp>
        <p:nvSpPr>
          <p:cNvPr id="3" name="CasellaDiTesto 2"/>
          <p:cNvSpPr txBox="1"/>
          <p:nvPr/>
        </p:nvSpPr>
        <p:spPr bwMode="auto">
          <a:xfrm>
            <a:off x="928777" y="1451667"/>
            <a:ext cx="86235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lang="it-IT" sz="1600" dirty="0"/>
          </a:p>
          <a:p>
            <a:pPr algn="just">
              <a:defRPr/>
            </a:pPr>
            <a:r>
              <a:rPr lang="it-IT" sz="1600" dirty="0">
                <a:solidFill>
                  <a:srgbClr val="000000"/>
                </a:solidFill>
                <a:latin typeface="Helvetica Neue"/>
              </a:rPr>
              <a:t>The term </a:t>
            </a:r>
            <a:r>
              <a:rPr lang="it-IT" sz="1600" b="1" dirty="0">
                <a:solidFill>
                  <a:schemeClr val="accent1"/>
                </a:solidFill>
                <a:latin typeface="Helvetica Neue"/>
              </a:rPr>
              <a:t>spam</a:t>
            </a:r>
            <a:r>
              <a:rPr lang="it-IT" sz="1600" dirty="0">
                <a:solidFill>
                  <a:srgbClr val="000000"/>
                </a:solidFill>
                <a:latin typeface="Helvetica Neue"/>
              </a:rPr>
              <a:t> refers to unsolicited mass messages sent via e-mail, instant messaging or other digital communication tools. It is generally used by advertisers because there are no operational costs beyond those of managing their mailing lists. </a:t>
            </a:r>
          </a:p>
          <a:p>
            <a:pPr algn="just">
              <a:defRPr/>
            </a:pPr>
            <a:r>
              <a:rPr lang="it-IT" sz="1600" dirty="0">
                <a:solidFill>
                  <a:srgbClr val="000000"/>
                </a:solidFill>
                <a:latin typeface="Helvetica Neue"/>
              </a:rPr>
              <a:t>However, spam can also be used to collect sensitive information from users and to spread viruses and other malware.</a:t>
            </a:r>
          </a:p>
          <a:p>
            <a:pPr>
              <a:defRPr/>
            </a:pPr>
            <a:endParaRPr lang="it-IT" sz="1600" dirty="0">
              <a:latin typeface="Work Sans"/>
              <a:cs typeface="Calibri"/>
            </a:endParaRPr>
          </a:p>
        </p:txBody>
      </p:sp>
      <p:sp>
        <p:nvSpPr>
          <p:cNvPr id="8" name="TextBox 8"/>
          <p:cNvSpPr txBox="1"/>
          <p:nvPr/>
        </p:nvSpPr>
        <p:spPr bwMode="auto">
          <a:xfrm>
            <a:off x="3683216" y="3334460"/>
            <a:ext cx="2865120" cy="338554"/>
          </a:xfrm>
          <a:prstGeom prst="rect">
            <a:avLst/>
          </a:prstGeom>
          <a:noFill/>
        </p:spPr>
        <p:txBody>
          <a:bodyPr wrap="square" lIns="91440" tIns="45720" rIns="91440" bIns="45720" anchor="t">
            <a:spAutoFit/>
          </a:bodyPr>
          <a:lstStyle/>
          <a:p>
            <a:pPr algn="ctr">
              <a:defRPr/>
            </a:pPr>
            <a:r>
              <a:rPr lang="en-US" sz="1600" b="1" dirty="0">
                <a:solidFill>
                  <a:schemeClr val="accent1"/>
                </a:solidFill>
                <a:latin typeface="Helvetica Neue"/>
              </a:rPr>
              <a:t>Spam vs </a:t>
            </a:r>
            <a:r>
              <a:rPr lang="en-US" sz="1600" b="1" dirty="0" err="1">
                <a:solidFill>
                  <a:schemeClr val="accent1"/>
                </a:solidFill>
                <a:latin typeface="Helvetica Neue"/>
              </a:rPr>
              <a:t>Phishing</a:t>
            </a:r>
            <a:r>
              <a:rPr lang="en-US" baseline="30000" dirty="0" err="1">
                <a:solidFill>
                  <a:schemeClr val="accent1"/>
                </a:solidFill>
                <a:latin typeface="Calibri"/>
                <a:cs typeface="Calibri"/>
              </a:rPr>
              <a:t>37,38</a:t>
            </a:r>
            <a:endParaRPr lang="it-IT" baseline="30000" dirty="0">
              <a:solidFill>
                <a:schemeClr val="accent1"/>
              </a:solidFill>
            </a:endParaRPr>
          </a:p>
        </p:txBody>
      </p:sp>
      <p:sp>
        <p:nvSpPr>
          <p:cNvPr id="6" name="CasellaDiTesto 5"/>
          <p:cNvSpPr txBox="1"/>
          <p:nvPr/>
        </p:nvSpPr>
        <p:spPr bwMode="auto">
          <a:xfrm>
            <a:off x="5621875" y="3943521"/>
            <a:ext cx="353395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dirty="0"/>
              <a:t>             </a:t>
            </a:r>
            <a:r>
              <a:rPr lang="it-IT" dirty="0">
                <a:latin typeface="Calibri"/>
                <a:cs typeface="Calibri"/>
              </a:rPr>
              <a:t> </a:t>
            </a:r>
            <a:r>
              <a:rPr lang="it-IT" sz="1600" b="1" dirty="0">
                <a:solidFill>
                  <a:schemeClr val="accent1"/>
                </a:solidFill>
                <a:latin typeface="Helvetica Neue"/>
              </a:rPr>
              <a:t>Phishing</a:t>
            </a:r>
            <a:r>
              <a:rPr lang="it-IT" dirty="0">
                <a:solidFill>
                  <a:schemeClr val="accent1"/>
                </a:solidFill>
                <a:latin typeface="Calibri"/>
                <a:cs typeface="Calibri"/>
              </a:rPr>
              <a:t>:</a:t>
            </a:r>
            <a:endParaRPr dirty="0"/>
          </a:p>
          <a:p>
            <a:pPr marL="285750" indent="-285750" algn="just">
              <a:buFont typeface="Arial"/>
              <a:buChar char="•"/>
              <a:defRPr/>
            </a:pPr>
            <a:r>
              <a:rPr lang="it-IT" sz="1600" dirty="0">
                <a:solidFill>
                  <a:srgbClr val="000000"/>
                </a:solidFill>
                <a:latin typeface="Helvetica Neue"/>
              </a:rPr>
              <a:t>Uses social engineering tactis and aims to steal user data</a:t>
            </a:r>
            <a:endParaRPr sz="1600" dirty="0">
              <a:solidFill>
                <a:srgbClr val="000000"/>
              </a:solidFill>
              <a:latin typeface="Helvetica Neue"/>
            </a:endParaRPr>
          </a:p>
          <a:p>
            <a:pPr marL="285750" indent="-285750" algn="just">
              <a:buFont typeface="Arial"/>
              <a:buChar char="•"/>
              <a:defRPr/>
            </a:pPr>
            <a:endParaRPr lang="it-IT" sz="1600" dirty="0">
              <a:solidFill>
                <a:srgbClr val="000000"/>
              </a:solidFill>
              <a:latin typeface="Helvetica Neue"/>
            </a:endParaRPr>
          </a:p>
          <a:p>
            <a:pPr marL="285750" indent="-285750" algn="just">
              <a:buFont typeface="Arial"/>
              <a:buChar char="•"/>
              <a:defRPr/>
            </a:pPr>
            <a:r>
              <a:rPr lang="it-IT" sz="1600" dirty="0">
                <a:solidFill>
                  <a:srgbClr val="000000"/>
                </a:solidFill>
                <a:latin typeface="Helvetica Neue"/>
              </a:rPr>
              <a:t>Can use spam tactics to dustribute messages </a:t>
            </a:r>
            <a:endParaRPr sz="1600" dirty="0">
              <a:solidFill>
                <a:srgbClr val="000000"/>
              </a:solidFill>
              <a:latin typeface="Helvetica Neue"/>
            </a:endParaRPr>
          </a:p>
        </p:txBody>
      </p:sp>
      <p:sp>
        <p:nvSpPr>
          <p:cNvPr id="11" name="CasellaDiTesto 10"/>
          <p:cNvSpPr txBox="1"/>
          <p:nvPr/>
        </p:nvSpPr>
        <p:spPr bwMode="auto">
          <a:xfrm>
            <a:off x="977972" y="3943521"/>
            <a:ext cx="4137838"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it-IT" b="1" dirty="0">
                <a:latin typeface="Calibri"/>
                <a:cs typeface="Calibri"/>
              </a:rPr>
              <a:t> </a:t>
            </a:r>
            <a:r>
              <a:rPr lang="it-IT" b="1" dirty="0">
                <a:solidFill>
                  <a:srgbClr val="0E4C88"/>
                </a:solidFill>
                <a:latin typeface="Calibri"/>
                <a:cs typeface="Calibri"/>
              </a:rPr>
              <a:t> </a:t>
            </a:r>
            <a:r>
              <a:rPr lang="it-IT" sz="1600" b="1" dirty="0">
                <a:solidFill>
                  <a:schemeClr val="accent1"/>
                </a:solidFill>
                <a:latin typeface="Helvetica Neue"/>
              </a:rPr>
              <a:t>Spam</a:t>
            </a:r>
            <a:r>
              <a:rPr lang="it-IT" b="1" dirty="0">
                <a:solidFill>
                  <a:schemeClr val="accent1"/>
                </a:solidFill>
                <a:latin typeface="Calibri"/>
                <a:cs typeface="Calibri"/>
              </a:rPr>
              <a:t>:</a:t>
            </a:r>
            <a:endParaRPr dirty="0"/>
          </a:p>
          <a:p>
            <a:pPr marL="285750" indent="-285750" algn="just">
              <a:buFont typeface="Arial"/>
              <a:buChar char="•"/>
              <a:defRPr/>
            </a:pPr>
            <a:r>
              <a:rPr lang="it-IT" sz="1600" dirty="0" err="1">
                <a:solidFill>
                  <a:srgbClr val="000000"/>
                </a:solidFill>
                <a:latin typeface="Helvetica Neue"/>
              </a:rPr>
              <a:t>Is</a:t>
            </a:r>
            <a:r>
              <a:rPr lang="it-IT" sz="1600" dirty="0">
                <a:solidFill>
                  <a:srgbClr val="000000"/>
                </a:solidFill>
                <a:latin typeface="Helvetica Neue"/>
              </a:rPr>
              <a:t> a </a:t>
            </a:r>
            <a:r>
              <a:rPr lang="it-IT" sz="1600" dirty="0" err="1">
                <a:solidFill>
                  <a:srgbClr val="000000"/>
                </a:solidFill>
                <a:latin typeface="Helvetica Neue"/>
              </a:rPr>
              <a:t>tactic</a:t>
            </a:r>
            <a:r>
              <a:rPr lang="it-IT" sz="1600" dirty="0">
                <a:solidFill>
                  <a:srgbClr val="000000"/>
                </a:solidFill>
                <a:latin typeface="Helvetica Neue"/>
              </a:rPr>
              <a:t> to </a:t>
            </a:r>
            <a:r>
              <a:rPr lang="it-IT" sz="1600" dirty="0" err="1">
                <a:solidFill>
                  <a:srgbClr val="000000"/>
                </a:solidFill>
                <a:latin typeface="Helvetica Neue"/>
              </a:rPr>
              <a:t>send</a:t>
            </a:r>
            <a:r>
              <a:rPr lang="it-IT" sz="1600" dirty="0">
                <a:solidFill>
                  <a:srgbClr val="000000"/>
                </a:solidFill>
                <a:latin typeface="Helvetica Neue"/>
              </a:rPr>
              <a:t> </a:t>
            </a:r>
            <a:r>
              <a:rPr lang="it-IT" sz="1600" dirty="0" err="1">
                <a:solidFill>
                  <a:srgbClr val="000000"/>
                </a:solidFill>
                <a:latin typeface="Helvetica Neue"/>
              </a:rPr>
              <a:t>unsolicited</a:t>
            </a:r>
            <a:r>
              <a:rPr lang="it-IT" sz="1600" dirty="0">
                <a:solidFill>
                  <a:srgbClr val="000000"/>
                </a:solidFill>
                <a:latin typeface="Helvetica Neue"/>
              </a:rPr>
              <a:t> bulk e-mails to a list of </a:t>
            </a:r>
            <a:r>
              <a:rPr lang="it-IT" sz="1600" dirty="0" err="1">
                <a:solidFill>
                  <a:srgbClr val="000000"/>
                </a:solidFill>
                <a:latin typeface="Helvetica Neue"/>
              </a:rPr>
              <a:t>recipients</a:t>
            </a:r>
            <a:endParaRPr sz="1600" dirty="0">
              <a:solidFill>
                <a:srgbClr val="000000"/>
              </a:solidFill>
              <a:latin typeface="Helvetica Neue"/>
            </a:endParaRPr>
          </a:p>
          <a:p>
            <a:pPr marL="285750" indent="-285750" algn="just">
              <a:buFont typeface="Arial"/>
              <a:buChar char="•"/>
              <a:defRPr/>
            </a:pPr>
            <a:endParaRPr lang="it-IT" sz="1600" dirty="0">
              <a:solidFill>
                <a:srgbClr val="000000"/>
              </a:solidFill>
              <a:latin typeface="Helvetica Neue"/>
            </a:endParaRPr>
          </a:p>
          <a:p>
            <a:pPr marL="285750" indent="-285750" algn="just">
              <a:buFont typeface="Arial"/>
              <a:buChar char="•"/>
              <a:defRPr/>
            </a:pPr>
            <a:r>
              <a:rPr lang="it-IT" sz="1600" dirty="0">
                <a:solidFill>
                  <a:srgbClr val="000000"/>
                </a:solidFill>
                <a:latin typeface="Helvetica Neue"/>
              </a:rPr>
              <a:t>Can link the user to a </a:t>
            </a:r>
            <a:r>
              <a:rPr lang="it-IT" sz="1600" dirty="0" err="1">
                <a:solidFill>
                  <a:srgbClr val="000000"/>
                </a:solidFill>
                <a:latin typeface="Helvetica Neue"/>
              </a:rPr>
              <a:t>compromised</a:t>
            </a:r>
            <a:r>
              <a:rPr lang="it-IT" sz="1600" dirty="0">
                <a:solidFill>
                  <a:srgbClr val="000000"/>
                </a:solidFill>
                <a:latin typeface="Helvetica Neue"/>
              </a:rPr>
              <a:t> website for </a:t>
            </a:r>
            <a:r>
              <a:rPr lang="it-IT" sz="1600" dirty="0" err="1">
                <a:solidFill>
                  <a:srgbClr val="000000"/>
                </a:solidFill>
                <a:latin typeface="Helvetica Neue"/>
              </a:rPr>
              <a:t>installation</a:t>
            </a:r>
            <a:r>
              <a:rPr lang="it-IT" sz="1600" dirty="0">
                <a:solidFill>
                  <a:srgbClr val="000000"/>
                </a:solidFill>
                <a:latin typeface="Helvetica Neue"/>
              </a:rPr>
              <a:t> of malware and </a:t>
            </a:r>
            <a:r>
              <a:rPr lang="it-IT" sz="1600" dirty="0" err="1">
                <a:solidFill>
                  <a:srgbClr val="000000"/>
                </a:solidFill>
                <a:latin typeface="Helvetica Neue"/>
              </a:rPr>
              <a:t>theft</a:t>
            </a:r>
            <a:r>
              <a:rPr lang="it-IT" sz="1600" dirty="0">
                <a:solidFill>
                  <a:srgbClr val="000000"/>
                </a:solidFill>
                <a:latin typeface="Helvetica Neue"/>
              </a:rPr>
              <a:t> of personal data</a:t>
            </a:r>
            <a:endParaRPr sz="1600" dirty="0">
              <a:solidFill>
                <a:srgbClr val="000000"/>
              </a:solidFill>
              <a:latin typeface="Helvetica Neue"/>
            </a:endParaRPr>
          </a:p>
        </p:txBody>
      </p:sp>
      <p:sp>
        <p:nvSpPr>
          <p:cNvPr id="4" name="Footer Placeholder 3"/>
          <p:cNvSpPr>
            <a:spLocks noGrp="1"/>
          </p:cNvSpPr>
          <p:nvPr>
            <p:ph type="ftr" sz="quarter" idx="11"/>
          </p:nvPr>
        </p:nvSpPr>
        <p:spPr bwMode="auto">
          <a:xfrm>
            <a:off x="790545" y="6492875"/>
            <a:ext cx="6297611" cy="365125"/>
          </a:xfrm>
        </p:spPr>
        <p:txBody>
          <a:bodyPr/>
          <a:lstStyle/>
          <a:p>
            <a:pPr>
              <a:defRPr/>
            </a:pPr>
            <a:r>
              <a:rPr lang="en-US">
                <a:latin typeface="Calibri"/>
                <a:cs typeface="Calibri"/>
              </a:rPr>
              <a:t>37. </a:t>
            </a:r>
            <a:r>
              <a:rPr lang="en-US" u="sng">
                <a:solidFill>
                  <a:schemeClr val="accent1"/>
                </a:solidFill>
                <a:latin typeface="Calibri"/>
                <a:cs typeface="Calibri"/>
                <a:hlinkClick r:id="rId2" tooltip="https://www.webroot.com/us/en/resources/tips-articles/spam-vs-phishing"/>
              </a:rPr>
              <a:t>https://www.webroot.com/us/en/resources/tips-articles/spam-vs-phishing</a:t>
            </a:r>
            <a:r>
              <a:rPr lang="en-US">
                <a:solidFill>
                  <a:schemeClr val="accent1"/>
                </a:solidFill>
                <a:latin typeface="Calibri"/>
                <a:cs typeface="Calibri"/>
              </a:rPr>
              <a:t> </a:t>
            </a:r>
            <a:endParaRPr/>
          </a:p>
          <a:p>
            <a:pPr>
              <a:defRPr/>
            </a:pPr>
            <a:r>
              <a:rPr lang="en-US">
                <a:latin typeface="Calibri"/>
                <a:cs typeface="Calibri"/>
              </a:rPr>
              <a:t>38. </a:t>
            </a:r>
            <a:r>
              <a:rPr lang="en-US" u="sng">
                <a:solidFill>
                  <a:schemeClr val="accent1"/>
                </a:solidFill>
                <a:latin typeface="Calibri"/>
                <a:cs typeface="Calibri"/>
                <a:hlinkClick r:id="rId3" tooltip="https://staysafeonline.org/stay-safe-online/identity-theft-fraud-cybercrime/spam-and-phishing/"/>
              </a:rPr>
              <a:t>https://staysafeonline.org/stay-safe-online/identity-theft-fraud-cybercrime/spam-and-phishing/</a:t>
            </a:r>
            <a:r>
              <a:rPr lang="en-US">
                <a:solidFill>
                  <a:schemeClr val="accent1"/>
                </a:solidFill>
                <a:latin typeface="Calibri"/>
                <a:cs typeface="Calibri"/>
              </a:rPr>
              <a:t> </a:t>
            </a:r>
            <a:endParaRPr/>
          </a:p>
        </p:txBody>
      </p:sp>
      <p:pic>
        <p:nvPicPr>
          <p:cNvPr id="5" name="Picture 4">
            <a:extLst>
              <a:ext uri="{FF2B5EF4-FFF2-40B4-BE49-F238E27FC236}">
                <a16:creationId xmlns:a16="http://schemas.microsoft.com/office/drawing/2014/main" id="{10CA82EB-BEF7-BB8C-493D-A8FA4DDF41D4}"/>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8CDDADD3-4F7D-CA43-509E-DC8CB2B880CE}"/>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657285" y="586847"/>
            <a:ext cx="2849880" cy="596756"/>
          </a:xfrm>
        </p:spPr>
        <p:txBody>
          <a:bodyPr/>
          <a:lstStyle/>
          <a:p>
            <a:pPr algn="l">
              <a:defRPr/>
            </a:pPr>
            <a:r>
              <a:rPr lang="it-IT" sz="3600" dirty="0">
                <a:latin typeface="Calibri"/>
                <a:cs typeface="Calibri"/>
              </a:rPr>
              <a:t>Attack</a:t>
            </a:r>
            <a:endParaRPr dirty="0"/>
          </a:p>
        </p:txBody>
      </p:sp>
      <p:sp>
        <p:nvSpPr>
          <p:cNvPr id="3" name="Sottotitolo 2"/>
          <p:cNvSpPr>
            <a:spLocks noGrp="1"/>
          </p:cNvSpPr>
          <p:nvPr>
            <p:ph type="subTitle" idx="1"/>
          </p:nvPr>
        </p:nvSpPr>
        <p:spPr bwMode="auto">
          <a:xfrm>
            <a:off x="860086" y="1865474"/>
            <a:ext cx="7752559" cy="2232710"/>
          </a:xfrm>
        </p:spPr>
        <p:txBody>
          <a:bodyPr vert="horz" lIns="91440" tIns="45720" rIns="91440" bIns="45720" rtlCol="0" anchor="t">
            <a:noAutofit/>
          </a:bodyPr>
          <a:lstStyle/>
          <a:p>
            <a:pPr marL="285750" indent="-285750" algn="l">
              <a:buFont typeface="Wingdings"/>
              <a:buChar char="Ø"/>
              <a:defRPr/>
            </a:pPr>
            <a:r>
              <a:rPr lang="it-IT" sz="1600" dirty="0">
                <a:solidFill>
                  <a:srgbClr val="000000"/>
                </a:solidFill>
                <a:latin typeface="Helvetica Neue"/>
              </a:rPr>
              <a:t>Several steps are needed to carry out an attack</a:t>
            </a:r>
            <a:endParaRPr sz="1600" dirty="0">
              <a:solidFill>
                <a:srgbClr val="000000"/>
              </a:solidFill>
              <a:latin typeface="Helvetica Neue"/>
            </a:endParaRPr>
          </a:p>
          <a:p>
            <a:pPr marL="285750" indent="-285750" algn="l">
              <a:buFont typeface="Wingdings"/>
              <a:buChar char="Ø"/>
              <a:defRPr/>
            </a:pPr>
            <a:r>
              <a:rPr lang="it-IT" sz="1600" dirty="0">
                <a:solidFill>
                  <a:srgbClr val="000000"/>
                </a:solidFill>
                <a:latin typeface="Helvetica Neue"/>
              </a:rPr>
              <a:t>There may be several attacks carrying out a given threat </a:t>
            </a:r>
          </a:p>
          <a:p>
            <a:pPr marL="285750" indent="-285750" algn="l">
              <a:buFont typeface="Wingdings"/>
              <a:buChar char="Ø"/>
              <a:defRPr/>
            </a:pPr>
            <a:r>
              <a:rPr lang="it-IT" sz="1600" dirty="0">
                <a:solidFill>
                  <a:srgbClr val="000000"/>
                </a:solidFill>
                <a:latin typeface="Helvetica Neue"/>
              </a:rPr>
              <a:t>Often, an attack tree is built</a:t>
            </a:r>
            <a:r>
              <a:rPr lang="it-IT" baseline="30000" dirty="0">
                <a:solidFill>
                  <a:schemeClr val="tx1"/>
                </a:solidFill>
                <a:latin typeface="Calibri"/>
                <a:ea typeface="Trebuchet MS"/>
                <a:cs typeface="Calibri"/>
              </a:rPr>
              <a:t>39</a:t>
            </a:r>
            <a:endParaRPr lang="it-IT" baseline="30000" dirty="0">
              <a:solidFill>
                <a:schemeClr val="tx1"/>
              </a:solidFill>
              <a:latin typeface="Calibri"/>
              <a:cs typeface="Calibri"/>
            </a:endParaRPr>
          </a:p>
        </p:txBody>
      </p:sp>
      <p:pic>
        <p:nvPicPr>
          <p:cNvPr id="8" name="Immagine 8"/>
          <p:cNvPicPr>
            <a:picLocks noChangeAspect="1"/>
          </p:cNvPicPr>
          <p:nvPr/>
        </p:nvPicPr>
        <p:blipFill>
          <a:blip r:embed="rId2"/>
          <a:stretch/>
        </p:blipFill>
        <p:spPr bwMode="auto">
          <a:xfrm>
            <a:off x="4476860" y="2647309"/>
            <a:ext cx="4543328" cy="3527302"/>
          </a:xfrm>
          <a:prstGeom prst="rect">
            <a:avLst/>
          </a:prstGeom>
        </p:spPr>
      </p:pic>
      <p:sp>
        <p:nvSpPr>
          <p:cNvPr id="6" name="Arrow: Bent 5"/>
          <p:cNvSpPr/>
          <p:nvPr/>
        </p:nvSpPr>
        <p:spPr bwMode="auto">
          <a:xfrm flipV="1">
            <a:off x="2629988" y="3229217"/>
            <a:ext cx="1306286" cy="1760794"/>
          </a:xfrm>
          <a:prstGeom prst="bentArrow">
            <a:avLst>
              <a:gd name="adj1" fmla="val 17000"/>
              <a:gd name="adj2" fmla="val 19333"/>
              <a:gd name="adj3" fmla="val 41667"/>
              <a:gd name="adj4" fmla="val 4375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solidFill>
                <a:schemeClr val="tx1"/>
              </a:solidFill>
            </a:endParaRPr>
          </a:p>
        </p:txBody>
      </p:sp>
      <p:sp>
        <p:nvSpPr>
          <p:cNvPr id="7" name="Footer Placeholder 6"/>
          <p:cNvSpPr>
            <a:spLocks noGrp="1"/>
          </p:cNvSpPr>
          <p:nvPr>
            <p:ph type="ftr" sz="quarter" idx="11"/>
          </p:nvPr>
        </p:nvSpPr>
        <p:spPr bwMode="auto">
          <a:xfrm>
            <a:off x="450912" y="6478450"/>
            <a:ext cx="6297611" cy="365125"/>
          </a:xfrm>
        </p:spPr>
        <p:txBody>
          <a:bodyPr/>
          <a:lstStyle/>
          <a:p>
            <a:pPr>
              <a:defRPr/>
            </a:pPr>
            <a:r>
              <a:rPr lang="en-US">
                <a:latin typeface="Calibri"/>
                <a:cs typeface="Calibri"/>
              </a:rPr>
              <a:t>39. </a:t>
            </a:r>
            <a:r>
              <a:rPr lang="en-US" u="sng">
                <a:solidFill>
                  <a:schemeClr val="accent1"/>
                </a:solidFill>
                <a:latin typeface="Calibri"/>
                <a:cs typeface="Calibri"/>
                <a:hlinkClick r:id="rId3" tooltip="https://www.schneier.com/academic/archives/1999/12/attack_trees.html"/>
              </a:rPr>
              <a:t>https://www.schneier.com/academic/archives/1999/12/attack_trees.html</a:t>
            </a:r>
            <a:r>
              <a:rPr lang="en-US">
                <a:solidFill>
                  <a:schemeClr val="accent1"/>
                </a:solidFill>
                <a:latin typeface="Calibri"/>
                <a:cs typeface="Calibri"/>
              </a:rPr>
              <a:t> </a:t>
            </a:r>
            <a:endParaRPr/>
          </a:p>
        </p:txBody>
      </p:sp>
      <p:pic>
        <p:nvPicPr>
          <p:cNvPr id="4" name="Picture 3">
            <a:extLst>
              <a:ext uri="{FF2B5EF4-FFF2-40B4-BE49-F238E27FC236}">
                <a16:creationId xmlns:a16="http://schemas.microsoft.com/office/drawing/2014/main" id="{9B0991A9-80EA-044D-E52F-C85E70501446}"/>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C6362BBF-2613-0F86-D8EA-5DBC3CCCB84C}"/>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691016" y="604599"/>
            <a:ext cx="4406053" cy="596756"/>
          </a:xfrm>
        </p:spPr>
        <p:txBody>
          <a:bodyPr/>
          <a:lstStyle/>
          <a:p>
            <a:pPr algn="l">
              <a:defRPr/>
            </a:pPr>
            <a:r>
              <a:rPr lang="it-IT" sz="3600" dirty="0">
                <a:latin typeface="Calibri"/>
                <a:cs typeface="Calibri"/>
              </a:rPr>
              <a:t>Examples of Attacks</a:t>
            </a:r>
            <a:r>
              <a:rPr lang="it-IT" sz="3600" baseline="30000" dirty="0">
                <a:latin typeface="Calibri"/>
                <a:cs typeface="Calibri"/>
              </a:rPr>
              <a:t>40</a:t>
            </a:r>
            <a:endParaRPr dirty="0"/>
          </a:p>
        </p:txBody>
      </p:sp>
      <p:sp>
        <p:nvSpPr>
          <p:cNvPr id="9" name="Subtitle 8"/>
          <p:cNvSpPr>
            <a:spLocks noGrp="1"/>
          </p:cNvSpPr>
          <p:nvPr>
            <p:ph type="subTitle" idx="1"/>
          </p:nvPr>
        </p:nvSpPr>
        <p:spPr bwMode="auto">
          <a:xfrm>
            <a:off x="798361" y="1515291"/>
            <a:ext cx="8334103" cy="4946468"/>
          </a:xfrm>
        </p:spPr>
        <p:txBody>
          <a:bodyPr>
            <a:normAutofit/>
          </a:bodyPr>
          <a:lstStyle/>
          <a:p>
            <a:pPr marL="342900" indent="-342900" algn="just">
              <a:buFont typeface="+mj-lt"/>
              <a:buAutoNum type="arabicPeriod"/>
              <a:defRPr/>
            </a:pPr>
            <a:r>
              <a:rPr lang="it-IT" sz="1600" b="1" dirty="0">
                <a:solidFill>
                  <a:schemeClr val="accent1"/>
                </a:solidFill>
                <a:latin typeface="Helvetica Neue"/>
              </a:rPr>
              <a:t>EAVESDROPPING</a:t>
            </a:r>
            <a:r>
              <a:rPr lang="it-IT" sz="1600" dirty="0">
                <a:solidFill>
                  <a:srgbClr val="000000"/>
                </a:solidFill>
                <a:latin typeface="Helvetica Neue"/>
              </a:rPr>
              <a:t>: </a:t>
            </a:r>
            <a:r>
              <a:rPr lang="en-US" sz="1600" dirty="0">
                <a:solidFill>
                  <a:srgbClr val="000000"/>
                </a:solidFill>
                <a:latin typeface="Helvetica Neue"/>
              </a:rPr>
              <a:t>the interception of information intended for someone else during its transmission over a communication channel. </a:t>
            </a:r>
            <a:r>
              <a:rPr lang="it-IT" sz="1600" dirty="0">
                <a:solidFill>
                  <a:srgbClr val="000000"/>
                </a:solidFill>
                <a:latin typeface="Helvetica Neue"/>
              </a:rPr>
              <a:t>Threat to confidentiality</a:t>
            </a:r>
            <a:endParaRPr sz="1600" dirty="0">
              <a:solidFill>
                <a:srgbClr val="000000"/>
              </a:solidFill>
              <a:latin typeface="Helvetica Neue"/>
            </a:endParaRPr>
          </a:p>
          <a:p>
            <a:pPr marL="342900" indent="-342900" algn="just">
              <a:buFont typeface="+mj-lt"/>
              <a:buAutoNum type="arabicPeriod"/>
              <a:defRPr/>
            </a:pPr>
            <a:r>
              <a:rPr lang="it-IT" sz="1600" b="1" dirty="0">
                <a:solidFill>
                  <a:schemeClr val="accent1"/>
                </a:solidFill>
                <a:latin typeface="Helvetica Neue"/>
              </a:rPr>
              <a:t>MAN-IN-THE-MIDDLE</a:t>
            </a:r>
            <a:r>
              <a:rPr lang="it-IT" sz="1600" dirty="0">
                <a:solidFill>
                  <a:srgbClr val="000000"/>
                </a:solidFill>
                <a:latin typeface="Helvetica Neue"/>
              </a:rPr>
              <a:t>: </a:t>
            </a:r>
            <a:r>
              <a:rPr lang="en-US" sz="1600" dirty="0">
                <a:solidFill>
                  <a:srgbClr val="000000"/>
                </a:solidFill>
                <a:latin typeface="Helvetica Neue"/>
              </a:rPr>
              <a:t>occur when a network stream is intercepted, modified, and retransmitted. Threat to confidentiality and integrity</a:t>
            </a:r>
            <a:endParaRPr lang="it-IT" sz="1600" dirty="0">
              <a:solidFill>
                <a:srgbClr val="000000"/>
              </a:solidFill>
              <a:latin typeface="Helvetica Neue"/>
            </a:endParaRPr>
          </a:p>
          <a:p>
            <a:pPr marL="342900" indent="-342900" algn="just">
              <a:buFont typeface="+mj-lt"/>
              <a:buAutoNum type="arabicPeriod"/>
              <a:defRPr/>
            </a:pPr>
            <a:r>
              <a:rPr lang="it-IT" sz="1600" b="1" dirty="0">
                <a:solidFill>
                  <a:schemeClr val="accent1"/>
                </a:solidFill>
                <a:latin typeface="Helvetica Neue"/>
              </a:rPr>
              <a:t>DENIAL-OF-SERVICE (DoS): </a:t>
            </a:r>
            <a:r>
              <a:rPr lang="en-US" sz="1600" dirty="0">
                <a:solidFill>
                  <a:srgbClr val="000000"/>
                </a:solidFill>
                <a:latin typeface="Helvetica Neue"/>
              </a:rPr>
              <a:t>is the interruption or degradation of a data service or information access. Threat to availability</a:t>
            </a:r>
            <a:endParaRPr lang="it-IT" sz="1600" dirty="0">
              <a:solidFill>
                <a:srgbClr val="000000"/>
              </a:solidFill>
              <a:latin typeface="Helvetica Neue"/>
            </a:endParaRPr>
          </a:p>
          <a:p>
            <a:pPr marL="342900" indent="-342900" algn="just">
              <a:buFont typeface="+mj-lt"/>
              <a:buAutoNum type="arabicPeriod"/>
              <a:defRPr/>
            </a:pPr>
            <a:r>
              <a:rPr lang="it-IT" sz="1600" b="1" dirty="0">
                <a:solidFill>
                  <a:schemeClr val="accent1"/>
                </a:solidFill>
                <a:latin typeface="Helvetica Neue"/>
              </a:rPr>
              <a:t>MASQUERADING</a:t>
            </a:r>
            <a:r>
              <a:rPr lang="it-IT" sz="1600" dirty="0">
                <a:solidFill>
                  <a:srgbClr val="000000"/>
                </a:solidFill>
                <a:latin typeface="Helvetica Neue"/>
              </a:rPr>
              <a:t>: </a:t>
            </a:r>
            <a:r>
              <a:rPr lang="en-US" sz="1600" dirty="0">
                <a:solidFill>
                  <a:srgbClr val="000000"/>
                </a:solidFill>
                <a:latin typeface="Helvetica Neue"/>
              </a:rPr>
              <a:t>is the fabrication of information that is purported to be from someone who is not actually the author. Threat to authentication</a:t>
            </a:r>
            <a:endParaRPr lang="it-IT" sz="1600" dirty="0">
              <a:solidFill>
                <a:srgbClr val="000000"/>
              </a:solidFill>
              <a:latin typeface="Helvetica Neue"/>
            </a:endParaRPr>
          </a:p>
          <a:p>
            <a:pPr marL="342900" indent="-342900" algn="just">
              <a:buFont typeface="+mj-lt"/>
              <a:buAutoNum type="arabicPeriod"/>
              <a:defRPr/>
            </a:pPr>
            <a:r>
              <a:rPr lang="it-IT" sz="1600" b="1" dirty="0">
                <a:solidFill>
                  <a:schemeClr val="accent1"/>
                </a:solidFill>
                <a:latin typeface="Helvetica Neue"/>
              </a:rPr>
              <a:t>REPUDIATION</a:t>
            </a:r>
            <a:r>
              <a:rPr lang="it-IT" sz="1600" dirty="0">
                <a:solidFill>
                  <a:srgbClr val="000000"/>
                </a:solidFill>
                <a:latin typeface="Helvetica Neue"/>
              </a:rPr>
              <a:t>: </a:t>
            </a:r>
            <a:r>
              <a:rPr lang="en-US" sz="1600" dirty="0">
                <a:solidFill>
                  <a:srgbClr val="000000"/>
                </a:solidFill>
                <a:latin typeface="Helvetica Neue"/>
              </a:rPr>
              <a:t>is the denial of a commitment or data receipt. It happens when an application or system does not adopt controls to properly track and log users' actions, thus permitting malicious manipulation or forging the identification of new actions. Threat to authentication, integrity, availability, access controls, … (depends on the malicious action)</a:t>
            </a:r>
            <a:endParaRPr lang="it-IT" sz="1600" dirty="0">
              <a:solidFill>
                <a:srgbClr val="000000"/>
              </a:solidFill>
              <a:latin typeface="Helvetica Neue"/>
            </a:endParaRPr>
          </a:p>
          <a:p>
            <a:pPr marL="342900" indent="-342900" algn="just">
              <a:buFont typeface="+mj-lt"/>
              <a:buAutoNum type="arabicPeriod"/>
              <a:defRPr/>
            </a:pPr>
            <a:r>
              <a:rPr lang="it-IT" sz="1600" b="1" dirty="0">
                <a:solidFill>
                  <a:schemeClr val="accent1"/>
                </a:solidFill>
                <a:latin typeface="Helvetica Neue"/>
              </a:rPr>
              <a:t>CORRELATION AND TRACEBACK</a:t>
            </a:r>
            <a:r>
              <a:rPr lang="it-IT" sz="1600" dirty="0">
                <a:solidFill>
                  <a:srgbClr val="000000"/>
                </a:solidFill>
                <a:latin typeface="Helvetica Neue"/>
              </a:rPr>
              <a:t>: </a:t>
            </a:r>
            <a:r>
              <a:rPr lang="en-US" sz="1600" dirty="0">
                <a:solidFill>
                  <a:srgbClr val="000000"/>
                </a:solidFill>
                <a:latin typeface="Helvetica Neue"/>
              </a:rPr>
              <a:t>the integration of multiple data sources and information flows to determine the source of a particular data stream or piece of information. Threat to authentication</a:t>
            </a:r>
            <a:endParaRPr lang="it-IT" sz="1600" dirty="0">
              <a:solidFill>
                <a:srgbClr val="000000"/>
              </a:solidFill>
              <a:latin typeface="Helvetica Neue"/>
            </a:endParaRPr>
          </a:p>
          <a:p>
            <a:pPr>
              <a:defRPr/>
            </a:pPr>
            <a:endParaRPr dirty="0"/>
          </a:p>
        </p:txBody>
      </p:sp>
      <p:sp>
        <p:nvSpPr>
          <p:cNvPr id="6" name="Footer Placeholder 5"/>
          <p:cNvSpPr>
            <a:spLocks noGrp="1"/>
          </p:cNvSpPr>
          <p:nvPr>
            <p:ph type="ftr" sz="quarter" idx="11"/>
          </p:nvPr>
        </p:nvSpPr>
        <p:spPr bwMode="auto">
          <a:xfrm>
            <a:off x="572831" y="6492875"/>
            <a:ext cx="6297611" cy="365125"/>
          </a:xfrm>
        </p:spPr>
        <p:txBody>
          <a:bodyPr/>
          <a:lstStyle/>
          <a:p>
            <a:pPr>
              <a:defRPr/>
            </a:pPr>
            <a:r>
              <a:rPr lang="en-US">
                <a:latin typeface="Calibri"/>
                <a:cs typeface="Calibri"/>
              </a:rPr>
              <a:t>40</a:t>
            </a:r>
            <a:r>
              <a:rPr lang="en-US">
                <a:solidFill>
                  <a:schemeClr val="accent1"/>
                </a:solidFill>
                <a:latin typeface="Calibri"/>
                <a:cs typeface="Calibri"/>
              </a:rPr>
              <a:t>. </a:t>
            </a:r>
            <a:r>
              <a:rPr lang="en-US" u="sng">
                <a:solidFill>
                  <a:schemeClr val="accent1"/>
                </a:solidFill>
                <a:latin typeface="Calibri"/>
                <a:cs typeface="Calibri"/>
                <a:hlinkClick r:id="rId2" tooltip="https://blog.netwrix.com/2018/05/15/top-10-most-common-types-of-cyber-attacks/"/>
              </a:rPr>
              <a:t>https://blog.netwrix.com/2018/05/15/top-10-most-common-types-of-cyber-attacks/</a:t>
            </a:r>
            <a:r>
              <a:rPr lang="en-US">
                <a:solidFill>
                  <a:schemeClr val="accent1"/>
                </a:solidFill>
                <a:latin typeface="Calibri"/>
                <a:cs typeface="Calibri"/>
              </a:rPr>
              <a:t> </a:t>
            </a:r>
            <a:endParaRPr/>
          </a:p>
        </p:txBody>
      </p:sp>
      <p:pic>
        <p:nvPicPr>
          <p:cNvPr id="4" name="Picture 3">
            <a:extLst>
              <a:ext uri="{FF2B5EF4-FFF2-40B4-BE49-F238E27FC236}">
                <a16:creationId xmlns:a16="http://schemas.microsoft.com/office/drawing/2014/main" id="{C5AE095E-D556-9542-5467-7BB42C8012B5}"/>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3129FCC8-6BC0-A8E4-6236-5A5F12FDA558}"/>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11250" y="2768600"/>
            <a:ext cx="9505230" cy="1320800"/>
          </a:xfrm>
        </p:spPr>
        <p:txBody>
          <a:bodyPr>
            <a:noAutofit/>
          </a:bodyPr>
          <a:lstStyle/>
          <a:p>
            <a:pPr algn="ctr">
              <a:defRPr/>
            </a:pPr>
            <a:r>
              <a:rPr lang="en-US" sz="4800" b="1" dirty="0">
                <a:latin typeface="Helvetica Neue"/>
                <a:ea typeface="+mn-ea"/>
                <a:cs typeface="+mn-cs"/>
              </a:rPr>
              <a:t>4) SECURING WEB APPLICATION AND SERVICES</a:t>
            </a:r>
            <a:endParaRPr sz="4800" b="1" dirty="0">
              <a:latin typeface="Helvetica Neue"/>
              <a:ea typeface="+mn-ea"/>
              <a:cs typeface="+mn-cs"/>
            </a:endParaRPr>
          </a:p>
        </p:txBody>
      </p:sp>
      <p:pic>
        <p:nvPicPr>
          <p:cNvPr id="4" name="Picture 3">
            <a:extLst>
              <a:ext uri="{FF2B5EF4-FFF2-40B4-BE49-F238E27FC236}">
                <a16:creationId xmlns:a16="http://schemas.microsoft.com/office/drawing/2014/main" id="{D126AB58-ECED-EB04-9A31-5E67D1CD9A4E}"/>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D4232F9D-71BA-0393-4104-0775BE063D8C}"/>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ottotitolo 2"/>
          <p:cNvSpPr>
            <a:spLocks noGrp="1"/>
          </p:cNvSpPr>
          <p:nvPr>
            <p:ph type="subTitle" idx="1"/>
          </p:nvPr>
        </p:nvSpPr>
        <p:spPr bwMode="auto">
          <a:xfrm>
            <a:off x="1220555" y="1516669"/>
            <a:ext cx="8140747" cy="3824661"/>
          </a:xfrm>
        </p:spPr>
        <p:txBody>
          <a:bodyPr vert="horz" lIns="91440" tIns="45720" rIns="91440" bIns="45720" rtlCol="0" anchor="t">
            <a:noAutofit/>
          </a:bodyPr>
          <a:lstStyle/>
          <a:p>
            <a:pPr algn="just">
              <a:buFont typeface="+mj-lt"/>
              <a:buAutoNum type="arabicPeriod"/>
              <a:defRPr/>
            </a:pPr>
            <a:r>
              <a:rPr lang="en-US" dirty="0">
                <a:solidFill>
                  <a:srgbClr val="000000"/>
                </a:solidFill>
                <a:latin typeface="Helvetica Neue"/>
              </a:rPr>
              <a:t>“Cybersecurity consists largely of </a:t>
            </a:r>
            <a:r>
              <a:rPr lang="en-US" b="1" dirty="0">
                <a:solidFill>
                  <a:srgbClr val="000000"/>
                </a:solidFill>
                <a:latin typeface="Helvetica Neue"/>
              </a:rPr>
              <a:t>defensive methods </a:t>
            </a:r>
            <a:r>
              <a:rPr lang="en-US" dirty="0">
                <a:solidFill>
                  <a:srgbClr val="000000"/>
                </a:solidFill>
                <a:latin typeface="Helvetica Neue"/>
              </a:rPr>
              <a:t>used to detect and thwart would-be </a:t>
            </a:r>
            <a:r>
              <a:rPr lang="en-US" dirty="0" err="1">
                <a:solidFill>
                  <a:srgbClr val="000000"/>
                </a:solidFill>
                <a:latin typeface="Helvetica Neue"/>
              </a:rPr>
              <a:t>intruders”</a:t>
            </a:r>
            <a:r>
              <a:rPr lang="en-US" b="0" i="0" baseline="30000" dirty="0" err="1">
                <a:solidFill>
                  <a:schemeClr val="tx1"/>
                </a:solidFill>
                <a:latin typeface="Calibri"/>
                <a:cs typeface="Calibri"/>
              </a:rPr>
              <a:t>1</a:t>
            </a:r>
            <a:r>
              <a:rPr lang="en-US" b="0" i="0" dirty="0">
                <a:solidFill>
                  <a:schemeClr val="tx1"/>
                </a:solidFill>
                <a:latin typeface="Calibri"/>
                <a:cs typeface="Calibri"/>
              </a:rPr>
              <a:t>. </a:t>
            </a:r>
            <a:endParaRPr dirty="0"/>
          </a:p>
          <a:p>
            <a:pPr algn="just">
              <a:buFont typeface="+mj-lt"/>
              <a:buAutoNum type="arabicPeriod"/>
              <a:defRPr/>
            </a:pPr>
            <a:r>
              <a:rPr lang="en-US" dirty="0">
                <a:solidFill>
                  <a:srgbClr val="000000"/>
                </a:solidFill>
                <a:latin typeface="Helvetica Neue"/>
              </a:rPr>
              <a:t>“Cybersecurity entails the </a:t>
            </a:r>
            <a:r>
              <a:rPr lang="en-US" b="1" dirty="0">
                <a:solidFill>
                  <a:srgbClr val="000000"/>
                </a:solidFill>
                <a:latin typeface="Helvetica Neue"/>
              </a:rPr>
              <a:t>safeguarding</a:t>
            </a:r>
            <a:r>
              <a:rPr lang="en-US" dirty="0">
                <a:solidFill>
                  <a:srgbClr val="000000"/>
                </a:solidFill>
                <a:latin typeface="Helvetica Neue"/>
              </a:rPr>
              <a:t> of computer networks and the information they contain from penetration and from malicious damage or </a:t>
            </a:r>
            <a:r>
              <a:rPr lang="en-US" dirty="0" err="1">
                <a:solidFill>
                  <a:srgbClr val="000000"/>
                </a:solidFill>
                <a:latin typeface="Helvetica Neue"/>
              </a:rPr>
              <a:t>disruption”</a:t>
            </a:r>
            <a:r>
              <a:rPr lang="en-US" b="0" i="0" baseline="30000" dirty="0" err="1">
                <a:solidFill>
                  <a:schemeClr val="tx1"/>
                </a:solidFill>
                <a:latin typeface="Calibri"/>
                <a:cs typeface="Calibri"/>
              </a:rPr>
              <a:t>2</a:t>
            </a:r>
            <a:r>
              <a:rPr lang="en-US" b="0" i="0" dirty="0">
                <a:solidFill>
                  <a:schemeClr val="tx1"/>
                </a:solidFill>
                <a:latin typeface="Calibri"/>
                <a:cs typeface="Calibri"/>
              </a:rPr>
              <a:t>. </a:t>
            </a:r>
            <a:endParaRPr dirty="0"/>
          </a:p>
          <a:p>
            <a:pPr algn="just">
              <a:buFont typeface="+mj-lt"/>
              <a:buAutoNum type="arabicPeriod"/>
              <a:defRPr/>
            </a:pPr>
            <a:r>
              <a:rPr lang="en-US" dirty="0">
                <a:solidFill>
                  <a:srgbClr val="000000"/>
                </a:solidFill>
                <a:latin typeface="Helvetica Neue"/>
              </a:rPr>
              <a:t>“Cybersecurity involves </a:t>
            </a:r>
            <a:r>
              <a:rPr lang="en-US" b="1" dirty="0">
                <a:solidFill>
                  <a:srgbClr val="000000"/>
                </a:solidFill>
                <a:latin typeface="Helvetica Neue"/>
              </a:rPr>
              <a:t>reducing the risk </a:t>
            </a:r>
            <a:r>
              <a:rPr lang="en-US" dirty="0">
                <a:solidFill>
                  <a:srgbClr val="000000"/>
                </a:solidFill>
                <a:latin typeface="Helvetica Neue"/>
              </a:rPr>
              <a:t>of malicious attack to software, computers and networks. This includes tools used to </a:t>
            </a:r>
            <a:r>
              <a:rPr lang="en-US" u="sng" dirty="0">
                <a:solidFill>
                  <a:srgbClr val="000000"/>
                </a:solidFill>
                <a:latin typeface="Helvetica Neue"/>
              </a:rPr>
              <a:t>detect break-ins</a:t>
            </a:r>
            <a:r>
              <a:rPr lang="en-US" dirty="0">
                <a:solidFill>
                  <a:srgbClr val="000000"/>
                </a:solidFill>
                <a:latin typeface="Helvetica Neue"/>
              </a:rPr>
              <a:t>, </a:t>
            </a:r>
            <a:r>
              <a:rPr lang="en-US" u="sng" dirty="0">
                <a:solidFill>
                  <a:srgbClr val="000000"/>
                </a:solidFill>
                <a:latin typeface="Helvetica Neue"/>
              </a:rPr>
              <a:t>stop viruses</a:t>
            </a:r>
            <a:r>
              <a:rPr lang="en-US" dirty="0">
                <a:solidFill>
                  <a:srgbClr val="000000"/>
                </a:solidFill>
                <a:latin typeface="Helvetica Neue"/>
              </a:rPr>
              <a:t>, </a:t>
            </a:r>
            <a:r>
              <a:rPr lang="en-US" u="sng" dirty="0">
                <a:solidFill>
                  <a:srgbClr val="000000"/>
                </a:solidFill>
                <a:latin typeface="Helvetica Neue"/>
              </a:rPr>
              <a:t>block malicious access</a:t>
            </a:r>
            <a:r>
              <a:rPr lang="en-US" dirty="0">
                <a:solidFill>
                  <a:srgbClr val="000000"/>
                </a:solidFill>
                <a:latin typeface="Helvetica Neue"/>
              </a:rPr>
              <a:t>, </a:t>
            </a:r>
            <a:r>
              <a:rPr lang="en-US" u="sng" dirty="0">
                <a:solidFill>
                  <a:srgbClr val="000000"/>
                </a:solidFill>
                <a:latin typeface="Helvetica Neue"/>
              </a:rPr>
              <a:t>enforce authentication</a:t>
            </a:r>
            <a:r>
              <a:rPr lang="en-US" dirty="0">
                <a:solidFill>
                  <a:srgbClr val="000000"/>
                </a:solidFill>
                <a:latin typeface="Helvetica Neue"/>
              </a:rPr>
              <a:t>, </a:t>
            </a:r>
            <a:r>
              <a:rPr lang="en-US" u="sng" dirty="0">
                <a:solidFill>
                  <a:srgbClr val="000000"/>
                </a:solidFill>
                <a:latin typeface="Helvetica Neue"/>
              </a:rPr>
              <a:t>enable encrypted communications</a:t>
            </a:r>
            <a:r>
              <a:rPr lang="en-US" dirty="0">
                <a:solidFill>
                  <a:srgbClr val="000000"/>
                </a:solidFill>
                <a:latin typeface="Helvetica Neue"/>
              </a:rPr>
              <a:t>, and on and </a:t>
            </a:r>
            <a:r>
              <a:rPr lang="en-US" dirty="0" err="1">
                <a:solidFill>
                  <a:srgbClr val="000000"/>
                </a:solidFill>
                <a:latin typeface="Helvetica Neue"/>
              </a:rPr>
              <a:t>on”</a:t>
            </a:r>
            <a:r>
              <a:rPr lang="en-US" b="0" i="0" baseline="30000" dirty="0" err="1">
                <a:solidFill>
                  <a:schemeClr val="tx1"/>
                </a:solidFill>
                <a:latin typeface="Calibri"/>
                <a:cs typeface="Calibri"/>
              </a:rPr>
              <a:t>3</a:t>
            </a:r>
            <a:r>
              <a:rPr lang="en-US" b="0" i="0" dirty="0">
                <a:solidFill>
                  <a:schemeClr val="tx1"/>
                </a:solidFill>
                <a:latin typeface="Calibri"/>
                <a:cs typeface="Calibri"/>
              </a:rPr>
              <a:t>. </a:t>
            </a:r>
            <a:endParaRPr dirty="0"/>
          </a:p>
          <a:p>
            <a:pPr algn="just">
              <a:buFont typeface="+mj-lt"/>
              <a:buAutoNum type="arabicPeriod"/>
              <a:defRPr/>
            </a:pPr>
            <a:r>
              <a:rPr lang="en-US" dirty="0">
                <a:solidFill>
                  <a:srgbClr val="000000"/>
                </a:solidFill>
                <a:latin typeface="Helvetica Neue"/>
              </a:rPr>
              <a:t>“Cybersecurity is the </a:t>
            </a:r>
            <a:r>
              <a:rPr lang="en-US" b="1" dirty="0">
                <a:solidFill>
                  <a:srgbClr val="000000"/>
                </a:solidFill>
                <a:latin typeface="Helvetica Neue"/>
              </a:rPr>
              <a:t>collection</a:t>
            </a:r>
            <a:r>
              <a:rPr lang="en-US" dirty="0">
                <a:solidFill>
                  <a:srgbClr val="000000"/>
                </a:solidFill>
                <a:latin typeface="Helvetica Neue"/>
              </a:rPr>
              <a:t> of </a:t>
            </a:r>
            <a:r>
              <a:rPr lang="en-US" u="sng" dirty="0">
                <a:solidFill>
                  <a:srgbClr val="000000"/>
                </a:solidFill>
                <a:latin typeface="Helvetica Neue"/>
              </a:rPr>
              <a:t>tools</a:t>
            </a:r>
            <a:r>
              <a:rPr lang="en-US" dirty="0">
                <a:solidFill>
                  <a:srgbClr val="000000"/>
                </a:solidFill>
                <a:latin typeface="Helvetica Neue"/>
              </a:rPr>
              <a:t>, </a:t>
            </a:r>
            <a:r>
              <a:rPr lang="en-US" u="sng" dirty="0">
                <a:solidFill>
                  <a:srgbClr val="000000"/>
                </a:solidFill>
                <a:latin typeface="Helvetica Neue"/>
              </a:rPr>
              <a:t>policies</a:t>
            </a:r>
            <a:r>
              <a:rPr lang="en-US" dirty="0">
                <a:solidFill>
                  <a:srgbClr val="000000"/>
                </a:solidFill>
                <a:latin typeface="Helvetica Neue"/>
              </a:rPr>
              <a:t>, </a:t>
            </a:r>
            <a:r>
              <a:rPr lang="en-US" u="sng" dirty="0">
                <a:solidFill>
                  <a:srgbClr val="000000"/>
                </a:solidFill>
                <a:latin typeface="Helvetica Neue"/>
              </a:rPr>
              <a:t>security</a:t>
            </a:r>
            <a:r>
              <a:rPr lang="en-US" dirty="0">
                <a:solidFill>
                  <a:srgbClr val="000000"/>
                </a:solidFill>
                <a:latin typeface="Helvetica Neue"/>
              </a:rPr>
              <a:t> </a:t>
            </a:r>
            <a:r>
              <a:rPr lang="en-US" u="sng" dirty="0">
                <a:solidFill>
                  <a:srgbClr val="000000"/>
                </a:solidFill>
                <a:latin typeface="Helvetica Neue"/>
              </a:rPr>
              <a:t>concepts</a:t>
            </a:r>
            <a:r>
              <a:rPr lang="en-US" dirty="0">
                <a:solidFill>
                  <a:srgbClr val="000000"/>
                </a:solidFill>
                <a:latin typeface="Helvetica Neue"/>
              </a:rPr>
              <a:t>, security </a:t>
            </a:r>
            <a:r>
              <a:rPr lang="en-US" u="sng" dirty="0">
                <a:solidFill>
                  <a:srgbClr val="000000"/>
                </a:solidFill>
                <a:latin typeface="Helvetica Neue"/>
              </a:rPr>
              <a:t>safeguards</a:t>
            </a:r>
            <a:r>
              <a:rPr lang="en-US" dirty="0">
                <a:solidFill>
                  <a:srgbClr val="000000"/>
                </a:solidFill>
                <a:latin typeface="Helvetica Neue"/>
              </a:rPr>
              <a:t>, </a:t>
            </a:r>
            <a:r>
              <a:rPr lang="en-US" u="sng" dirty="0">
                <a:solidFill>
                  <a:srgbClr val="000000"/>
                </a:solidFill>
                <a:latin typeface="Helvetica Neue"/>
              </a:rPr>
              <a:t>guidelines</a:t>
            </a:r>
            <a:r>
              <a:rPr lang="en-US" dirty="0">
                <a:solidFill>
                  <a:srgbClr val="000000"/>
                </a:solidFill>
                <a:latin typeface="Helvetica Neue"/>
              </a:rPr>
              <a:t>, </a:t>
            </a:r>
            <a:r>
              <a:rPr lang="en-US" u="sng" dirty="0">
                <a:solidFill>
                  <a:srgbClr val="000000"/>
                </a:solidFill>
                <a:latin typeface="Helvetica Neue"/>
              </a:rPr>
              <a:t>risk management approaches</a:t>
            </a:r>
            <a:r>
              <a:rPr lang="en-US" dirty="0">
                <a:solidFill>
                  <a:srgbClr val="000000"/>
                </a:solidFill>
                <a:latin typeface="Helvetica Neue"/>
              </a:rPr>
              <a:t>, </a:t>
            </a:r>
            <a:r>
              <a:rPr lang="en-US" u="sng" dirty="0">
                <a:solidFill>
                  <a:srgbClr val="000000"/>
                </a:solidFill>
                <a:latin typeface="Helvetica Neue"/>
              </a:rPr>
              <a:t>actions</a:t>
            </a:r>
            <a:r>
              <a:rPr lang="en-US" dirty="0">
                <a:solidFill>
                  <a:srgbClr val="000000"/>
                </a:solidFill>
                <a:latin typeface="Helvetica Neue"/>
              </a:rPr>
              <a:t>, </a:t>
            </a:r>
            <a:r>
              <a:rPr lang="en-US" u="sng" dirty="0">
                <a:solidFill>
                  <a:srgbClr val="000000"/>
                </a:solidFill>
                <a:latin typeface="Helvetica Neue"/>
              </a:rPr>
              <a:t>training</a:t>
            </a:r>
            <a:r>
              <a:rPr lang="en-US" dirty="0">
                <a:solidFill>
                  <a:srgbClr val="000000"/>
                </a:solidFill>
                <a:latin typeface="Helvetica Neue"/>
              </a:rPr>
              <a:t>, best </a:t>
            </a:r>
            <a:r>
              <a:rPr lang="en-US" u="sng" dirty="0">
                <a:solidFill>
                  <a:srgbClr val="000000"/>
                </a:solidFill>
                <a:latin typeface="Helvetica Neue"/>
              </a:rPr>
              <a:t>practices</a:t>
            </a:r>
            <a:r>
              <a:rPr lang="en-US" dirty="0">
                <a:solidFill>
                  <a:srgbClr val="000000"/>
                </a:solidFill>
                <a:latin typeface="Helvetica Neue"/>
              </a:rPr>
              <a:t>, </a:t>
            </a:r>
            <a:r>
              <a:rPr lang="en-US" u="sng" dirty="0">
                <a:solidFill>
                  <a:srgbClr val="000000"/>
                </a:solidFill>
                <a:latin typeface="Helvetica Neue"/>
              </a:rPr>
              <a:t>assurance</a:t>
            </a:r>
            <a:r>
              <a:rPr lang="en-US" dirty="0">
                <a:solidFill>
                  <a:srgbClr val="000000"/>
                </a:solidFill>
                <a:latin typeface="Helvetica Neue"/>
              </a:rPr>
              <a:t> and </a:t>
            </a:r>
            <a:r>
              <a:rPr lang="en-US" u="sng" dirty="0">
                <a:solidFill>
                  <a:srgbClr val="000000"/>
                </a:solidFill>
                <a:latin typeface="Helvetica Neue"/>
              </a:rPr>
              <a:t>technologies</a:t>
            </a:r>
            <a:r>
              <a:rPr lang="en-US" dirty="0">
                <a:solidFill>
                  <a:srgbClr val="000000"/>
                </a:solidFill>
                <a:latin typeface="Helvetica Neue"/>
              </a:rPr>
              <a:t> that can be used to protect the cyber environment and organization and user's </a:t>
            </a:r>
            <a:r>
              <a:rPr lang="en-US" dirty="0" err="1">
                <a:solidFill>
                  <a:srgbClr val="000000"/>
                </a:solidFill>
                <a:latin typeface="Helvetica Neue"/>
              </a:rPr>
              <a:t>assets”</a:t>
            </a:r>
            <a:r>
              <a:rPr lang="en-US" b="0" i="0" baseline="30000" dirty="0" err="1">
                <a:solidFill>
                  <a:schemeClr val="tx1"/>
                </a:solidFill>
                <a:latin typeface="Calibri"/>
                <a:cs typeface="Calibri"/>
              </a:rPr>
              <a:t>4</a:t>
            </a:r>
            <a:r>
              <a:rPr lang="en-US" b="0" i="0" dirty="0">
                <a:solidFill>
                  <a:schemeClr val="tx1"/>
                </a:solidFill>
                <a:latin typeface="Calibri"/>
                <a:cs typeface="Calibri"/>
              </a:rPr>
              <a:t>.</a:t>
            </a:r>
            <a:endParaRPr dirty="0"/>
          </a:p>
          <a:p>
            <a:pPr algn="l">
              <a:defRPr/>
            </a:pPr>
            <a:endParaRPr lang="en-US" dirty="0">
              <a:solidFill>
                <a:schemeClr val="tx1"/>
              </a:solidFill>
              <a:latin typeface="Calibri"/>
              <a:cs typeface="Calibri"/>
            </a:endParaRPr>
          </a:p>
          <a:p>
            <a:pPr>
              <a:defRPr/>
            </a:pPr>
            <a:endParaRPr lang="it-IT" dirty="0">
              <a:latin typeface="Work Sans"/>
            </a:endParaRPr>
          </a:p>
        </p:txBody>
      </p:sp>
      <p:sp>
        <p:nvSpPr>
          <p:cNvPr id="6" name="Footer Placeholder 5"/>
          <p:cNvSpPr>
            <a:spLocks noGrp="1"/>
          </p:cNvSpPr>
          <p:nvPr>
            <p:ph type="ftr" sz="quarter" idx="11"/>
          </p:nvPr>
        </p:nvSpPr>
        <p:spPr bwMode="auto">
          <a:xfrm>
            <a:off x="623392" y="5994901"/>
            <a:ext cx="9955832" cy="633076"/>
          </a:xfrm>
        </p:spPr>
        <p:txBody>
          <a:bodyPr/>
          <a:lstStyle/>
          <a:p>
            <a:pPr>
              <a:defRPr/>
            </a:pPr>
            <a:r>
              <a:rPr lang="en-US" dirty="0">
                <a:latin typeface="Calibri"/>
                <a:cs typeface="Calibri"/>
              </a:rPr>
              <a:t>1. Kemmerer, R. A. 2003. Cybersecurity. Proceedings of the 25th IEEE International Conference on Software Engineering: 705-715. </a:t>
            </a:r>
            <a:r>
              <a:rPr lang="en-US" u="sng" dirty="0">
                <a:solidFill>
                  <a:schemeClr val="accent1"/>
                </a:solidFill>
                <a:latin typeface="Calibri"/>
                <a:cs typeface="Calibri"/>
                <a:hlinkClick r:id="rId2" tooltip="http://dx.doi.org/10.1109/ICSE.2003.1201257"/>
              </a:rPr>
              <a:t>http://</a:t>
            </a:r>
            <a:r>
              <a:rPr lang="en-US" u="sng" dirty="0" err="1">
                <a:solidFill>
                  <a:schemeClr val="accent1"/>
                </a:solidFill>
                <a:latin typeface="Calibri"/>
                <a:cs typeface="Calibri"/>
                <a:hlinkClick r:id="rId2" tooltip="http://dx.doi.org/10.1109/ICSE.2003.1201257"/>
              </a:rPr>
              <a:t>dx.doi.org</a:t>
            </a:r>
            <a:r>
              <a:rPr lang="en-US" u="sng" dirty="0">
                <a:solidFill>
                  <a:schemeClr val="accent1"/>
                </a:solidFill>
                <a:latin typeface="Calibri"/>
                <a:cs typeface="Calibri"/>
                <a:hlinkClick r:id="rId2" tooltip="http://dx.doi.org/10.1109/ICSE.2003.1201257"/>
              </a:rPr>
              <a:t>/10.1109/</a:t>
            </a:r>
            <a:r>
              <a:rPr lang="en-US" u="sng" dirty="0" err="1">
                <a:solidFill>
                  <a:schemeClr val="accent1"/>
                </a:solidFill>
                <a:latin typeface="Calibri"/>
                <a:cs typeface="Calibri"/>
                <a:hlinkClick r:id="rId2" tooltip="http://dx.doi.org/10.1109/ICSE.2003.1201257"/>
              </a:rPr>
              <a:t>ICSE.2003.1201257</a:t>
            </a:r>
            <a:endParaRPr lang="en-US" dirty="0">
              <a:solidFill>
                <a:schemeClr val="accent1"/>
              </a:solidFill>
              <a:latin typeface="Calibri"/>
              <a:cs typeface="Calibri"/>
            </a:endParaRPr>
          </a:p>
          <a:p>
            <a:pPr>
              <a:defRPr/>
            </a:pPr>
            <a:r>
              <a:rPr lang="en-US" b="1" dirty="0">
                <a:latin typeface="Calibri"/>
                <a:cs typeface="Calibri"/>
              </a:rPr>
              <a:t>2</a:t>
            </a:r>
            <a:r>
              <a:rPr lang="en-US" dirty="0">
                <a:latin typeface="Calibri"/>
                <a:cs typeface="Calibri"/>
              </a:rPr>
              <a:t>. Lewis, J. A. 2006. Cybersecurity and Critical Infrastructure Protection. Washington, DC: Center for Strategic and International Studies. </a:t>
            </a:r>
            <a:r>
              <a:rPr lang="en-US" u="sng" dirty="0">
                <a:solidFill>
                  <a:schemeClr val="accent1"/>
                </a:solidFill>
                <a:latin typeface="Calibri"/>
                <a:cs typeface="Calibri"/>
                <a:hlinkClick r:id="rId3" tooltip="https://csis.org/publication/cybersecurity-and-critical-infrastructure-protection"/>
              </a:rPr>
              <a:t>http://</a:t>
            </a:r>
            <a:r>
              <a:rPr lang="en-US" u="sng" dirty="0" err="1">
                <a:solidFill>
                  <a:schemeClr val="accent1"/>
                </a:solidFill>
                <a:latin typeface="Calibri"/>
                <a:cs typeface="Calibri"/>
                <a:hlinkClick r:id="rId3" tooltip="https://csis.org/publication/cybersecurity-and-critical-infrastructure-protection"/>
              </a:rPr>
              <a:t>csis.org</a:t>
            </a:r>
            <a:r>
              <a:rPr lang="en-US" u="sng" dirty="0">
                <a:solidFill>
                  <a:schemeClr val="accent1"/>
                </a:solidFill>
                <a:latin typeface="Calibri"/>
                <a:cs typeface="Calibri"/>
                <a:hlinkClick r:id="rId3" tooltip="https://csis.org/publication/cybersecurity-and-critical-infrastructure-protection"/>
              </a:rPr>
              <a:t>/publication/cybersecurity-and-critical-infrastructure-pr...</a:t>
            </a:r>
            <a:endParaRPr lang="en-US" dirty="0">
              <a:solidFill>
                <a:schemeClr val="accent1"/>
              </a:solidFill>
              <a:latin typeface="Calibri"/>
              <a:cs typeface="Calibri"/>
            </a:endParaRPr>
          </a:p>
          <a:p>
            <a:pPr>
              <a:defRPr/>
            </a:pPr>
            <a:r>
              <a:rPr lang="en-US" b="1" dirty="0">
                <a:latin typeface="Calibri"/>
                <a:cs typeface="Calibri"/>
              </a:rPr>
              <a:t>3.</a:t>
            </a:r>
            <a:r>
              <a:rPr lang="en-US" dirty="0">
                <a:latin typeface="Calibri"/>
                <a:cs typeface="Calibri"/>
              </a:rPr>
              <a:t> Amoroso, E. 2006. Cyber Security. New Jersey: Silicon Press.</a:t>
            </a:r>
            <a:endParaRPr dirty="0"/>
          </a:p>
          <a:p>
            <a:pPr>
              <a:spcAft>
                <a:spcPts val="1200"/>
              </a:spcAft>
              <a:defRPr/>
            </a:pPr>
            <a:r>
              <a:rPr lang="en-US" dirty="0">
                <a:latin typeface="Calibri"/>
                <a:cs typeface="Calibri"/>
              </a:rPr>
              <a:t>4. </a:t>
            </a:r>
            <a:r>
              <a:rPr lang="en-US" dirty="0" err="1">
                <a:latin typeface="Calibri"/>
                <a:cs typeface="Calibri"/>
              </a:rPr>
              <a:t>ITU</a:t>
            </a:r>
            <a:r>
              <a:rPr lang="en-US" dirty="0">
                <a:latin typeface="Calibri"/>
                <a:cs typeface="Calibri"/>
              </a:rPr>
              <a:t>. 2009. Overview of Cybersecurity. Recommendation ITU-T </a:t>
            </a:r>
            <a:r>
              <a:rPr lang="en-US" dirty="0" err="1">
                <a:latin typeface="Calibri"/>
                <a:cs typeface="Calibri"/>
              </a:rPr>
              <a:t>X.1205</a:t>
            </a:r>
            <a:r>
              <a:rPr lang="en-US" dirty="0">
                <a:latin typeface="Calibri"/>
                <a:cs typeface="Calibri"/>
              </a:rPr>
              <a:t>. Geneva: International Telecommunication Union (</a:t>
            </a:r>
            <a:r>
              <a:rPr lang="en-US" dirty="0" err="1">
                <a:latin typeface="Calibri"/>
                <a:cs typeface="Calibri"/>
              </a:rPr>
              <a:t>ITU</a:t>
            </a:r>
            <a:r>
              <a:rPr lang="en-US" dirty="0">
                <a:latin typeface="Calibri"/>
                <a:cs typeface="Calibri"/>
              </a:rPr>
              <a:t>). </a:t>
            </a:r>
            <a:r>
              <a:rPr lang="en-US" u="sng" dirty="0">
                <a:solidFill>
                  <a:schemeClr val="accent1"/>
                </a:solidFill>
                <a:latin typeface="Calibri"/>
                <a:cs typeface="Calibri"/>
                <a:hlinkClick r:id="rId4" tooltip="http://www.itu.int/rec/T-REC-X.1205-200804-I/en"/>
              </a:rPr>
              <a:t>http://</a:t>
            </a:r>
            <a:r>
              <a:rPr lang="en-US" u="sng" dirty="0" err="1">
                <a:solidFill>
                  <a:schemeClr val="accent1"/>
                </a:solidFill>
                <a:latin typeface="Calibri"/>
                <a:cs typeface="Calibri"/>
                <a:hlinkClick r:id="rId4" tooltip="http://www.itu.int/rec/T-REC-X.1205-200804-I/en"/>
              </a:rPr>
              <a:t>www.itu.int</a:t>
            </a:r>
            <a:r>
              <a:rPr lang="en-US" u="sng" dirty="0">
                <a:solidFill>
                  <a:schemeClr val="accent1"/>
                </a:solidFill>
                <a:latin typeface="Calibri"/>
                <a:cs typeface="Calibri"/>
                <a:hlinkClick r:id="rId4" tooltip="http://www.itu.int/rec/T-REC-X.1205-200804-I/en"/>
              </a:rPr>
              <a:t>/rec/T-REC-</a:t>
            </a:r>
            <a:r>
              <a:rPr lang="en-US" u="sng" dirty="0" err="1">
                <a:solidFill>
                  <a:schemeClr val="accent1"/>
                </a:solidFill>
                <a:latin typeface="Calibri"/>
                <a:cs typeface="Calibri"/>
                <a:hlinkClick r:id="rId4" tooltip="http://www.itu.int/rec/T-REC-X.1205-200804-I/en"/>
              </a:rPr>
              <a:t>X.1205</a:t>
            </a:r>
            <a:r>
              <a:rPr lang="en-US" u="sng" dirty="0">
                <a:solidFill>
                  <a:schemeClr val="accent1"/>
                </a:solidFill>
                <a:latin typeface="Calibri"/>
                <a:cs typeface="Calibri"/>
                <a:hlinkClick r:id="rId4" tooltip="http://www.itu.int/rec/T-REC-X.1205-200804-I/en"/>
              </a:rPr>
              <a:t>-200804-I/</a:t>
            </a:r>
            <a:r>
              <a:rPr lang="en-US" u="sng" dirty="0" err="1">
                <a:solidFill>
                  <a:schemeClr val="accent1"/>
                </a:solidFill>
                <a:latin typeface="Calibri"/>
                <a:cs typeface="Calibri"/>
                <a:hlinkClick r:id="rId4" tooltip="http://www.itu.int/rec/T-REC-X.1205-200804-I/en"/>
              </a:rPr>
              <a:t>en</a:t>
            </a:r>
            <a:endParaRPr lang="en-US" dirty="0">
              <a:solidFill>
                <a:schemeClr val="accent1"/>
              </a:solidFill>
              <a:latin typeface="Calibri"/>
              <a:cs typeface="Calibri"/>
            </a:endParaRPr>
          </a:p>
        </p:txBody>
      </p:sp>
      <p:pic>
        <p:nvPicPr>
          <p:cNvPr id="4" name="Picture 3">
            <a:extLst>
              <a:ext uri="{FF2B5EF4-FFF2-40B4-BE49-F238E27FC236}">
                <a16:creationId xmlns:a16="http://schemas.microsoft.com/office/drawing/2014/main" id="{2F8C9CAE-DD5C-9E5E-8F6D-8D3B85E7E066}"/>
              </a:ext>
            </a:extLst>
          </p:cNvPr>
          <p:cNvPicPr>
            <a:picLocks noChangeAspect="1"/>
          </p:cNvPicPr>
          <p:nvPr/>
        </p:nvPicPr>
        <p:blipFill>
          <a:blip r:embed="rId5"/>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3DCA3C53-194F-F9F1-BD57-A5A77332096B}"/>
              </a:ext>
            </a:extLst>
          </p:cNvPr>
          <p:cNvPicPr>
            <a:picLocks noChangeAspect="1"/>
          </p:cNvPicPr>
          <p:nvPr/>
        </p:nvPicPr>
        <p:blipFill>
          <a:blip r:embed="rId6"/>
          <a:stretch>
            <a:fillRect/>
          </a:stretch>
        </p:blipFill>
        <p:spPr bwMode="auto">
          <a:xfrm>
            <a:off x="6384032" y="344592"/>
            <a:ext cx="2682472" cy="591363"/>
          </a:xfrm>
          <a:prstGeom prst="rect">
            <a:avLst/>
          </a:prstGeom>
        </p:spPr>
      </p:pic>
      <p:sp>
        <p:nvSpPr>
          <p:cNvPr id="2" name="TextBox 1"/>
          <p:cNvSpPr txBox="1"/>
          <p:nvPr/>
        </p:nvSpPr>
        <p:spPr bwMode="auto">
          <a:xfrm>
            <a:off x="767408" y="640273"/>
            <a:ext cx="7350034" cy="590931"/>
          </a:xfrm>
          <a:prstGeom prst="rect">
            <a:avLst/>
          </a:prstGeom>
          <a:noFill/>
        </p:spPr>
        <p:txBody>
          <a:bodyPr wrap="square" rtlCol="0">
            <a:spAutoFit/>
          </a:bodyPr>
          <a:lstStyle/>
          <a:p>
            <a:pPr marL="0" marR="0" lvl="0" indent="0" algn="ctr" defTabSz="457200">
              <a:lnSpc>
                <a:spcPct val="90000"/>
              </a:lnSpc>
              <a:spcBef>
                <a:spcPts val="1000"/>
              </a:spcBef>
              <a:spcAft>
                <a:spcPts val="0"/>
              </a:spcAft>
              <a:buClr>
                <a:srgbClr val="0070C0"/>
              </a:buClr>
              <a:buSzPct val="80000"/>
              <a:buFont typeface="Wingdings 3"/>
              <a:buNone/>
              <a:defRPr/>
            </a:pPr>
            <a:r>
              <a:rPr lang="en-US" sz="3600" dirty="0">
                <a:solidFill>
                  <a:schemeClr val="accent1"/>
                </a:solidFill>
                <a:latin typeface="Quantify"/>
                <a:ea typeface="+mj-ea"/>
                <a:cs typeface="+mj-cs"/>
              </a:rPr>
              <a:t>Definitions from the literature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507067" y="2321307"/>
            <a:ext cx="6870579" cy="3796936"/>
          </a:xfrm>
        </p:spPr>
        <p:txBody>
          <a:bodyPr>
            <a:normAutofit/>
          </a:bodyPr>
          <a:lstStyle/>
          <a:p>
            <a:pPr algn="just">
              <a:defRPr/>
            </a:pPr>
            <a:r>
              <a:rPr lang="en-US" sz="1600" dirty="0">
                <a:solidFill>
                  <a:srgbClr val="000000"/>
                </a:solidFill>
                <a:latin typeface="Helvetica Neue"/>
              </a:rPr>
              <a:t>Web applications, services, and servers, tightly connected and sometimes overlapping, represent a key part of </a:t>
            </a:r>
            <a:r>
              <a:rPr lang="en-US" sz="1600" b="1" dirty="0">
                <a:solidFill>
                  <a:srgbClr val="000000"/>
                </a:solidFill>
                <a:latin typeface="Helvetica Neue"/>
              </a:rPr>
              <a:t>organizational IT infrastructures</a:t>
            </a:r>
            <a:r>
              <a:rPr lang="en-US" sz="1600" dirty="0">
                <a:solidFill>
                  <a:srgbClr val="000000"/>
                </a:solidFill>
                <a:latin typeface="Helvetica Neue"/>
              </a:rPr>
              <a:t>. However, challenges and issues related to security still exist and must be addressed. Current web applications, services, and server security standards are not sufficient in providing the necessary protection for robust, secure, and reliable platforms.</a:t>
            </a:r>
            <a:endParaRPr sz="1600" dirty="0">
              <a:solidFill>
                <a:srgbClr val="000000"/>
              </a:solidFill>
              <a:latin typeface="Helvetica Neue"/>
            </a:endParaRPr>
          </a:p>
          <a:p>
            <a:pPr algn="just">
              <a:defRPr/>
            </a:pPr>
            <a:r>
              <a:rPr lang="en-US" sz="1600" dirty="0">
                <a:solidFill>
                  <a:srgbClr val="000000"/>
                </a:solidFill>
                <a:latin typeface="Helvetica Neue"/>
              </a:rPr>
              <a:t>To tackle this lack of security, </a:t>
            </a:r>
            <a:r>
              <a:rPr lang="en-US" sz="1600" u="sng" dirty="0">
                <a:solidFill>
                  <a:srgbClr val="000000"/>
                </a:solidFill>
                <a:latin typeface="Helvetica Neue"/>
              </a:rPr>
              <a:t>implementation of risk management </a:t>
            </a:r>
            <a:r>
              <a:rPr lang="en-US" sz="1600" dirty="0">
                <a:solidFill>
                  <a:srgbClr val="000000"/>
                </a:solidFill>
                <a:latin typeface="Helvetica Neue"/>
              </a:rPr>
              <a:t>and more </a:t>
            </a:r>
            <a:r>
              <a:rPr lang="en-US" sz="1600" u="sng" dirty="0">
                <a:solidFill>
                  <a:srgbClr val="000000"/>
                </a:solidFill>
                <a:latin typeface="Helvetica Neue"/>
              </a:rPr>
              <a:t>advanced security measures </a:t>
            </a:r>
            <a:r>
              <a:rPr lang="en-US" sz="1600" dirty="0">
                <a:solidFill>
                  <a:srgbClr val="000000"/>
                </a:solidFill>
                <a:latin typeface="Helvetica Neue"/>
              </a:rPr>
              <a:t>are needed. Therefore, fields such security engineering, secure software development, and risk management are gaining </a:t>
            </a:r>
            <a:r>
              <a:rPr lang="en-US" sz="1600" dirty="0" err="1">
                <a:solidFill>
                  <a:srgbClr val="000000"/>
                </a:solidFill>
                <a:latin typeface="Helvetica Neue"/>
              </a:rPr>
              <a:t>importance</a:t>
            </a:r>
            <a:r>
              <a:rPr lang="en-US" baseline="30000" dirty="0" err="1">
                <a:solidFill>
                  <a:schemeClr val="tx1"/>
                </a:solidFill>
                <a:latin typeface="Calibri"/>
                <a:cs typeface="Calibri"/>
              </a:rPr>
              <a:t>41</a:t>
            </a:r>
            <a:r>
              <a:rPr lang="en-US" dirty="0">
                <a:solidFill>
                  <a:schemeClr val="tx1"/>
                </a:solidFill>
                <a:latin typeface="Calibri"/>
                <a:cs typeface="Calibri"/>
              </a:rPr>
              <a:t>.</a:t>
            </a:r>
            <a:endParaRPr dirty="0"/>
          </a:p>
        </p:txBody>
      </p:sp>
      <p:sp>
        <p:nvSpPr>
          <p:cNvPr id="6" name="Footer Placeholder 5"/>
          <p:cNvSpPr>
            <a:spLocks noGrp="1"/>
          </p:cNvSpPr>
          <p:nvPr>
            <p:ph type="ftr" sz="quarter" idx="11"/>
          </p:nvPr>
        </p:nvSpPr>
        <p:spPr bwMode="auto">
          <a:xfrm>
            <a:off x="817880" y="6390192"/>
            <a:ext cx="8762757" cy="467477"/>
          </a:xfrm>
        </p:spPr>
        <p:txBody>
          <a:bodyPr/>
          <a:lstStyle/>
          <a:p>
            <a:pPr>
              <a:defRPr/>
            </a:pPr>
            <a:r>
              <a:rPr lang="en-US">
                <a:latin typeface="Calibri"/>
                <a:cs typeface="Calibri"/>
              </a:rPr>
              <a:t>41. G. Beuchelt, Chapter 10 - Securing Web Applications, Services, and Servers, Editor J.R. Vacca, Computer and Information Security Handbook (Third Edition), ISBN </a:t>
            </a:r>
            <a:r>
              <a:rPr b="0" i="0">
                <a:solidFill>
                  <a:srgbClr val="747779"/>
                </a:solidFill>
                <a:latin typeface="Calibri"/>
                <a:cs typeface="Calibri"/>
              </a:rPr>
              <a:t>9780128038437</a:t>
            </a:r>
            <a:r>
              <a:rPr lang="en-US" b="0" i="0">
                <a:solidFill>
                  <a:srgbClr val="747779"/>
                </a:solidFill>
                <a:latin typeface="Calibri"/>
                <a:cs typeface="Calibri"/>
              </a:rPr>
              <a:t>. </a:t>
            </a:r>
            <a:r>
              <a:rPr lang="en-US" b="0" i="0" u="sng">
                <a:solidFill>
                  <a:schemeClr val="accent1"/>
                </a:solidFill>
                <a:latin typeface="Calibri"/>
                <a:cs typeface="Calibri"/>
                <a:hlinkClick r:id="rId2" tooltip="https://www.elsevier.com/books/computer-and-information-security-handbook/vacca/978-0-12-803843-7"/>
              </a:rPr>
              <a:t>https://www.elsevier.com/books/computer-and-information-security-handbook/vacca/978-0-12-803843-7</a:t>
            </a:r>
            <a:r>
              <a:rPr lang="en-US" b="0" i="0">
                <a:solidFill>
                  <a:schemeClr val="accent1"/>
                </a:solidFill>
                <a:latin typeface="Calibri"/>
                <a:cs typeface="Calibri"/>
              </a:rPr>
              <a:t> </a:t>
            </a:r>
            <a:endParaRPr lang="en-US">
              <a:solidFill>
                <a:schemeClr val="accent1"/>
              </a:solidFill>
              <a:latin typeface="Calibri"/>
              <a:cs typeface="Calibri"/>
            </a:endParaRPr>
          </a:p>
        </p:txBody>
      </p:sp>
      <p:sp>
        <p:nvSpPr>
          <p:cNvPr id="2" name="Title 1"/>
          <p:cNvSpPr>
            <a:spLocks noGrp="1"/>
          </p:cNvSpPr>
          <p:nvPr>
            <p:ph type="ctrTitle"/>
          </p:nvPr>
        </p:nvSpPr>
        <p:spPr bwMode="auto">
          <a:xfrm>
            <a:off x="1584648" y="791995"/>
            <a:ext cx="6356773" cy="1069268"/>
          </a:xfrm>
        </p:spPr>
        <p:txBody>
          <a:bodyPr/>
          <a:lstStyle/>
          <a:p>
            <a:pPr algn="l">
              <a:defRPr/>
            </a:pPr>
            <a:r>
              <a:rPr lang="en-US" sz="3600" dirty="0">
                <a:latin typeface="Calibri"/>
                <a:ea typeface="+mn-ea"/>
                <a:cs typeface="Calibri"/>
              </a:rPr>
              <a:t>Web applications, services, and </a:t>
            </a:r>
            <a:r>
              <a:rPr lang="it-IT" sz="3600" dirty="0">
                <a:latin typeface="Calibri"/>
                <a:ea typeface="+mn-ea"/>
                <a:cs typeface="Calibri"/>
              </a:rPr>
              <a:t>server overview</a:t>
            </a:r>
            <a:endParaRPr sz="3600" dirty="0">
              <a:latin typeface="Calibri"/>
              <a:ea typeface="+mn-ea"/>
              <a:cs typeface="Calibri"/>
            </a:endParaRPr>
          </a:p>
        </p:txBody>
      </p:sp>
      <p:pic>
        <p:nvPicPr>
          <p:cNvPr id="4" name="Picture 3">
            <a:extLst>
              <a:ext uri="{FF2B5EF4-FFF2-40B4-BE49-F238E27FC236}">
                <a16:creationId xmlns:a16="http://schemas.microsoft.com/office/drawing/2014/main" id="{5B184AAD-0907-8037-BB20-5479E8FCE5F0}"/>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048C2443-6D22-7193-1DBB-747810BFD92B}"/>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oter Placeholder 5"/>
          <p:cNvSpPr>
            <a:spLocks noGrp="1"/>
          </p:cNvSpPr>
          <p:nvPr>
            <p:ph type="ftr" sz="quarter" idx="11"/>
          </p:nvPr>
        </p:nvSpPr>
        <p:spPr bwMode="auto">
          <a:xfrm>
            <a:off x="625082" y="6201537"/>
            <a:ext cx="9738117" cy="587829"/>
          </a:xfrm>
        </p:spPr>
        <p:txBody>
          <a:bodyPr/>
          <a:lstStyle/>
          <a:p>
            <a:pPr>
              <a:defRPr/>
            </a:pPr>
            <a:r>
              <a:rPr lang="en-US">
                <a:latin typeface="Calibri"/>
                <a:cs typeface="Calibri"/>
              </a:rPr>
              <a:t>42</a:t>
            </a:r>
            <a:r>
              <a:rPr lang="en-US">
                <a:solidFill>
                  <a:schemeClr val="accent1"/>
                </a:solidFill>
                <a:latin typeface="Calibri"/>
                <a:cs typeface="Calibri"/>
              </a:rPr>
              <a:t>. </a:t>
            </a:r>
            <a:r>
              <a:rPr lang="en-US" u="sng">
                <a:solidFill>
                  <a:schemeClr val="accent1"/>
                </a:solidFill>
                <a:latin typeface="Calibri"/>
                <a:cs typeface="Calibri"/>
                <a:hlinkClick r:id="rId2" tooltip="https://economictimes.indiatimes.com/definition/web-server"/>
              </a:rPr>
              <a:t>https://economictimes.indiatimes.com/definition/web-server</a:t>
            </a:r>
            <a:r>
              <a:rPr lang="en-US">
                <a:solidFill>
                  <a:schemeClr val="accent1"/>
                </a:solidFill>
                <a:latin typeface="Calibri"/>
                <a:cs typeface="Calibri"/>
              </a:rPr>
              <a:t> </a:t>
            </a:r>
            <a:endParaRPr/>
          </a:p>
          <a:p>
            <a:pPr>
              <a:defRPr/>
            </a:pPr>
            <a:r>
              <a:rPr lang="en-US">
                <a:latin typeface="Calibri"/>
                <a:cs typeface="Calibri"/>
              </a:rPr>
              <a:t>43. </a:t>
            </a:r>
            <a:r>
              <a:rPr lang="en-US" u="sng">
                <a:solidFill>
                  <a:schemeClr val="accent1"/>
                </a:solidFill>
                <a:latin typeface="Calibri"/>
                <a:cs typeface="Calibri"/>
                <a:hlinkClick r:id="rId3" tooltip="https://www.techopedia.com/definition/4928/web-server"/>
              </a:rPr>
              <a:t>https://www.techopedia.com/definition/4928/web-server</a:t>
            </a:r>
            <a:r>
              <a:rPr lang="en-US">
                <a:solidFill>
                  <a:schemeClr val="accent1"/>
                </a:solidFill>
                <a:latin typeface="Calibri"/>
                <a:cs typeface="Calibri"/>
              </a:rPr>
              <a:t> </a:t>
            </a:r>
            <a:endParaRPr/>
          </a:p>
          <a:p>
            <a:pPr>
              <a:defRPr/>
            </a:pPr>
            <a:r>
              <a:rPr lang="en-US">
                <a:latin typeface="Calibri"/>
                <a:cs typeface="Calibri"/>
              </a:rPr>
              <a:t>44. </a:t>
            </a:r>
            <a:r>
              <a:rPr lang="en-US" u="sng">
                <a:solidFill>
                  <a:schemeClr val="accent1"/>
                </a:solidFill>
                <a:latin typeface="Calibri"/>
                <a:cs typeface="Calibri"/>
                <a:hlinkClick r:id="rId4" tooltip="https://www.copahost.com/blog/ftp-meaning/"/>
              </a:rPr>
              <a:t>https://www.copahost.com/blog/ftp-meaning/</a:t>
            </a:r>
            <a:r>
              <a:rPr lang="en-US">
                <a:solidFill>
                  <a:schemeClr val="accent1"/>
                </a:solidFill>
                <a:latin typeface="Calibri"/>
                <a:cs typeface="Calibri"/>
              </a:rPr>
              <a:t> </a:t>
            </a:r>
            <a:endParaRPr/>
          </a:p>
          <a:p>
            <a:pPr>
              <a:defRPr/>
            </a:pPr>
            <a:r>
              <a:rPr lang="en-US">
                <a:latin typeface="Calibri"/>
                <a:cs typeface="Calibri"/>
              </a:rPr>
              <a:t>45</a:t>
            </a:r>
            <a:r>
              <a:rPr lang="en-US">
                <a:solidFill>
                  <a:schemeClr val="accent1"/>
                </a:solidFill>
                <a:latin typeface="Calibri"/>
                <a:cs typeface="Calibri"/>
              </a:rPr>
              <a:t>. </a:t>
            </a:r>
            <a:r>
              <a:rPr lang="en-US" u="sng">
                <a:solidFill>
                  <a:schemeClr val="accent1"/>
                </a:solidFill>
                <a:latin typeface="Calibri"/>
                <a:cs typeface="Calibri"/>
                <a:hlinkClick r:id="rId5" tooltip="https://www.webopedia.com/definitions/web-server/"/>
              </a:rPr>
              <a:t>https://www.webopedia.com/definitions/web-server/</a:t>
            </a:r>
            <a:endParaRPr lang="en-US">
              <a:solidFill>
                <a:schemeClr val="accent1"/>
              </a:solidFill>
              <a:latin typeface="Calibri"/>
              <a:cs typeface="Calibri"/>
            </a:endParaRPr>
          </a:p>
        </p:txBody>
      </p:sp>
      <p:sp>
        <p:nvSpPr>
          <p:cNvPr id="3" name="TextBox 2"/>
          <p:cNvSpPr txBox="1"/>
          <p:nvPr/>
        </p:nvSpPr>
        <p:spPr bwMode="auto">
          <a:xfrm>
            <a:off x="891411" y="1344547"/>
            <a:ext cx="8891850" cy="4185761"/>
          </a:xfrm>
          <a:prstGeom prst="rect">
            <a:avLst/>
          </a:prstGeom>
          <a:noFill/>
        </p:spPr>
        <p:txBody>
          <a:bodyPr wrap="square" rtlCol="0">
            <a:spAutoFit/>
          </a:bodyPr>
          <a:lstStyle/>
          <a:p>
            <a:pPr algn="just">
              <a:defRPr/>
            </a:pPr>
            <a:r>
              <a:rPr lang="en-US" sz="1600" dirty="0">
                <a:solidFill>
                  <a:srgbClr val="000000"/>
                </a:solidFill>
                <a:latin typeface="Helvetica Neue"/>
              </a:rPr>
              <a:t>For the latter, (</a:t>
            </a:r>
            <a:r>
              <a:rPr lang="en-US" sz="1600" dirty="0" err="1">
                <a:solidFill>
                  <a:srgbClr val="000000"/>
                </a:solidFill>
                <a:latin typeface="Helvetica Neue"/>
              </a:rPr>
              <a:t>i</a:t>
            </a:r>
            <a:r>
              <a:rPr lang="en-US" sz="1600" dirty="0">
                <a:solidFill>
                  <a:srgbClr val="000000"/>
                </a:solidFill>
                <a:latin typeface="Helvetica Neue"/>
              </a:rPr>
              <a:t>) a user sends a request for a specific </a:t>
            </a:r>
            <a:r>
              <a:rPr lang="en-US" sz="1600" b="1" dirty="0">
                <a:solidFill>
                  <a:srgbClr val="000000"/>
                </a:solidFill>
                <a:latin typeface="Helvetica Neue"/>
              </a:rPr>
              <a:t>web site via </a:t>
            </a:r>
            <a:r>
              <a:rPr lang="en-US" sz="1600" dirty="0">
                <a:solidFill>
                  <a:srgbClr val="000000"/>
                </a:solidFill>
                <a:latin typeface="Helvetica Neue"/>
              </a:rPr>
              <a:t>a </a:t>
            </a:r>
            <a:r>
              <a:rPr lang="en-US" sz="1600" b="1" dirty="0">
                <a:solidFill>
                  <a:srgbClr val="000000"/>
                </a:solidFill>
                <a:latin typeface="Helvetica Neue"/>
              </a:rPr>
              <a:t>web browser </a:t>
            </a:r>
            <a:r>
              <a:rPr lang="en-US" sz="1600" dirty="0">
                <a:solidFill>
                  <a:srgbClr val="000000"/>
                </a:solidFill>
                <a:latin typeface="Helvetica Neue"/>
              </a:rPr>
              <a:t>(e.g., Chrome, Firefox) indicating the Uniform Resource Locator (</a:t>
            </a:r>
            <a:r>
              <a:rPr lang="en-US" sz="1600" b="1" dirty="0">
                <a:solidFill>
                  <a:srgbClr val="000000"/>
                </a:solidFill>
                <a:latin typeface="Helvetica Neue"/>
              </a:rPr>
              <a:t>URL</a:t>
            </a:r>
            <a:r>
              <a:rPr lang="en-US" sz="1600" dirty="0">
                <a:solidFill>
                  <a:srgbClr val="000000"/>
                </a:solidFill>
                <a:latin typeface="Helvetica Neue"/>
              </a:rPr>
              <a:t>), (ii) the browser sends a request to the Internet for viewing the </a:t>
            </a:r>
            <a:r>
              <a:rPr lang="en-US" sz="1600" b="1" dirty="0">
                <a:solidFill>
                  <a:srgbClr val="000000"/>
                </a:solidFill>
                <a:latin typeface="Helvetica Neue"/>
              </a:rPr>
              <a:t>corresponding web page</a:t>
            </a:r>
            <a:r>
              <a:rPr lang="en-US" sz="1600" dirty="0">
                <a:solidFill>
                  <a:srgbClr val="000000"/>
                </a:solidFill>
                <a:latin typeface="Helvetica Neue"/>
              </a:rPr>
              <a:t>, (iii) a Domain Name Server (DNS) converts this URL to an </a:t>
            </a:r>
            <a:r>
              <a:rPr lang="en-US" sz="1600" b="1" dirty="0">
                <a:solidFill>
                  <a:srgbClr val="000000"/>
                </a:solidFill>
                <a:latin typeface="Helvetica Neue"/>
              </a:rPr>
              <a:t>Internet Protocol </a:t>
            </a:r>
            <a:r>
              <a:rPr lang="en-US" sz="1600" dirty="0">
                <a:solidFill>
                  <a:srgbClr val="000000"/>
                </a:solidFill>
                <a:latin typeface="Helvetica Neue"/>
              </a:rPr>
              <a:t>(IP) address (unique code for every website) </a:t>
            </a:r>
            <a:r>
              <a:rPr lang="en-US" sz="1800" baseline="30000" dirty="0">
                <a:latin typeface="Calibri"/>
                <a:cs typeface="Calibri"/>
              </a:rPr>
              <a:t>42</a:t>
            </a:r>
            <a:r>
              <a:rPr lang="en-US" dirty="0">
                <a:latin typeface="Calibri"/>
                <a:cs typeface="Calibri"/>
              </a:rPr>
              <a:t>.</a:t>
            </a:r>
            <a:endParaRPr dirty="0"/>
          </a:p>
          <a:p>
            <a:pPr algn="just">
              <a:defRPr/>
            </a:pPr>
            <a:endParaRPr lang="en-US" dirty="0">
              <a:latin typeface="Calibri"/>
              <a:cs typeface="Calibri"/>
            </a:endParaRPr>
          </a:p>
          <a:p>
            <a:pPr algn="just">
              <a:defRPr/>
            </a:pPr>
            <a:r>
              <a:rPr lang="en-US" sz="1600" dirty="0">
                <a:solidFill>
                  <a:srgbClr val="000000"/>
                </a:solidFill>
                <a:latin typeface="Helvetica Neue"/>
              </a:rPr>
              <a:t>In short, a web server is a </a:t>
            </a:r>
            <a:r>
              <a:rPr lang="en-US" sz="1600" b="1" dirty="0">
                <a:solidFill>
                  <a:srgbClr val="000000"/>
                </a:solidFill>
                <a:latin typeface="Helvetica Neue"/>
              </a:rPr>
              <a:t>combination of hardware and software </a:t>
            </a:r>
            <a:r>
              <a:rPr lang="en-US" sz="1600" dirty="0">
                <a:solidFill>
                  <a:srgbClr val="000000"/>
                </a:solidFill>
                <a:latin typeface="Helvetica Neue"/>
              </a:rPr>
              <a:t>that stores, processes and delivers web pages to the users upon </a:t>
            </a:r>
            <a:r>
              <a:rPr lang="en-US" sz="1600" dirty="0" err="1">
                <a:solidFill>
                  <a:srgbClr val="000000"/>
                </a:solidFill>
                <a:latin typeface="Helvetica Neue"/>
              </a:rPr>
              <a:t>request</a:t>
            </a:r>
            <a:r>
              <a:rPr lang="en-US" baseline="30000" dirty="0" err="1">
                <a:latin typeface="Calibri"/>
                <a:cs typeface="Calibri"/>
              </a:rPr>
              <a:t>43,44</a:t>
            </a:r>
            <a:r>
              <a:rPr lang="en-US" sz="1600" dirty="0">
                <a:solidFill>
                  <a:srgbClr val="000000"/>
                </a:solidFill>
                <a:latin typeface="Helvetica Neue"/>
              </a:rPr>
              <a:t>. In fact, most of the web-based applications use </a:t>
            </a:r>
            <a:r>
              <a:rPr lang="en-US" sz="1600" b="1" dirty="0">
                <a:solidFill>
                  <a:srgbClr val="000000"/>
                </a:solidFill>
                <a:latin typeface="Helvetica Neue"/>
              </a:rPr>
              <a:t>Apache</a:t>
            </a:r>
            <a:r>
              <a:rPr lang="en-US" sz="1600" dirty="0">
                <a:solidFill>
                  <a:srgbClr val="000000"/>
                </a:solidFill>
                <a:latin typeface="Helvetica Neue"/>
              </a:rPr>
              <a:t> as their standard Web Server environment. Among the different web servers available, Apache, an open-source server, is the most used nowadays, dealing with almost 70% of the websites available today</a:t>
            </a:r>
            <a:r>
              <a:rPr lang="en-US" dirty="0">
                <a:latin typeface="Calibri"/>
                <a:cs typeface="Calibri"/>
              </a:rPr>
              <a:t>. </a:t>
            </a:r>
            <a:endParaRPr dirty="0"/>
          </a:p>
          <a:p>
            <a:pPr algn="just">
              <a:defRPr/>
            </a:pPr>
            <a:endParaRPr lang="en-US" dirty="0">
              <a:latin typeface="Calibri"/>
              <a:cs typeface="Calibri"/>
            </a:endParaRPr>
          </a:p>
          <a:p>
            <a:pPr algn="just">
              <a:defRPr/>
            </a:pPr>
            <a:r>
              <a:rPr lang="en-US" sz="1600" dirty="0">
                <a:solidFill>
                  <a:srgbClr val="000000"/>
                </a:solidFill>
                <a:latin typeface="Helvetica Neue"/>
              </a:rPr>
              <a:t>Web servers can be dived in </a:t>
            </a:r>
            <a:r>
              <a:rPr lang="en-US" sz="1600" b="1" dirty="0">
                <a:solidFill>
                  <a:srgbClr val="000000"/>
                </a:solidFill>
                <a:latin typeface="Helvetica Neue"/>
              </a:rPr>
              <a:t>INTRANET SERVER</a:t>
            </a:r>
            <a:r>
              <a:rPr lang="en-US" sz="1600" dirty="0">
                <a:solidFill>
                  <a:srgbClr val="000000"/>
                </a:solidFill>
                <a:latin typeface="Helvetica Neue"/>
              </a:rPr>
              <a:t>, in case of private internal use or </a:t>
            </a:r>
            <a:r>
              <a:rPr lang="en-US" sz="1600" b="1" dirty="0">
                <a:solidFill>
                  <a:srgbClr val="000000"/>
                </a:solidFill>
                <a:latin typeface="Helvetica Neue"/>
              </a:rPr>
              <a:t>INTERNET</a:t>
            </a:r>
            <a:r>
              <a:rPr lang="en-US" sz="1600" dirty="0">
                <a:solidFill>
                  <a:srgbClr val="000000"/>
                </a:solidFill>
                <a:latin typeface="Helvetica Neue"/>
              </a:rPr>
              <a:t>, if their access is public. At this point, the Web Server shows the chosen website to the user’s browser. The requested web pages contain mostly static objects such as HTML documents, images, style </a:t>
            </a:r>
            <a:r>
              <a:rPr lang="en-US" sz="1600" dirty="0" err="1">
                <a:solidFill>
                  <a:srgbClr val="000000"/>
                </a:solidFill>
                <a:latin typeface="Helvetica Neue"/>
              </a:rPr>
              <a:t>sheets</a:t>
            </a:r>
            <a:r>
              <a:rPr lang="en-US" sz="1800" baseline="30000" dirty="0" err="1">
                <a:latin typeface="Calibri"/>
                <a:cs typeface="Calibri"/>
              </a:rPr>
              <a:t>45</a:t>
            </a:r>
            <a:r>
              <a:rPr lang="en-US" dirty="0">
                <a:latin typeface="Calibri"/>
                <a:cs typeface="Calibri"/>
              </a:rPr>
              <a:t>.</a:t>
            </a:r>
            <a:endParaRPr dirty="0"/>
          </a:p>
        </p:txBody>
      </p:sp>
      <p:pic>
        <p:nvPicPr>
          <p:cNvPr id="7" name="Picture 6">
            <a:extLst>
              <a:ext uri="{FF2B5EF4-FFF2-40B4-BE49-F238E27FC236}">
                <a16:creationId xmlns:a16="http://schemas.microsoft.com/office/drawing/2014/main" id="{9C12391A-C350-E604-3277-BC77E6897B4F}"/>
              </a:ext>
            </a:extLst>
          </p:cNvPr>
          <p:cNvPicPr>
            <a:picLocks noChangeAspect="1"/>
          </p:cNvPicPr>
          <p:nvPr/>
        </p:nvPicPr>
        <p:blipFill>
          <a:blip r:embed="rId6"/>
          <a:stretch>
            <a:fillRect/>
          </a:stretch>
        </p:blipFill>
        <p:spPr bwMode="auto">
          <a:xfrm>
            <a:off x="983432" y="280421"/>
            <a:ext cx="603556" cy="774259"/>
          </a:xfrm>
          <a:prstGeom prst="rect">
            <a:avLst/>
          </a:prstGeom>
        </p:spPr>
      </p:pic>
      <p:sp>
        <p:nvSpPr>
          <p:cNvPr id="2" name="Title 1"/>
          <p:cNvSpPr>
            <a:spLocks noGrp="1"/>
          </p:cNvSpPr>
          <p:nvPr>
            <p:ph type="ctrTitle"/>
          </p:nvPr>
        </p:nvSpPr>
        <p:spPr bwMode="auto">
          <a:xfrm>
            <a:off x="1703512" y="620916"/>
            <a:ext cx="6670282" cy="621836"/>
          </a:xfrm>
        </p:spPr>
        <p:txBody>
          <a:bodyPr/>
          <a:lstStyle/>
          <a:p>
            <a:pPr algn="l">
              <a:defRPr/>
            </a:pPr>
            <a:r>
              <a:rPr lang="en-US" sz="3600" i="0" u="none" strike="noStrike" dirty="0">
                <a:latin typeface="Calibri"/>
                <a:cs typeface="Calibri"/>
              </a:rPr>
              <a:t>Definition of web</a:t>
            </a:r>
            <a:r>
              <a:rPr lang="en-US" sz="3600" b="1" i="0" u="none" strike="noStrike" dirty="0">
                <a:latin typeface="Calibri"/>
                <a:cs typeface="Calibri"/>
              </a:rPr>
              <a:t> </a:t>
            </a:r>
            <a:r>
              <a:rPr lang="it-IT" sz="3600" dirty="0">
                <a:latin typeface="Calibri"/>
                <a:cs typeface="Calibri"/>
              </a:rPr>
              <a:t>servers</a:t>
            </a:r>
            <a:endParaRPr sz="3600" dirty="0">
              <a:latin typeface="Calibri"/>
              <a:cs typeface="Calibri"/>
            </a:endParaRPr>
          </a:p>
        </p:txBody>
      </p:sp>
      <p:pic>
        <p:nvPicPr>
          <p:cNvPr id="4" name="Picture 3">
            <a:extLst>
              <a:ext uri="{FF2B5EF4-FFF2-40B4-BE49-F238E27FC236}">
                <a16:creationId xmlns:a16="http://schemas.microsoft.com/office/drawing/2014/main" id="{A0DA9B42-E5B3-C464-14F2-AC3D9A363515}"/>
              </a:ext>
            </a:extLst>
          </p:cNvPr>
          <p:cNvPicPr>
            <a:picLocks noChangeAspect="1"/>
          </p:cNvPicPr>
          <p:nvPr/>
        </p:nvPicPr>
        <p:blipFill>
          <a:blip r:embed="rId7"/>
          <a:stretch>
            <a:fillRect/>
          </a:stretch>
        </p:blipFill>
        <p:spPr bwMode="auto">
          <a:xfrm>
            <a:off x="6384032" y="344592"/>
            <a:ext cx="2682472" cy="59136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oter Placeholder 5"/>
          <p:cNvSpPr>
            <a:spLocks noGrp="1"/>
          </p:cNvSpPr>
          <p:nvPr>
            <p:ph type="ftr" sz="quarter" idx="11"/>
          </p:nvPr>
        </p:nvSpPr>
        <p:spPr bwMode="auto">
          <a:xfrm>
            <a:off x="764419" y="6506100"/>
            <a:ext cx="6297611" cy="309826"/>
          </a:xfrm>
        </p:spPr>
        <p:txBody>
          <a:bodyPr/>
          <a:lstStyle/>
          <a:p>
            <a:pPr>
              <a:defRPr/>
            </a:pPr>
            <a:r>
              <a:rPr lang="en-US">
                <a:latin typeface="Calibri"/>
                <a:cs typeface="Calibri"/>
              </a:rPr>
              <a:t>46. </a:t>
            </a:r>
            <a:r>
              <a:rPr lang="en-US" u="sng">
                <a:solidFill>
                  <a:schemeClr val="accent1"/>
                </a:solidFill>
                <a:latin typeface="Calibri"/>
                <a:cs typeface="Calibri"/>
                <a:hlinkClick r:id="rId2" tooltip="https://www.copahost.com/blog/what-is-web-server/"/>
              </a:rPr>
              <a:t>https://www.copahost.com/blog/what-is-web-server/</a:t>
            </a:r>
            <a:r>
              <a:rPr lang="en-US">
                <a:solidFill>
                  <a:schemeClr val="accent1"/>
                </a:solidFill>
                <a:latin typeface="Calibri"/>
                <a:cs typeface="Calibri"/>
              </a:rPr>
              <a:t> </a:t>
            </a:r>
            <a:endParaRPr/>
          </a:p>
        </p:txBody>
      </p:sp>
      <p:sp>
        <p:nvSpPr>
          <p:cNvPr id="3" name="TextBox 2"/>
          <p:cNvSpPr txBox="1"/>
          <p:nvPr/>
        </p:nvSpPr>
        <p:spPr bwMode="auto">
          <a:xfrm>
            <a:off x="1038874" y="1116936"/>
            <a:ext cx="8235379" cy="5416868"/>
          </a:xfrm>
          <a:prstGeom prst="rect">
            <a:avLst/>
          </a:prstGeom>
          <a:noFill/>
        </p:spPr>
        <p:txBody>
          <a:bodyPr wrap="square" rtlCol="0">
            <a:spAutoFit/>
          </a:bodyPr>
          <a:lstStyle/>
          <a:p>
            <a:pPr algn="just">
              <a:defRPr/>
            </a:pPr>
            <a:r>
              <a:rPr lang="en-US" sz="1600" dirty="0">
                <a:solidFill>
                  <a:srgbClr val="000000"/>
                </a:solidFill>
                <a:latin typeface="Helvetica Neue"/>
              </a:rPr>
              <a:t>A </a:t>
            </a:r>
            <a:r>
              <a:rPr lang="en-US" sz="1600" b="1" dirty="0">
                <a:solidFill>
                  <a:srgbClr val="000000"/>
                </a:solidFill>
                <a:latin typeface="Helvetica Neue"/>
              </a:rPr>
              <a:t>Web Server </a:t>
            </a:r>
            <a:r>
              <a:rPr lang="en-US" sz="1600" dirty="0">
                <a:solidFill>
                  <a:srgbClr val="000000"/>
                </a:solidFill>
                <a:latin typeface="Helvetica Neue"/>
              </a:rPr>
              <a:t>is so crucial that without it the whole internet would possibly not exist as we know it.</a:t>
            </a:r>
            <a:endParaRPr sz="1600" dirty="0">
              <a:solidFill>
                <a:srgbClr val="000000"/>
              </a:solidFill>
              <a:latin typeface="Helvetica Neue"/>
            </a:endParaRPr>
          </a:p>
          <a:p>
            <a:pPr algn="just">
              <a:defRPr/>
            </a:pPr>
            <a:endParaRPr sz="1600" dirty="0">
              <a:solidFill>
                <a:srgbClr val="000000"/>
              </a:solidFill>
              <a:latin typeface="Helvetica Neue"/>
            </a:endParaRPr>
          </a:p>
          <a:p>
            <a:pPr algn="just">
              <a:defRPr/>
            </a:pPr>
            <a:r>
              <a:rPr lang="en-US" sz="1600" dirty="0">
                <a:solidFill>
                  <a:srgbClr val="000000"/>
                </a:solidFill>
                <a:latin typeface="Helvetica Neue"/>
              </a:rPr>
              <a:t>A Web Server is a combination of both </a:t>
            </a:r>
            <a:r>
              <a:rPr lang="en-US" sz="1600" b="1" dirty="0">
                <a:solidFill>
                  <a:srgbClr val="000000"/>
                </a:solidFill>
                <a:latin typeface="Helvetica Neue"/>
              </a:rPr>
              <a:t>Hardware</a:t>
            </a:r>
            <a:r>
              <a:rPr lang="en-US" sz="1600" dirty="0">
                <a:solidFill>
                  <a:srgbClr val="000000"/>
                </a:solidFill>
                <a:latin typeface="Helvetica Neue"/>
              </a:rPr>
              <a:t> and </a:t>
            </a:r>
            <a:r>
              <a:rPr lang="en-US" sz="1600" b="1" dirty="0">
                <a:solidFill>
                  <a:srgbClr val="000000"/>
                </a:solidFill>
                <a:latin typeface="Helvetica Neue"/>
              </a:rPr>
              <a:t>Software</a:t>
            </a:r>
            <a:endParaRPr sz="1600" b="1" dirty="0">
              <a:solidFill>
                <a:srgbClr val="000000"/>
              </a:solidFill>
              <a:latin typeface="Helvetica Neue"/>
            </a:endParaRPr>
          </a:p>
          <a:p>
            <a:pPr algn="just">
              <a:defRPr/>
            </a:pPr>
            <a:endParaRPr lang="en-US" sz="1600" i="0" dirty="0">
              <a:latin typeface="Calibri"/>
              <a:cs typeface="Calibri"/>
            </a:endParaRPr>
          </a:p>
          <a:p>
            <a:pPr marL="171450" indent="-171450" algn="just">
              <a:spcAft>
                <a:spcPts val="1200"/>
              </a:spcAft>
              <a:buFont typeface="Arial"/>
              <a:buChar char="•"/>
              <a:defRPr/>
            </a:pPr>
            <a:r>
              <a:rPr lang="en-US" sz="1600" b="1" dirty="0">
                <a:solidFill>
                  <a:schemeClr val="accent1"/>
                </a:solidFill>
                <a:latin typeface="Helvetica Neue"/>
              </a:rPr>
              <a:t>Hardware</a:t>
            </a:r>
            <a:r>
              <a:rPr lang="en-US" sz="1600" dirty="0">
                <a:solidFill>
                  <a:srgbClr val="000000"/>
                </a:solidFill>
                <a:latin typeface="Helvetica Neue"/>
              </a:rPr>
              <a:t> represents any physical part of a computer. In particular, the hardware of a Web Server is made of specific and high-quality </a:t>
            </a:r>
            <a:r>
              <a:rPr lang="en-US" sz="1600" b="1" dirty="0">
                <a:solidFill>
                  <a:srgbClr val="000000"/>
                </a:solidFill>
                <a:latin typeface="Helvetica Neue"/>
              </a:rPr>
              <a:t>computer parts</a:t>
            </a:r>
            <a:r>
              <a:rPr lang="en-US" sz="1600" dirty="0">
                <a:solidFill>
                  <a:srgbClr val="000000"/>
                </a:solidFill>
                <a:latin typeface="Helvetica Neue"/>
              </a:rPr>
              <a:t>, optimized to run as server. Although we find similar components as a regular computer (HD, motherboard, processors, RAM memory and others), these elements need to support high stress and load. In particular, the Web Servers run 24 hours a day, every day and therefore need a specific and high-performance refrigeration systems to avoid over heating. Connection to the network must always be guaranteed and needs to be of high quality. These devices store all the content of the websites or applications, in addition to the programs responsible for the communication between client and server. A Web Server has a high maintenance cost to ensure a smooth operation which should be operated by trained personnel. For all these reasons, it is more convenient to outsource the serves to Hosting Companies, which are specialized in this field.</a:t>
            </a:r>
            <a:endParaRPr sz="1600" dirty="0">
              <a:solidFill>
                <a:srgbClr val="000000"/>
              </a:solidFill>
              <a:latin typeface="Helvetica Neue"/>
            </a:endParaRPr>
          </a:p>
          <a:p>
            <a:pPr marL="171450" indent="-171450" algn="just">
              <a:buFont typeface="Arial"/>
              <a:buChar char="•"/>
              <a:defRPr/>
            </a:pPr>
            <a:r>
              <a:rPr lang="en-US" sz="1600" b="1" dirty="0">
                <a:solidFill>
                  <a:schemeClr val="accent1"/>
                </a:solidFill>
                <a:latin typeface="Helvetica Neue"/>
              </a:rPr>
              <a:t>Software</a:t>
            </a:r>
            <a:r>
              <a:rPr lang="en-US" sz="1600" dirty="0">
                <a:solidFill>
                  <a:srgbClr val="000000"/>
                </a:solidFill>
                <a:latin typeface="Helvetica Neue"/>
              </a:rPr>
              <a:t> represents </a:t>
            </a:r>
            <a:r>
              <a:rPr lang="en-US" sz="1600" b="1" dirty="0">
                <a:solidFill>
                  <a:srgbClr val="000000"/>
                </a:solidFill>
                <a:latin typeface="Helvetica Neue"/>
              </a:rPr>
              <a:t>all the programs that perform communication tasks </a:t>
            </a:r>
            <a:r>
              <a:rPr lang="en-US" sz="1600" dirty="0">
                <a:solidFill>
                  <a:srgbClr val="000000"/>
                </a:solidFill>
                <a:latin typeface="Helvetica Neue"/>
              </a:rPr>
              <a:t>between the server-side and the client-side. This is important in HTTP communication as well as in File Transfer Protocol (FTP), e-mails servers, etc. A computer can host multiple and/or different types of web </a:t>
            </a:r>
            <a:r>
              <a:rPr lang="en-US" sz="1600" dirty="0" err="1">
                <a:solidFill>
                  <a:srgbClr val="000000"/>
                </a:solidFill>
                <a:latin typeface="Helvetica Neue"/>
              </a:rPr>
              <a:t>servers</a:t>
            </a:r>
            <a:r>
              <a:rPr lang="en-US" sz="1600" baseline="30000" dirty="0" err="1">
                <a:latin typeface="Calibri"/>
                <a:cs typeface="Calibri"/>
              </a:rPr>
              <a:t>46</a:t>
            </a:r>
            <a:r>
              <a:rPr lang="en-US" sz="1600" dirty="0">
                <a:latin typeface="Calibri"/>
                <a:cs typeface="Calibri"/>
              </a:rPr>
              <a:t>.</a:t>
            </a:r>
            <a:endParaRPr lang="en-US" sz="1600" i="0" dirty="0">
              <a:latin typeface="Calibri"/>
              <a:cs typeface="Calibri"/>
            </a:endParaRPr>
          </a:p>
        </p:txBody>
      </p:sp>
      <p:pic>
        <p:nvPicPr>
          <p:cNvPr id="7" name="Picture 6"/>
          <p:cNvPicPr>
            <a:picLocks noChangeAspect="1"/>
          </p:cNvPicPr>
          <p:nvPr/>
        </p:nvPicPr>
        <p:blipFill>
          <a:blip r:embed="rId3">
            <a:alphaModFix/>
          </a:blip>
          <a:srcRect l="28768" t="1042" r="7989" b="-1042"/>
          <a:stretch/>
        </p:blipFill>
        <p:spPr bwMode="auto">
          <a:xfrm>
            <a:off x="9578523" y="816666"/>
            <a:ext cx="2456647" cy="2320285"/>
          </a:xfrm>
          <a:prstGeom prst="ellipse">
            <a:avLst/>
          </a:prstGeom>
        </p:spPr>
      </p:pic>
      <p:pic>
        <p:nvPicPr>
          <p:cNvPr id="8" name="Picture 7"/>
          <p:cNvPicPr>
            <a:picLocks noChangeAspect="1"/>
          </p:cNvPicPr>
          <p:nvPr/>
        </p:nvPicPr>
        <p:blipFill>
          <a:blip r:embed="rId4"/>
          <a:srcRect l="14571" r="17162"/>
          <a:stretch/>
        </p:blipFill>
        <p:spPr bwMode="auto">
          <a:xfrm>
            <a:off x="10299372" y="3959602"/>
            <a:ext cx="1241099" cy="1226956"/>
          </a:xfrm>
          <a:prstGeom prst="ellipse">
            <a:avLst/>
          </a:prstGeom>
        </p:spPr>
      </p:pic>
      <p:pic>
        <p:nvPicPr>
          <p:cNvPr id="10" name="Picture 9"/>
          <p:cNvPicPr>
            <a:picLocks noChangeAspect="1"/>
          </p:cNvPicPr>
          <p:nvPr/>
        </p:nvPicPr>
        <p:blipFill>
          <a:blip r:embed="rId5"/>
          <a:srcRect l="54643" b="60250"/>
          <a:stretch/>
        </p:blipFill>
        <p:spPr bwMode="auto">
          <a:xfrm>
            <a:off x="9635544" y="5408872"/>
            <a:ext cx="2342607" cy="1026505"/>
          </a:xfrm>
          <a:prstGeom prst="rect">
            <a:avLst/>
          </a:prstGeom>
        </p:spPr>
      </p:pic>
      <p:pic>
        <p:nvPicPr>
          <p:cNvPr id="2" name="Picture 1">
            <a:extLst>
              <a:ext uri="{FF2B5EF4-FFF2-40B4-BE49-F238E27FC236}">
                <a16:creationId xmlns:a16="http://schemas.microsoft.com/office/drawing/2014/main" id="{0E59C30A-955F-2A26-6ED3-3219AFCDB8C3}"/>
              </a:ext>
            </a:extLst>
          </p:cNvPr>
          <p:cNvPicPr>
            <a:picLocks noChangeAspect="1"/>
          </p:cNvPicPr>
          <p:nvPr/>
        </p:nvPicPr>
        <p:blipFill>
          <a:blip r:embed="rId6"/>
          <a:stretch>
            <a:fillRect/>
          </a:stretch>
        </p:blipFill>
        <p:spPr bwMode="auto">
          <a:xfrm>
            <a:off x="983432" y="280421"/>
            <a:ext cx="603556" cy="774259"/>
          </a:xfrm>
          <a:prstGeom prst="rect">
            <a:avLst/>
          </a:prstGeom>
        </p:spPr>
      </p:pic>
      <p:pic>
        <p:nvPicPr>
          <p:cNvPr id="9" name="Picture 8">
            <a:extLst>
              <a:ext uri="{FF2B5EF4-FFF2-40B4-BE49-F238E27FC236}">
                <a16:creationId xmlns:a16="http://schemas.microsoft.com/office/drawing/2014/main" id="{C4476837-1A0C-0DEB-4361-20F1945511CF}"/>
              </a:ext>
            </a:extLst>
          </p:cNvPr>
          <p:cNvPicPr>
            <a:picLocks noChangeAspect="1"/>
          </p:cNvPicPr>
          <p:nvPr/>
        </p:nvPicPr>
        <p:blipFill>
          <a:blip r:embed="rId7"/>
          <a:stretch>
            <a:fillRect/>
          </a:stretch>
        </p:blipFill>
        <p:spPr bwMode="auto">
          <a:xfrm>
            <a:off x="6449992" y="361522"/>
            <a:ext cx="2682472" cy="59136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775520" y="589310"/>
            <a:ext cx="6670282" cy="621836"/>
          </a:xfrm>
        </p:spPr>
        <p:txBody>
          <a:bodyPr/>
          <a:lstStyle/>
          <a:p>
            <a:pPr algn="l">
              <a:defRPr/>
            </a:pPr>
            <a:r>
              <a:rPr lang="en-US" sz="3600" dirty="0">
                <a:latin typeface="Calibri"/>
                <a:cs typeface="Calibri"/>
              </a:rPr>
              <a:t>W</a:t>
            </a:r>
            <a:r>
              <a:rPr lang="en-US" sz="3600" i="0" u="none" strike="noStrike" dirty="0">
                <a:latin typeface="Calibri"/>
                <a:cs typeface="Calibri"/>
              </a:rPr>
              <a:t>eb services</a:t>
            </a:r>
            <a:endParaRPr sz="3600" dirty="0"/>
          </a:p>
        </p:txBody>
      </p:sp>
      <p:sp>
        <p:nvSpPr>
          <p:cNvPr id="3" name="Subtitle 2"/>
          <p:cNvSpPr>
            <a:spLocks noGrp="1"/>
          </p:cNvSpPr>
          <p:nvPr>
            <p:ph type="subTitle" idx="1"/>
          </p:nvPr>
        </p:nvSpPr>
        <p:spPr bwMode="auto">
          <a:xfrm>
            <a:off x="1176139" y="1355833"/>
            <a:ext cx="8272659" cy="4868091"/>
          </a:xfrm>
        </p:spPr>
        <p:txBody>
          <a:bodyPr>
            <a:normAutofit/>
          </a:bodyPr>
          <a:lstStyle/>
          <a:p>
            <a:pPr algn="just">
              <a:defRPr/>
            </a:pPr>
            <a:r>
              <a:rPr lang="en-US" sz="1600" dirty="0">
                <a:solidFill>
                  <a:srgbClr val="000000"/>
                </a:solidFill>
                <a:latin typeface="Helvetica Neue"/>
              </a:rPr>
              <a:t>Web services are described as a system of software allowing </a:t>
            </a:r>
            <a:r>
              <a:rPr lang="en-US" sz="1600" b="1" dirty="0">
                <a:solidFill>
                  <a:srgbClr val="000000"/>
                </a:solidFill>
                <a:latin typeface="Helvetica Neue"/>
              </a:rPr>
              <a:t>different machines </a:t>
            </a:r>
            <a:r>
              <a:rPr lang="en-US" sz="1600" dirty="0">
                <a:solidFill>
                  <a:srgbClr val="000000"/>
                </a:solidFill>
                <a:latin typeface="Helvetica Neue"/>
              </a:rPr>
              <a:t>to interact with each other through network, according to </a:t>
            </a:r>
            <a:r>
              <a:rPr lang="en-US" sz="1600" dirty="0" err="1">
                <a:solidFill>
                  <a:srgbClr val="000000"/>
                </a:solidFill>
                <a:latin typeface="Helvetica Neue"/>
              </a:rPr>
              <a:t>W3C</a:t>
            </a:r>
            <a:r>
              <a:rPr lang="en-US" sz="1600" dirty="0">
                <a:solidFill>
                  <a:srgbClr val="000000"/>
                </a:solidFill>
                <a:latin typeface="Helvetica Neue"/>
              </a:rPr>
              <a:t> (World Wide Web Consortium). Web services succeed in this goal by using different open standards:</a:t>
            </a:r>
            <a:endParaRPr sz="1600" dirty="0">
              <a:solidFill>
                <a:srgbClr val="000000"/>
              </a:solidFill>
              <a:latin typeface="Helvetica Neue"/>
            </a:endParaRPr>
          </a:p>
          <a:p>
            <a:pPr algn="just">
              <a:defRPr/>
            </a:pPr>
            <a:r>
              <a:rPr lang="en-US" sz="1600" b="1" dirty="0">
                <a:solidFill>
                  <a:schemeClr val="accent1"/>
                </a:solidFill>
                <a:latin typeface="Helvetica Neue"/>
              </a:rPr>
              <a:t>XML</a:t>
            </a:r>
            <a:r>
              <a:rPr lang="en-US" sz="1600" dirty="0">
                <a:solidFill>
                  <a:srgbClr val="000000"/>
                </a:solidFill>
                <a:latin typeface="Helvetica Neue"/>
              </a:rPr>
              <a:t> or Extensible Markup Language is used to share data on the web in universal format.</a:t>
            </a:r>
            <a:endParaRPr sz="1600" dirty="0">
              <a:solidFill>
                <a:srgbClr val="000000"/>
              </a:solidFill>
              <a:latin typeface="Helvetica Neue"/>
            </a:endParaRPr>
          </a:p>
          <a:p>
            <a:pPr algn="just">
              <a:defRPr/>
            </a:pPr>
            <a:r>
              <a:rPr lang="en-US" sz="1600" b="1" dirty="0">
                <a:solidFill>
                  <a:schemeClr val="accent1"/>
                </a:solidFill>
                <a:latin typeface="Helvetica Neue"/>
              </a:rPr>
              <a:t>SOAP</a:t>
            </a:r>
            <a:r>
              <a:rPr lang="en-US" sz="1600" dirty="0">
                <a:solidFill>
                  <a:srgbClr val="000000"/>
                </a:solidFill>
                <a:latin typeface="Helvetica Neue"/>
              </a:rPr>
              <a:t> or Simple Object Access Protocol is an application communication protocol that sends and receives messages through XML format. It is considered the most effective way to </a:t>
            </a:r>
            <a:r>
              <a:rPr lang="en-US" sz="1600" b="1" dirty="0">
                <a:solidFill>
                  <a:srgbClr val="000000"/>
                </a:solidFill>
                <a:latin typeface="Helvetica Neue"/>
              </a:rPr>
              <a:t>communicate between applications </a:t>
            </a:r>
            <a:r>
              <a:rPr lang="en-US" sz="1600" dirty="0">
                <a:solidFill>
                  <a:srgbClr val="000000"/>
                </a:solidFill>
                <a:latin typeface="Helvetica Neue"/>
              </a:rPr>
              <a:t>over HTTP, supported by all browsers and servers.</a:t>
            </a:r>
            <a:endParaRPr sz="1600" dirty="0">
              <a:solidFill>
                <a:srgbClr val="000000"/>
              </a:solidFill>
              <a:latin typeface="Helvetica Neue"/>
            </a:endParaRPr>
          </a:p>
          <a:p>
            <a:pPr algn="just">
              <a:defRPr/>
            </a:pPr>
            <a:r>
              <a:rPr lang="en-US" sz="1600" b="1" dirty="0">
                <a:solidFill>
                  <a:schemeClr val="accent1"/>
                </a:solidFill>
                <a:latin typeface="Helvetica Neue"/>
              </a:rPr>
              <a:t>WSDL</a:t>
            </a:r>
            <a:r>
              <a:rPr lang="en-US" sz="1600" dirty="0">
                <a:solidFill>
                  <a:srgbClr val="000000"/>
                </a:solidFill>
                <a:latin typeface="Helvetica Neue"/>
              </a:rPr>
              <a:t> or Web Services Description Language is used to describe web service. WSDL includes three units namely Definitions, Operations and Service bindings. </a:t>
            </a:r>
            <a:endParaRPr sz="1600" dirty="0">
              <a:solidFill>
                <a:srgbClr val="000000"/>
              </a:solidFill>
              <a:latin typeface="Helvetica Neue"/>
            </a:endParaRPr>
          </a:p>
          <a:p>
            <a:pPr algn="just">
              <a:defRPr/>
            </a:pPr>
            <a:r>
              <a:rPr lang="en-US" sz="1600" b="1" dirty="0">
                <a:solidFill>
                  <a:schemeClr val="accent1"/>
                </a:solidFill>
                <a:latin typeface="Helvetica Neue"/>
              </a:rPr>
              <a:t>UDDI</a:t>
            </a:r>
            <a:r>
              <a:rPr lang="en-US" sz="1600" dirty="0">
                <a:solidFill>
                  <a:srgbClr val="000000"/>
                </a:solidFill>
                <a:latin typeface="Helvetica Neue"/>
              </a:rPr>
              <a:t> or Universal Description, Discovery, and Integration describes a set of services supporting the depiction and discovery of businesses, organizations, and other Web Services providers. It uses a common set of industry standards (e.g. HTTP, XML, XML Schema, and SOAP)</a:t>
            </a:r>
            <a:r>
              <a:rPr lang="en-US" b="0" i="0" baseline="30000" dirty="0">
                <a:solidFill>
                  <a:schemeClr val="tx1"/>
                </a:solidFill>
                <a:latin typeface="Calibri"/>
                <a:cs typeface="Calibri"/>
              </a:rPr>
              <a:t>47</a:t>
            </a:r>
            <a:r>
              <a:rPr lang="en-US" b="0" i="0" dirty="0">
                <a:solidFill>
                  <a:schemeClr val="tx1"/>
                </a:solidFill>
                <a:latin typeface="Calibri"/>
                <a:cs typeface="Calibri"/>
              </a:rPr>
              <a:t>.</a:t>
            </a:r>
            <a:endParaRPr dirty="0"/>
          </a:p>
          <a:p>
            <a:pPr>
              <a:defRPr/>
            </a:pPr>
            <a:endParaRPr dirty="0"/>
          </a:p>
        </p:txBody>
      </p:sp>
      <p:sp>
        <p:nvSpPr>
          <p:cNvPr id="6" name="Footer Placeholder 5"/>
          <p:cNvSpPr>
            <a:spLocks noGrp="1"/>
          </p:cNvSpPr>
          <p:nvPr>
            <p:ph type="ftr" sz="quarter" idx="11"/>
          </p:nvPr>
        </p:nvSpPr>
        <p:spPr bwMode="auto">
          <a:xfrm>
            <a:off x="804371" y="6478450"/>
            <a:ext cx="6297611" cy="365125"/>
          </a:xfrm>
        </p:spPr>
        <p:txBody>
          <a:bodyPr/>
          <a:lstStyle/>
          <a:p>
            <a:pPr>
              <a:defRPr/>
            </a:pPr>
            <a:r>
              <a:rPr lang="en-US">
                <a:latin typeface="Calibri"/>
                <a:cs typeface="Calibri"/>
              </a:rPr>
              <a:t>47. </a:t>
            </a:r>
            <a:r>
              <a:rPr lang="en-US" u="sng">
                <a:solidFill>
                  <a:schemeClr val="accent1"/>
                </a:solidFill>
                <a:latin typeface="Calibri"/>
                <a:cs typeface="Calibri"/>
                <a:hlinkClick r:id="rId2" tooltip="https://www.carmatec.com/blog/web-services-vs-web-applications/"/>
              </a:rPr>
              <a:t>https://www.carmatec.com/blog/web-services-vs-web-applications/</a:t>
            </a:r>
            <a:r>
              <a:rPr lang="en-US">
                <a:solidFill>
                  <a:schemeClr val="accent1"/>
                </a:solidFill>
                <a:latin typeface="Calibri"/>
                <a:cs typeface="Calibri"/>
              </a:rPr>
              <a:t> </a:t>
            </a:r>
            <a:endParaRPr/>
          </a:p>
        </p:txBody>
      </p:sp>
      <p:pic>
        <p:nvPicPr>
          <p:cNvPr id="7" name="Picture 6">
            <a:extLst>
              <a:ext uri="{FF2B5EF4-FFF2-40B4-BE49-F238E27FC236}">
                <a16:creationId xmlns:a16="http://schemas.microsoft.com/office/drawing/2014/main" id="{D279B390-B3BB-501F-A633-6DA9804BC9F9}"/>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8" name="Picture 7">
            <a:extLst>
              <a:ext uri="{FF2B5EF4-FFF2-40B4-BE49-F238E27FC236}">
                <a16:creationId xmlns:a16="http://schemas.microsoft.com/office/drawing/2014/main" id="{B1800F59-7DF6-A7D9-E076-E713862A34AC}"/>
              </a:ext>
            </a:extLst>
          </p:cNvPr>
          <p:cNvPicPr>
            <a:picLocks noChangeAspect="1"/>
          </p:cNvPicPr>
          <p:nvPr/>
        </p:nvPicPr>
        <p:blipFill>
          <a:blip r:embed="rId4"/>
          <a:stretch>
            <a:fillRect/>
          </a:stretch>
        </p:blipFill>
        <p:spPr bwMode="auto">
          <a:xfrm>
            <a:off x="6449992" y="361522"/>
            <a:ext cx="2682472" cy="59136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Box 6"/>
          <p:cNvSpPr txBox="1"/>
          <p:nvPr/>
        </p:nvSpPr>
        <p:spPr bwMode="auto">
          <a:xfrm>
            <a:off x="4736291" y="2738815"/>
            <a:ext cx="4542858" cy="3421449"/>
          </a:xfrm>
          <a:prstGeom prst="rect">
            <a:avLst/>
          </a:prstGeom>
          <a:noFill/>
        </p:spPr>
        <p:txBody>
          <a:bodyPr wrap="square" rtlCol="0">
            <a:spAutoFit/>
          </a:bodyPr>
          <a:lstStyle/>
          <a:p>
            <a:pPr algn="ctr">
              <a:spcBef>
                <a:spcPts val="1000"/>
              </a:spcBef>
              <a:defRPr/>
            </a:pPr>
            <a:r>
              <a:rPr lang="en-US" sz="1600" b="1" dirty="0">
                <a:solidFill>
                  <a:schemeClr val="accent1"/>
                </a:solidFill>
                <a:latin typeface="Helvetica Neue"/>
              </a:rPr>
              <a:t>Web Services</a:t>
            </a:r>
            <a:endParaRPr sz="1600" b="1" dirty="0">
              <a:solidFill>
                <a:schemeClr val="accent1"/>
              </a:solidFill>
              <a:latin typeface="Helvetica Neue"/>
            </a:endParaRPr>
          </a:p>
          <a:p>
            <a:pPr algn="just">
              <a:spcBef>
                <a:spcPts val="1000"/>
              </a:spcBef>
              <a:defRPr/>
            </a:pPr>
            <a:endParaRPr lang="en-US" sz="1600" dirty="0">
              <a:solidFill>
                <a:srgbClr val="000000"/>
              </a:solidFill>
              <a:latin typeface="Helvetica Neue"/>
            </a:endParaRPr>
          </a:p>
          <a:p>
            <a:pPr indent="-285750" algn="just">
              <a:buFont typeface="Arial"/>
              <a:buChar char="•"/>
              <a:defRPr/>
            </a:pPr>
            <a:r>
              <a:rPr lang="en-US" sz="1600" dirty="0">
                <a:solidFill>
                  <a:srgbClr val="000000"/>
                </a:solidFill>
                <a:latin typeface="Helvetica Neue"/>
              </a:rPr>
              <a:t>Constitute a </a:t>
            </a:r>
            <a:r>
              <a:rPr lang="en-US" sz="1600" b="1" dirty="0">
                <a:solidFill>
                  <a:srgbClr val="000000"/>
                </a:solidFill>
                <a:latin typeface="Helvetica Neue"/>
              </a:rPr>
              <a:t>standardized way of integrating Web-based applications </a:t>
            </a:r>
            <a:r>
              <a:rPr lang="en-US" sz="1600" dirty="0">
                <a:solidFill>
                  <a:srgbClr val="000000"/>
                </a:solidFill>
                <a:latin typeface="Helvetica Neue"/>
              </a:rPr>
              <a:t>using XML, SOAP, WSDL and UDDI open standards over an Internet backbone</a:t>
            </a:r>
          </a:p>
          <a:p>
            <a:pPr indent="-285750" algn="just">
              <a:buFont typeface="Arial"/>
              <a:buChar char="•"/>
              <a:defRPr/>
            </a:pPr>
            <a:r>
              <a:rPr lang="en-US" sz="1600" dirty="0">
                <a:solidFill>
                  <a:srgbClr val="000000"/>
                </a:solidFill>
                <a:latin typeface="Helvetica Neue"/>
              </a:rPr>
              <a:t>As mentioned, they can use any data format  </a:t>
            </a:r>
          </a:p>
          <a:p>
            <a:pPr indent="-285750" algn="just">
              <a:buFont typeface="Arial"/>
              <a:buChar char="•"/>
              <a:defRPr/>
            </a:pPr>
            <a:r>
              <a:rPr lang="en-US" sz="1600" b="1" dirty="0">
                <a:solidFill>
                  <a:srgbClr val="000000"/>
                </a:solidFill>
                <a:latin typeface="Helvetica Neue"/>
              </a:rPr>
              <a:t>Transport channels </a:t>
            </a:r>
            <a:r>
              <a:rPr lang="en-US" sz="1600" dirty="0">
                <a:solidFill>
                  <a:srgbClr val="000000"/>
                </a:solidFill>
                <a:latin typeface="Helvetica Neue"/>
              </a:rPr>
              <a:t>used by web services don’t necessarily need to be the HTTP protocol.</a:t>
            </a:r>
            <a:endParaRPr sz="1600" dirty="0">
              <a:solidFill>
                <a:srgbClr val="000000"/>
              </a:solidFill>
              <a:latin typeface="Helvetica Neue"/>
            </a:endParaRPr>
          </a:p>
          <a:p>
            <a:pPr indent="-285750" algn="just">
              <a:buFont typeface="Arial"/>
              <a:buChar char="•"/>
              <a:defRPr/>
            </a:pPr>
            <a:r>
              <a:rPr lang="en-US" sz="1600" dirty="0">
                <a:solidFill>
                  <a:srgbClr val="000000"/>
                </a:solidFill>
                <a:latin typeface="Helvetica Neue"/>
              </a:rPr>
              <a:t>There are mainly two types of web services within Microsoft: </a:t>
            </a:r>
            <a:r>
              <a:rPr lang="en-US" sz="1600" b="1" dirty="0">
                <a:solidFill>
                  <a:srgbClr val="000000"/>
                </a:solidFill>
                <a:latin typeface="Helvetica Neue"/>
              </a:rPr>
              <a:t>WCF</a:t>
            </a:r>
            <a:r>
              <a:rPr lang="en-US" sz="1600" dirty="0">
                <a:solidFill>
                  <a:srgbClr val="000000"/>
                </a:solidFill>
                <a:latin typeface="Helvetica Neue"/>
              </a:rPr>
              <a:t> and </a:t>
            </a:r>
            <a:r>
              <a:rPr lang="en-US" sz="1600" b="1" dirty="0">
                <a:solidFill>
                  <a:srgbClr val="000000"/>
                </a:solidFill>
                <a:latin typeface="Helvetica Neue"/>
              </a:rPr>
              <a:t>ASMX</a:t>
            </a:r>
            <a:r>
              <a:rPr lang="en-US" sz="1600" dirty="0">
                <a:solidFill>
                  <a:srgbClr val="000000"/>
                </a:solidFill>
                <a:latin typeface="Helvetica Neue"/>
              </a:rPr>
              <a:t>. WCF services are "hosted" by IIS, whereas ASMX web services run within IIS.</a:t>
            </a:r>
            <a:endParaRPr sz="1600" dirty="0">
              <a:solidFill>
                <a:srgbClr val="000000"/>
              </a:solidFill>
              <a:latin typeface="Helvetica Neue"/>
            </a:endParaRPr>
          </a:p>
        </p:txBody>
      </p:sp>
      <p:sp>
        <p:nvSpPr>
          <p:cNvPr id="8" name="TextBox 7"/>
          <p:cNvSpPr txBox="1"/>
          <p:nvPr/>
        </p:nvSpPr>
        <p:spPr bwMode="auto">
          <a:xfrm>
            <a:off x="839204" y="1971289"/>
            <a:ext cx="8434799" cy="584775"/>
          </a:xfrm>
          <a:prstGeom prst="rect">
            <a:avLst/>
          </a:prstGeom>
          <a:noFill/>
        </p:spPr>
        <p:txBody>
          <a:bodyPr wrap="square" rtlCol="0">
            <a:spAutoFit/>
          </a:bodyPr>
          <a:lstStyle/>
          <a:p>
            <a:pPr algn="just">
              <a:defRPr/>
            </a:pPr>
            <a:r>
              <a:rPr lang="en-US" sz="1600" dirty="0">
                <a:solidFill>
                  <a:srgbClr val="000000"/>
                </a:solidFill>
                <a:latin typeface="Helvetica Neue"/>
              </a:rPr>
              <a:t>To bring clarity over web service and web server, below the main differences between these two concepts are reported: </a:t>
            </a:r>
            <a:endParaRPr sz="1600" dirty="0">
              <a:solidFill>
                <a:srgbClr val="000000"/>
              </a:solidFill>
              <a:latin typeface="Helvetica Neue"/>
            </a:endParaRPr>
          </a:p>
        </p:txBody>
      </p:sp>
      <p:sp>
        <p:nvSpPr>
          <p:cNvPr id="9" name="TextBox 8"/>
          <p:cNvSpPr txBox="1"/>
          <p:nvPr/>
        </p:nvSpPr>
        <p:spPr bwMode="auto">
          <a:xfrm>
            <a:off x="859180" y="2790889"/>
            <a:ext cx="3695513" cy="2800767"/>
          </a:xfrm>
          <a:prstGeom prst="rect">
            <a:avLst/>
          </a:prstGeom>
          <a:noFill/>
        </p:spPr>
        <p:txBody>
          <a:bodyPr wrap="square" rtlCol="0">
            <a:spAutoFit/>
          </a:bodyPr>
          <a:lstStyle/>
          <a:p>
            <a:pPr algn="ctr">
              <a:defRPr/>
            </a:pPr>
            <a:r>
              <a:rPr lang="en-US" sz="1600" b="1" dirty="0">
                <a:solidFill>
                  <a:schemeClr val="accent1"/>
                </a:solidFill>
                <a:latin typeface="Helvetica Neue"/>
              </a:rPr>
              <a:t>Web Servers</a:t>
            </a:r>
            <a:endParaRPr sz="1600" b="1" dirty="0">
              <a:solidFill>
                <a:schemeClr val="accent1"/>
              </a:solidFill>
              <a:latin typeface="Helvetica Neue"/>
            </a:endParaRPr>
          </a:p>
          <a:p>
            <a:pPr algn="just">
              <a:defRPr/>
            </a:pPr>
            <a:endParaRPr lang="en-US" sz="1600" dirty="0">
              <a:solidFill>
                <a:srgbClr val="000000"/>
              </a:solidFill>
              <a:latin typeface="Helvetica Neue"/>
            </a:endParaRPr>
          </a:p>
          <a:p>
            <a:pPr indent="-285750" algn="just">
              <a:buFont typeface="Arial"/>
              <a:buChar char="•"/>
              <a:defRPr/>
            </a:pPr>
            <a:r>
              <a:rPr lang="en-US" sz="1600" dirty="0">
                <a:solidFill>
                  <a:srgbClr val="000000"/>
                </a:solidFill>
                <a:latin typeface="Helvetica Neue"/>
              </a:rPr>
              <a:t>Are  a </a:t>
            </a:r>
            <a:r>
              <a:rPr lang="en-US" sz="1600" b="1" dirty="0">
                <a:solidFill>
                  <a:srgbClr val="000000"/>
                </a:solidFill>
                <a:latin typeface="Helvetica Neue"/>
              </a:rPr>
              <a:t>piece of software</a:t>
            </a:r>
            <a:r>
              <a:rPr lang="en-US" sz="1600" dirty="0">
                <a:solidFill>
                  <a:srgbClr val="000000"/>
                </a:solidFill>
                <a:latin typeface="Helvetica Neue"/>
              </a:rPr>
              <a:t> that run on a physical or virtual machine, which designed to serve web pages/web sites/web services. </a:t>
            </a:r>
            <a:endParaRPr sz="1600" dirty="0">
              <a:solidFill>
                <a:srgbClr val="000000"/>
              </a:solidFill>
              <a:latin typeface="Helvetica Neue"/>
            </a:endParaRPr>
          </a:p>
          <a:p>
            <a:pPr indent="-285750" algn="just">
              <a:buFont typeface="Arial"/>
              <a:buChar char="•"/>
              <a:defRPr/>
            </a:pPr>
            <a:r>
              <a:rPr lang="en-US" sz="1600" b="1" dirty="0">
                <a:solidFill>
                  <a:srgbClr val="000000"/>
                </a:solidFill>
                <a:latin typeface="Helvetica Neue"/>
              </a:rPr>
              <a:t>Transport channel </a:t>
            </a:r>
            <a:r>
              <a:rPr lang="en-US" sz="1600" dirty="0">
                <a:solidFill>
                  <a:srgbClr val="000000"/>
                </a:solidFill>
                <a:latin typeface="Helvetica Neue"/>
              </a:rPr>
              <a:t>used by web server necessarily need to be HTTP protocol.</a:t>
            </a:r>
            <a:endParaRPr sz="1600" dirty="0">
              <a:solidFill>
                <a:srgbClr val="000000"/>
              </a:solidFill>
              <a:latin typeface="Helvetica Neue"/>
            </a:endParaRPr>
          </a:p>
          <a:p>
            <a:pPr indent="-285750" algn="just">
              <a:buFont typeface="Arial"/>
              <a:buChar char="•"/>
              <a:defRPr/>
            </a:pPr>
            <a:r>
              <a:rPr lang="en-US" sz="1600" dirty="0">
                <a:solidFill>
                  <a:srgbClr val="000000"/>
                </a:solidFill>
                <a:latin typeface="Helvetica Neue"/>
              </a:rPr>
              <a:t>Accept HTTP requests and respond by giving </a:t>
            </a:r>
            <a:r>
              <a:rPr lang="en-US" sz="1600" b="1" dirty="0">
                <a:solidFill>
                  <a:srgbClr val="000000"/>
                </a:solidFill>
                <a:latin typeface="Helvetica Neue"/>
              </a:rPr>
              <a:t>HTTP responses</a:t>
            </a:r>
            <a:r>
              <a:rPr lang="en-US" sz="1600" dirty="0">
                <a:solidFill>
                  <a:srgbClr val="000000"/>
                </a:solidFill>
                <a:latin typeface="Helvetica Neue"/>
              </a:rPr>
              <a:t>.</a:t>
            </a:r>
            <a:endParaRPr sz="1600" dirty="0">
              <a:solidFill>
                <a:srgbClr val="000000"/>
              </a:solidFill>
              <a:latin typeface="Helvetica Neue"/>
            </a:endParaRPr>
          </a:p>
        </p:txBody>
      </p:sp>
      <p:pic>
        <p:nvPicPr>
          <p:cNvPr id="3" name="Picture 2">
            <a:extLst>
              <a:ext uri="{FF2B5EF4-FFF2-40B4-BE49-F238E27FC236}">
                <a16:creationId xmlns:a16="http://schemas.microsoft.com/office/drawing/2014/main" id="{661A728F-43D3-0EFF-3848-6A67094B17F1}"/>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F6445DB0-0F68-5CB0-4B63-F52FC93191DA}"/>
              </a:ext>
            </a:extLst>
          </p:cNvPr>
          <p:cNvPicPr>
            <a:picLocks noChangeAspect="1"/>
          </p:cNvPicPr>
          <p:nvPr/>
        </p:nvPicPr>
        <p:blipFill>
          <a:blip r:embed="rId3"/>
          <a:stretch>
            <a:fillRect/>
          </a:stretch>
        </p:blipFill>
        <p:spPr bwMode="auto">
          <a:xfrm>
            <a:off x="6449992" y="361522"/>
            <a:ext cx="2682472" cy="591363"/>
          </a:xfrm>
          <a:prstGeom prst="rect">
            <a:avLst/>
          </a:prstGeom>
        </p:spPr>
      </p:pic>
      <p:sp>
        <p:nvSpPr>
          <p:cNvPr id="2" name="Title 1"/>
          <p:cNvSpPr>
            <a:spLocks noGrp="1"/>
          </p:cNvSpPr>
          <p:nvPr>
            <p:ph type="ctrTitle"/>
          </p:nvPr>
        </p:nvSpPr>
        <p:spPr bwMode="auto">
          <a:xfrm>
            <a:off x="1586988" y="554189"/>
            <a:ext cx="7140544" cy="1267042"/>
          </a:xfrm>
        </p:spPr>
        <p:txBody>
          <a:bodyPr/>
          <a:lstStyle/>
          <a:p>
            <a:pPr algn="l">
              <a:defRPr/>
            </a:pPr>
            <a:r>
              <a:rPr lang="en-US" sz="3600" dirty="0">
                <a:latin typeface="Calibri"/>
                <a:cs typeface="Calibri"/>
              </a:rPr>
              <a:t>The differences between a web server and a web service </a:t>
            </a:r>
            <a:endParaRPr sz="36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239799" y="1718573"/>
            <a:ext cx="7892794" cy="2705380"/>
          </a:xfrm>
        </p:spPr>
        <p:txBody>
          <a:bodyPr>
            <a:normAutofit lnSpcReduction="10000"/>
          </a:bodyPr>
          <a:lstStyle/>
          <a:p>
            <a:pPr algn="just">
              <a:defRPr/>
            </a:pPr>
            <a:r>
              <a:rPr lang="en-US" b="1" dirty="0">
                <a:solidFill>
                  <a:srgbClr val="000000"/>
                </a:solidFill>
                <a:latin typeface="Helvetica Neue"/>
              </a:rPr>
              <a:t>Traditional applications </a:t>
            </a:r>
            <a:r>
              <a:rPr lang="en-US" dirty="0">
                <a:solidFill>
                  <a:srgbClr val="000000"/>
                </a:solidFill>
                <a:latin typeface="Helvetica Neue"/>
              </a:rPr>
              <a:t>are stored and run locally via the operating system (OS). On the other hand, any application that a user accesses via internet (e.g., client browser) is referred to as </a:t>
            </a:r>
            <a:r>
              <a:rPr lang="en-US" b="1" dirty="0">
                <a:solidFill>
                  <a:srgbClr val="000000"/>
                </a:solidFill>
                <a:latin typeface="Helvetica Neue"/>
              </a:rPr>
              <a:t>web application</a:t>
            </a:r>
            <a:r>
              <a:rPr lang="en-US" dirty="0">
                <a:solidFill>
                  <a:srgbClr val="000000"/>
                </a:solidFill>
                <a:latin typeface="Helvetica Neue"/>
              </a:rPr>
              <a:t>. Examples of commonly-used web applications include:</a:t>
            </a:r>
            <a:endParaRPr dirty="0">
              <a:solidFill>
                <a:srgbClr val="000000"/>
              </a:solidFill>
              <a:latin typeface="Helvetica Neue"/>
            </a:endParaRPr>
          </a:p>
          <a:p>
            <a:pPr marL="285750" indent="-285750" algn="just">
              <a:buFont typeface="Wingdings"/>
              <a:buChar char="Ø"/>
              <a:defRPr/>
            </a:pPr>
            <a:r>
              <a:rPr lang="en-US" u="sng" dirty="0">
                <a:solidFill>
                  <a:srgbClr val="000000"/>
                </a:solidFill>
                <a:latin typeface="Helvetica Neue"/>
              </a:rPr>
              <a:t>web-mail,</a:t>
            </a:r>
            <a:r>
              <a:rPr lang="en-US" dirty="0">
                <a:solidFill>
                  <a:srgbClr val="000000"/>
                </a:solidFill>
                <a:latin typeface="Helvetica Neue"/>
              </a:rPr>
              <a:t> </a:t>
            </a:r>
            <a:r>
              <a:rPr lang="en-US" u="sng" dirty="0">
                <a:solidFill>
                  <a:srgbClr val="000000"/>
                </a:solidFill>
                <a:latin typeface="Helvetica Neue"/>
              </a:rPr>
              <a:t>online retail sales</a:t>
            </a:r>
            <a:r>
              <a:rPr lang="en-US" dirty="0">
                <a:solidFill>
                  <a:srgbClr val="000000"/>
                </a:solidFill>
                <a:latin typeface="Helvetica Neue"/>
              </a:rPr>
              <a:t>, </a:t>
            </a:r>
            <a:r>
              <a:rPr lang="en-US" u="sng" dirty="0">
                <a:solidFill>
                  <a:srgbClr val="000000"/>
                </a:solidFill>
                <a:latin typeface="Helvetica Neue"/>
              </a:rPr>
              <a:t>online banking</a:t>
            </a:r>
            <a:r>
              <a:rPr lang="en-US" dirty="0">
                <a:solidFill>
                  <a:srgbClr val="000000"/>
                </a:solidFill>
                <a:latin typeface="Helvetica Neue"/>
              </a:rPr>
              <a:t>, and </a:t>
            </a:r>
            <a:r>
              <a:rPr lang="en-US" u="sng" dirty="0">
                <a:solidFill>
                  <a:srgbClr val="000000"/>
                </a:solidFill>
                <a:latin typeface="Helvetica Neue"/>
              </a:rPr>
              <a:t>online auctions</a:t>
            </a:r>
            <a:r>
              <a:rPr lang="en-US" dirty="0">
                <a:solidFill>
                  <a:srgbClr val="000000"/>
                </a:solidFill>
                <a:latin typeface="Helvetica Neue"/>
              </a:rPr>
              <a:t>.</a:t>
            </a:r>
            <a:endParaRPr dirty="0">
              <a:solidFill>
                <a:srgbClr val="000000"/>
              </a:solidFill>
              <a:latin typeface="Helvetica Neue"/>
            </a:endParaRPr>
          </a:p>
          <a:p>
            <a:pPr algn="just">
              <a:defRPr/>
            </a:pPr>
            <a:r>
              <a:rPr lang="en-US" dirty="0">
                <a:solidFill>
                  <a:srgbClr val="000000"/>
                </a:solidFill>
                <a:latin typeface="Helvetica Neue"/>
              </a:rPr>
              <a:t>In the context of Web Applications, it is important to define what a client is. A ‘client’ is a piece of computer hardware or software that accesses a service made available by a server as part of the client–server model of computer </a:t>
            </a:r>
            <a:r>
              <a:rPr lang="en-US" dirty="0" err="1">
                <a:solidFill>
                  <a:srgbClr val="000000"/>
                </a:solidFill>
                <a:latin typeface="Helvetica Neue"/>
              </a:rPr>
              <a:t>networks</a:t>
            </a:r>
            <a:r>
              <a:rPr lang="en-US" b="0" i="0" baseline="30000" dirty="0" err="1">
                <a:solidFill>
                  <a:schemeClr val="tx1"/>
                </a:solidFill>
                <a:latin typeface="Calibri"/>
                <a:cs typeface="Calibri"/>
              </a:rPr>
              <a:t>48</a:t>
            </a:r>
            <a:r>
              <a:rPr lang="en-US" b="0" i="0" dirty="0">
                <a:solidFill>
                  <a:schemeClr val="tx1"/>
                </a:solidFill>
                <a:latin typeface="Calibri"/>
                <a:cs typeface="Calibri"/>
              </a:rPr>
              <a:t>. </a:t>
            </a:r>
            <a:endParaRPr dirty="0"/>
          </a:p>
        </p:txBody>
      </p:sp>
      <p:sp>
        <p:nvSpPr>
          <p:cNvPr id="6" name="Footer Placeholder 5"/>
          <p:cNvSpPr>
            <a:spLocks noGrp="1"/>
          </p:cNvSpPr>
          <p:nvPr>
            <p:ph type="ftr" sz="quarter" idx="11"/>
          </p:nvPr>
        </p:nvSpPr>
        <p:spPr bwMode="auto">
          <a:xfrm>
            <a:off x="686043" y="6478450"/>
            <a:ext cx="8587960" cy="365125"/>
          </a:xfrm>
        </p:spPr>
        <p:txBody>
          <a:bodyPr/>
          <a:lstStyle/>
          <a:p>
            <a:pPr>
              <a:defRPr/>
            </a:pPr>
            <a:r>
              <a:rPr lang="en-US">
                <a:latin typeface="Calibri"/>
                <a:cs typeface="Calibri"/>
              </a:rPr>
              <a:t>48.</a:t>
            </a:r>
            <a:r>
              <a:rPr lang="en-US" b="0" i="0">
                <a:solidFill>
                  <a:srgbClr val="202122"/>
                </a:solidFill>
                <a:latin typeface="Calibri"/>
                <a:cs typeface="Calibri"/>
              </a:rPr>
              <a:t> Microsoft Official Academic, Course (8 July 2008). </a:t>
            </a:r>
            <a:r>
              <a:rPr lang="en-US" b="0" i="1" u="sng" strike="noStrike">
                <a:solidFill>
                  <a:schemeClr val="accent1"/>
                </a:solidFill>
                <a:latin typeface="Calibri"/>
                <a:cs typeface="Calibri"/>
                <a:hlinkClick r:id="rId2" tooltip="https://books.google.com/books?id=JDxxDwAAQBAJ&amp;q=%22Client%22+computing+-wikipedia&amp;pg=PA280"/>
              </a:rPr>
              <a:t>Exam 70-643 Windows Server 2008 Applications Infrastructure Configuration</a:t>
            </a:r>
            <a:r>
              <a:rPr lang="en-US" b="0" i="0">
                <a:solidFill>
                  <a:srgbClr val="202122"/>
                </a:solidFill>
                <a:latin typeface="Calibri"/>
                <a:cs typeface="Calibri"/>
              </a:rPr>
              <a:t>. John Wiley &amp; Sons. </a:t>
            </a:r>
            <a:r>
              <a:rPr lang="en-US" b="0" i="0" u="sng" strike="noStrike">
                <a:solidFill>
                  <a:schemeClr val="accent1"/>
                </a:solidFill>
                <a:latin typeface="Calibri"/>
                <a:cs typeface="Calibri"/>
                <a:hlinkClick r:id="rId3" tooltip="ISBN (identifier)"/>
              </a:rPr>
              <a:t>ISBN</a:t>
            </a:r>
            <a:r>
              <a:rPr lang="en-US" b="0" i="0">
                <a:solidFill>
                  <a:schemeClr val="accent1"/>
                </a:solidFill>
                <a:latin typeface="Calibri"/>
                <a:cs typeface="Calibri"/>
              </a:rPr>
              <a:t> </a:t>
            </a:r>
            <a:r>
              <a:rPr lang="en-US" b="0" i="0" u="sng" strike="noStrike">
                <a:solidFill>
                  <a:schemeClr val="accent1"/>
                </a:solidFill>
                <a:latin typeface="Calibri"/>
                <a:cs typeface="Calibri"/>
                <a:hlinkClick r:id="rId4" tooltip="Special:BookSources/978-0-470-22513-4"/>
              </a:rPr>
              <a:t>978-0-470-22513-4</a:t>
            </a:r>
            <a:endParaRPr lang="en-US">
              <a:solidFill>
                <a:schemeClr val="accent1"/>
              </a:solidFill>
              <a:latin typeface="Calibri"/>
              <a:cs typeface="Calibri"/>
            </a:endParaRPr>
          </a:p>
        </p:txBody>
      </p:sp>
      <p:pic>
        <p:nvPicPr>
          <p:cNvPr id="2" name="Picture 1">
            <a:extLst>
              <a:ext uri="{FF2B5EF4-FFF2-40B4-BE49-F238E27FC236}">
                <a16:creationId xmlns:a16="http://schemas.microsoft.com/office/drawing/2014/main" id="{866AF486-5514-82F2-811B-06938F286459}"/>
              </a:ext>
            </a:extLst>
          </p:cNvPr>
          <p:cNvPicPr>
            <a:picLocks noChangeAspect="1"/>
          </p:cNvPicPr>
          <p:nvPr/>
        </p:nvPicPr>
        <p:blipFill>
          <a:blip r:embed="rId5"/>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34FDB521-DFBB-23A7-093E-5E0411F90DC1}"/>
              </a:ext>
            </a:extLst>
          </p:cNvPr>
          <p:cNvPicPr>
            <a:picLocks noChangeAspect="1"/>
          </p:cNvPicPr>
          <p:nvPr/>
        </p:nvPicPr>
        <p:blipFill>
          <a:blip r:embed="rId6"/>
          <a:stretch>
            <a:fillRect/>
          </a:stretch>
        </p:blipFill>
        <p:spPr bwMode="auto">
          <a:xfrm>
            <a:off x="6449992" y="361522"/>
            <a:ext cx="2682472" cy="591363"/>
          </a:xfrm>
          <a:prstGeom prst="rect">
            <a:avLst/>
          </a:prstGeom>
        </p:spPr>
      </p:pic>
      <p:sp>
        <p:nvSpPr>
          <p:cNvPr id="8" name="TextBox 7"/>
          <p:cNvSpPr txBox="1"/>
          <p:nvPr/>
        </p:nvSpPr>
        <p:spPr bwMode="auto">
          <a:xfrm>
            <a:off x="1703512" y="623992"/>
            <a:ext cx="3396343" cy="646331"/>
          </a:xfrm>
          <a:prstGeom prst="rect">
            <a:avLst/>
          </a:prstGeom>
          <a:noFill/>
        </p:spPr>
        <p:txBody>
          <a:bodyPr wrap="square" rtlCol="0">
            <a:spAutoFit/>
          </a:bodyPr>
          <a:lstStyle/>
          <a:p>
            <a:pPr algn="just">
              <a:defRPr/>
            </a:pPr>
            <a:r>
              <a:rPr lang="en-US" sz="3600" i="0">
                <a:solidFill>
                  <a:schemeClr val="accent1"/>
                </a:solidFill>
                <a:latin typeface="Calibri"/>
                <a:cs typeface="Calibri"/>
              </a:rPr>
              <a:t>Web Application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2" name="TextBox 1"/>
          <p:cNvSpPr txBox="1"/>
          <p:nvPr/>
        </p:nvSpPr>
        <p:spPr bwMode="auto">
          <a:xfrm>
            <a:off x="1512507" y="2404625"/>
            <a:ext cx="7158481" cy="3139321"/>
          </a:xfrm>
          <a:prstGeom prst="rect">
            <a:avLst/>
          </a:prstGeom>
          <a:noFill/>
        </p:spPr>
        <p:txBody>
          <a:bodyPr wrap="square" rtlCol="0">
            <a:spAutoFit/>
          </a:bodyPr>
          <a:lstStyle/>
          <a:p>
            <a:pPr algn="just">
              <a:defRPr/>
            </a:pPr>
            <a:r>
              <a:rPr lang="en-US" dirty="0">
                <a:solidFill>
                  <a:srgbClr val="000000"/>
                </a:solidFill>
                <a:latin typeface="Helvetica Neue"/>
              </a:rPr>
              <a:t>To clarify the difference between web applications and web services, a comparison is reported below:</a:t>
            </a:r>
            <a:endParaRPr dirty="0">
              <a:solidFill>
                <a:srgbClr val="000000"/>
              </a:solidFill>
              <a:latin typeface="Helvetica Neue"/>
            </a:endParaRPr>
          </a:p>
          <a:p>
            <a:pPr marL="285750" indent="-285750" algn="just">
              <a:buFont typeface="Arial"/>
              <a:buChar char="•"/>
              <a:defRPr/>
            </a:pPr>
            <a:r>
              <a:rPr lang="en-US" b="1" dirty="0">
                <a:solidFill>
                  <a:schemeClr val="accent1"/>
                </a:solidFill>
                <a:latin typeface="Helvetica Neue"/>
              </a:rPr>
              <a:t>Web Services </a:t>
            </a:r>
            <a:r>
              <a:rPr lang="en-US" dirty="0">
                <a:solidFill>
                  <a:srgbClr val="000000"/>
                </a:solidFill>
                <a:latin typeface="Helvetica Neue"/>
              </a:rPr>
              <a:t>can be used to transfer data between Web Applications.</a:t>
            </a:r>
            <a:endParaRPr dirty="0">
              <a:solidFill>
                <a:srgbClr val="000000"/>
              </a:solidFill>
              <a:latin typeface="Helvetica Neue"/>
            </a:endParaRPr>
          </a:p>
          <a:p>
            <a:pPr marL="285750" indent="-285750" algn="just">
              <a:buFont typeface="Arial"/>
              <a:buChar char="•"/>
              <a:defRPr/>
            </a:pPr>
            <a:r>
              <a:rPr lang="en-US" b="1" dirty="0">
                <a:solidFill>
                  <a:schemeClr val="accent1"/>
                </a:solidFill>
                <a:latin typeface="Helvetica Neue"/>
              </a:rPr>
              <a:t>Web Services </a:t>
            </a:r>
            <a:r>
              <a:rPr lang="en-US" dirty="0">
                <a:solidFill>
                  <a:srgbClr val="000000"/>
                </a:solidFill>
                <a:latin typeface="Helvetica Neue"/>
              </a:rPr>
              <a:t>are accessible from different platforms such as web servers.</a:t>
            </a:r>
            <a:endParaRPr dirty="0">
              <a:solidFill>
                <a:srgbClr val="000000"/>
              </a:solidFill>
              <a:latin typeface="Helvetica Neue"/>
            </a:endParaRPr>
          </a:p>
          <a:p>
            <a:pPr marL="285750" indent="-285750" algn="just">
              <a:buFont typeface="Arial"/>
              <a:buChar char="•"/>
              <a:defRPr/>
            </a:pPr>
            <a:r>
              <a:rPr lang="en-US" b="1" dirty="0">
                <a:solidFill>
                  <a:schemeClr val="accent1"/>
                </a:solidFill>
                <a:latin typeface="Helvetica Neue"/>
              </a:rPr>
              <a:t>Web Application </a:t>
            </a:r>
            <a:r>
              <a:rPr lang="en-US" dirty="0">
                <a:solidFill>
                  <a:srgbClr val="000000"/>
                </a:solidFill>
                <a:latin typeface="Helvetica Neue"/>
              </a:rPr>
              <a:t>can be accessed through browsers</a:t>
            </a:r>
            <a:endParaRPr dirty="0">
              <a:solidFill>
                <a:srgbClr val="000000"/>
              </a:solidFill>
              <a:latin typeface="Helvetica Neue"/>
            </a:endParaRPr>
          </a:p>
          <a:p>
            <a:pPr marL="285750" indent="-285750" algn="just">
              <a:buFont typeface="Arial"/>
              <a:buChar char="•"/>
              <a:defRPr/>
            </a:pPr>
            <a:r>
              <a:rPr lang="en-US" dirty="0">
                <a:solidFill>
                  <a:srgbClr val="000000"/>
                </a:solidFill>
                <a:latin typeface="Helvetica Neue"/>
              </a:rPr>
              <a:t>A </a:t>
            </a:r>
            <a:r>
              <a:rPr lang="en-US" b="1" dirty="0">
                <a:solidFill>
                  <a:schemeClr val="accent1"/>
                </a:solidFill>
                <a:latin typeface="Helvetica Neue"/>
              </a:rPr>
              <a:t>Web Application </a:t>
            </a:r>
            <a:r>
              <a:rPr lang="en-US" dirty="0">
                <a:solidFill>
                  <a:srgbClr val="000000"/>
                </a:solidFill>
                <a:latin typeface="Helvetica Neue"/>
              </a:rPr>
              <a:t>is designed for human interaction, while a Web Service is meant for computers.</a:t>
            </a:r>
            <a:endParaRPr dirty="0">
              <a:solidFill>
                <a:srgbClr val="000000"/>
              </a:solidFill>
              <a:latin typeface="Helvetica Neue"/>
            </a:endParaRPr>
          </a:p>
          <a:p>
            <a:pPr marL="285750" indent="-285750" algn="just">
              <a:buFont typeface="Arial"/>
              <a:buChar char="•"/>
              <a:defRPr/>
            </a:pPr>
            <a:r>
              <a:rPr lang="en-US" b="1" dirty="0">
                <a:solidFill>
                  <a:schemeClr val="accent1"/>
                </a:solidFill>
                <a:latin typeface="Helvetica Neue"/>
              </a:rPr>
              <a:t>Web Application </a:t>
            </a:r>
            <a:r>
              <a:rPr lang="en-US" dirty="0">
                <a:solidFill>
                  <a:srgbClr val="000000"/>
                </a:solidFill>
                <a:latin typeface="Helvetica Neue"/>
              </a:rPr>
              <a:t>has a Graphical User Interface (GUI) while web services do </a:t>
            </a:r>
            <a:r>
              <a:rPr lang="en-US" dirty="0" err="1">
                <a:solidFill>
                  <a:srgbClr val="000000"/>
                </a:solidFill>
                <a:latin typeface="Helvetica Neue"/>
              </a:rPr>
              <a:t>not</a:t>
            </a:r>
            <a:r>
              <a:rPr lang="en-US" sz="1800" b="0" i="0" baseline="30000" dirty="0" err="1">
                <a:solidFill>
                  <a:schemeClr val="tx1"/>
                </a:solidFill>
                <a:latin typeface="Calibri"/>
                <a:cs typeface="Calibri"/>
              </a:rPr>
              <a:t>47,50</a:t>
            </a:r>
            <a:r>
              <a:rPr lang="en-US" b="0" i="0" dirty="0">
                <a:solidFill>
                  <a:srgbClr val="666666"/>
                </a:solidFill>
                <a:latin typeface="Universe IT"/>
              </a:rPr>
              <a:t>.</a:t>
            </a:r>
            <a:endParaRPr dirty="0"/>
          </a:p>
        </p:txBody>
      </p:sp>
      <p:sp>
        <p:nvSpPr>
          <p:cNvPr id="4" name="Footer Placeholder 3"/>
          <p:cNvSpPr>
            <a:spLocks noGrp="1"/>
          </p:cNvSpPr>
          <p:nvPr>
            <p:ph type="ftr" sz="quarter" idx="11"/>
          </p:nvPr>
        </p:nvSpPr>
        <p:spPr bwMode="auto">
          <a:xfrm>
            <a:off x="816671" y="6492875"/>
            <a:ext cx="6297611" cy="365125"/>
          </a:xfrm>
        </p:spPr>
        <p:txBody>
          <a:bodyPr/>
          <a:lstStyle/>
          <a:p>
            <a:pPr>
              <a:defRPr/>
            </a:pPr>
            <a:r>
              <a:rPr lang="en-US">
                <a:latin typeface="Calibri"/>
                <a:cs typeface="Calibri"/>
              </a:rPr>
              <a:t>47. </a:t>
            </a:r>
            <a:r>
              <a:rPr lang="en-US" u="sng">
                <a:solidFill>
                  <a:schemeClr val="accent1"/>
                </a:solidFill>
                <a:latin typeface="Calibri"/>
                <a:cs typeface="Calibri"/>
                <a:hlinkClick r:id="rId2" tooltip="https://www.carmatec.com/blog/web-services-vs-web-applications/"/>
              </a:rPr>
              <a:t>https://www.carmatec.com/blog/web-services-vs-web-applications/</a:t>
            </a:r>
            <a:r>
              <a:rPr lang="en-US">
                <a:solidFill>
                  <a:schemeClr val="accent1"/>
                </a:solidFill>
                <a:latin typeface="Calibri"/>
                <a:cs typeface="Calibri"/>
              </a:rPr>
              <a:t> </a:t>
            </a:r>
            <a:endParaRPr/>
          </a:p>
          <a:p>
            <a:pPr>
              <a:defRPr/>
            </a:pPr>
            <a:r>
              <a:rPr lang="en-US">
                <a:latin typeface="Calibri"/>
                <a:cs typeface="Calibri"/>
              </a:rPr>
              <a:t>49</a:t>
            </a:r>
            <a:r>
              <a:rPr lang="en-US">
                <a:solidFill>
                  <a:schemeClr val="accent1"/>
                </a:solidFill>
                <a:latin typeface="Calibri"/>
                <a:cs typeface="Calibri"/>
              </a:rPr>
              <a:t>. </a:t>
            </a:r>
            <a:r>
              <a:rPr lang="en-US" u="sng">
                <a:solidFill>
                  <a:schemeClr val="accent1"/>
                </a:solidFill>
                <a:latin typeface="Calibri"/>
                <a:cs typeface="Calibri"/>
                <a:hlinkClick r:id="rId3" tooltip="https://www.quora.com/What-is-the-difference-between-web-service-and-web-application"/>
              </a:rPr>
              <a:t>https://www.quora.com/What-is-the-difference-between-web-service-and-web-application</a:t>
            </a:r>
            <a:r>
              <a:rPr lang="en-US">
                <a:solidFill>
                  <a:schemeClr val="accent1"/>
                </a:solidFill>
                <a:latin typeface="Calibri"/>
                <a:cs typeface="Calibri"/>
              </a:rPr>
              <a:t> </a:t>
            </a:r>
            <a:endParaRPr/>
          </a:p>
        </p:txBody>
      </p:sp>
      <p:pic>
        <p:nvPicPr>
          <p:cNvPr id="6" name="Picture 5">
            <a:extLst>
              <a:ext uri="{FF2B5EF4-FFF2-40B4-BE49-F238E27FC236}">
                <a16:creationId xmlns:a16="http://schemas.microsoft.com/office/drawing/2014/main" id="{A3BB2E82-BDF7-7599-8F7C-031BA2E5F73B}"/>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9" name="Picture 8">
            <a:extLst>
              <a:ext uri="{FF2B5EF4-FFF2-40B4-BE49-F238E27FC236}">
                <a16:creationId xmlns:a16="http://schemas.microsoft.com/office/drawing/2014/main" id="{40A72C93-3F84-054A-D715-A3E7C565869A}"/>
              </a:ext>
            </a:extLst>
          </p:cNvPr>
          <p:cNvPicPr>
            <a:picLocks noChangeAspect="1"/>
          </p:cNvPicPr>
          <p:nvPr/>
        </p:nvPicPr>
        <p:blipFill>
          <a:blip r:embed="rId5"/>
          <a:stretch>
            <a:fillRect/>
          </a:stretch>
        </p:blipFill>
        <p:spPr bwMode="auto">
          <a:xfrm>
            <a:off x="6449992" y="361522"/>
            <a:ext cx="2682472" cy="591363"/>
          </a:xfrm>
          <a:prstGeom prst="rect">
            <a:avLst/>
          </a:prstGeom>
        </p:spPr>
      </p:pic>
      <p:sp>
        <p:nvSpPr>
          <p:cNvPr id="8" name="Title 1"/>
          <p:cNvSpPr>
            <a:spLocks noGrp="1"/>
          </p:cNvSpPr>
          <p:nvPr>
            <p:ph type="ctrTitle"/>
          </p:nvPr>
        </p:nvSpPr>
        <p:spPr bwMode="auto">
          <a:xfrm>
            <a:off x="1586988" y="543913"/>
            <a:ext cx="7140544" cy="1267042"/>
          </a:xfrm>
        </p:spPr>
        <p:txBody>
          <a:bodyPr/>
          <a:lstStyle/>
          <a:p>
            <a:pPr algn="l">
              <a:defRPr/>
            </a:pPr>
            <a:r>
              <a:rPr lang="en-US" sz="3600" dirty="0">
                <a:latin typeface="Calibri"/>
                <a:cs typeface="Calibri"/>
              </a:rPr>
              <a:t>The differences between a web services and a web application</a:t>
            </a:r>
            <a:endParaRPr sz="36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099216" y="2295089"/>
            <a:ext cx="7766936" cy="4111398"/>
          </a:xfrm>
        </p:spPr>
        <p:txBody>
          <a:bodyPr>
            <a:normAutofit/>
          </a:bodyPr>
          <a:lstStyle/>
          <a:p>
            <a:pPr marL="342900" indent="-342900" algn="just">
              <a:buFont typeface="+mj-lt"/>
              <a:buAutoNum type="arabicPeriod"/>
              <a:defRPr/>
            </a:pPr>
            <a:r>
              <a:rPr lang="en-US" dirty="0">
                <a:solidFill>
                  <a:srgbClr val="000000"/>
                </a:solidFill>
                <a:latin typeface="Helvetica Neue"/>
              </a:rPr>
              <a:t>Replicate Data and Services to </a:t>
            </a:r>
            <a:r>
              <a:rPr lang="en-US" b="1" dirty="0">
                <a:solidFill>
                  <a:srgbClr val="000000"/>
                </a:solidFill>
                <a:latin typeface="Helvetica Neue"/>
              </a:rPr>
              <a:t>Improve Availability</a:t>
            </a:r>
            <a:endParaRPr b="1" dirty="0">
              <a:solidFill>
                <a:srgbClr val="000000"/>
              </a:solidFill>
              <a:latin typeface="Helvetica Neue"/>
            </a:endParaRPr>
          </a:p>
          <a:p>
            <a:pPr marL="342900" indent="-342900" algn="just">
              <a:buFont typeface="+mj-lt"/>
              <a:buAutoNum type="arabicPeriod"/>
              <a:defRPr/>
            </a:pPr>
            <a:r>
              <a:rPr lang="en-US" dirty="0">
                <a:solidFill>
                  <a:srgbClr val="000000"/>
                </a:solidFill>
                <a:latin typeface="Helvetica Neue"/>
              </a:rPr>
              <a:t>Use Logging of Transactions to </a:t>
            </a:r>
            <a:r>
              <a:rPr lang="en-US" b="1" dirty="0">
                <a:solidFill>
                  <a:srgbClr val="000000"/>
                </a:solidFill>
                <a:latin typeface="Helvetica Neue"/>
              </a:rPr>
              <a:t>Improve Nonrepudiation and Accountability</a:t>
            </a:r>
            <a:endParaRPr b="1" dirty="0">
              <a:solidFill>
                <a:srgbClr val="000000"/>
              </a:solidFill>
              <a:latin typeface="Helvetica Neue"/>
            </a:endParaRPr>
          </a:p>
          <a:p>
            <a:pPr marL="342900" indent="-342900" algn="just">
              <a:buFont typeface="+mj-lt"/>
              <a:buAutoNum type="arabicPeriod"/>
              <a:defRPr/>
            </a:pPr>
            <a:r>
              <a:rPr lang="en-US" dirty="0">
                <a:solidFill>
                  <a:srgbClr val="000000"/>
                </a:solidFill>
                <a:latin typeface="Helvetica Neue"/>
              </a:rPr>
              <a:t>Use Threat Modeling and Secure Software Design Techniques to </a:t>
            </a:r>
            <a:r>
              <a:rPr lang="en-US" b="1" dirty="0">
                <a:solidFill>
                  <a:srgbClr val="000000"/>
                </a:solidFill>
                <a:latin typeface="Helvetica Neue"/>
              </a:rPr>
              <a:t>Protect from Attacks</a:t>
            </a:r>
            <a:r>
              <a:rPr lang="en-US" dirty="0">
                <a:solidFill>
                  <a:srgbClr val="000000"/>
                </a:solidFill>
                <a:latin typeface="Helvetica Neue"/>
              </a:rPr>
              <a:t>. </a:t>
            </a:r>
            <a:endParaRPr dirty="0">
              <a:solidFill>
                <a:srgbClr val="000000"/>
              </a:solidFill>
              <a:latin typeface="Helvetica Neue"/>
            </a:endParaRPr>
          </a:p>
          <a:p>
            <a:pPr marL="342900" indent="-342900" algn="just">
              <a:buFont typeface="+mj-lt"/>
              <a:buAutoNum type="arabicPeriod"/>
              <a:defRPr/>
            </a:pPr>
            <a:r>
              <a:rPr lang="en-US" dirty="0">
                <a:solidFill>
                  <a:srgbClr val="000000"/>
                </a:solidFill>
                <a:latin typeface="Helvetica Neue"/>
              </a:rPr>
              <a:t>Use Performance Analysis and Simulation Techniques </a:t>
            </a:r>
            <a:r>
              <a:rPr lang="en-US" b="1" dirty="0">
                <a:solidFill>
                  <a:srgbClr val="000000"/>
                </a:solidFill>
                <a:latin typeface="Helvetica Neue"/>
              </a:rPr>
              <a:t>for End-to-End Quality of Service</a:t>
            </a:r>
            <a:r>
              <a:rPr lang="en-US" dirty="0">
                <a:solidFill>
                  <a:srgbClr val="000000"/>
                </a:solidFill>
                <a:latin typeface="Helvetica Neue"/>
              </a:rPr>
              <a:t> (QoS) and </a:t>
            </a:r>
            <a:r>
              <a:rPr lang="en-US" b="1" dirty="0">
                <a:solidFill>
                  <a:srgbClr val="000000"/>
                </a:solidFill>
                <a:latin typeface="Helvetica Neue"/>
              </a:rPr>
              <a:t>Quality of Protection</a:t>
            </a:r>
            <a:r>
              <a:rPr lang="en-US" dirty="0">
                <a:solidFill>
                  <a:srgbClr val="000000"/>
                </a:solidFill>
                <a:latin typeface="Helvetica Neue"/>
              </a:rPr>
              <a:t>. </a:t>
            </a:r>
            <a:endParaRPr dirty="0">
              <a:solidFill>
                <a:srgbClr val="000000"/>
              </a:solidFill>
              <a:latin typeface="Helvetica Neue"/>
            </a:endParaRPr>
          </a:p>
          <a:p>
            <a:pPr marL="342900" indent="-342900" algn="just">
              <a:buFont typeface="+mj-lt"/>
              <a:buAutoNum type="arabicPeriod"/>
              <a:defRPr/>
            </a:pPr>
            <a:r>
              <a:rPr lang="en-US" dirty="0">
                <a:solidFill>
                  <a:srgbClr val="000000"/>
                </a:solidFill>
                <a:latin typeface="Helvetica Neue"/>
              </a:rPr>
              <a:t>Digitally Sign UDDI Entries to </a:t>
            </a:r>
            <a:r>
              <a:rPr lang="en-US" b="1" dirty="0">
                <a:solidFill>
                  <a:srgbClr val="000000"/>
                </a:solidFill>
                <a:latin typeface="Helvetica Neue"/>
              </a:rPr>
              <a:t>Verify the Author of Registered Entries</a:t>
            </a:r>
            <a:r>
              <a:rPr lang="en-US" dirty="0">
                <a:solidFill>
                  <a:srgbClr val="000000"/>
                </a:solidFill>
                <a:latin typeface="Helvetica Neue"/>
              </a:rPr>
              <a:t>. </a:t>
            </a:r>
            <a:endParaRPr dirty="0">
              <a:solidFill>
                <a:srgbClr val="000000"/>
              </a:solidFill>
              <a:latin typeface="Helvetica Neue"/>
            </a:endParaRPr>
          </a:p>
          <a:p>
            <a:pPr marL="342900" indent="-342900" algn="just">
              <a:buFont typeface="+mj-lt"/>
              <a:buAutoNum type="arabicPeriod"/>
              <a:defRPr/>
            </a:pPr>
            <a:r>
              <a:rPr lang="en-US" dirty="0">
                <a:solidFill>
                  <a:srgbClr val="000000"/>
                </a:solidFill>
                <a:latin typeface="Helvetica Neue"/>
              </a:rPr>
              <a:t>Enhance Existing Security Mechanisms and </a:t>
            </a:r>
            <a:r>
              <a:rPr lang="en-US" dirty="0" err="1">
                <a:solidFill>
                  <a:srgbClr val="000000"/>
                </a:solidFill>
                <a:latin typeface="Helvetica Neue"/>
              </a:rPr>
              <a:t>Infrastructure</a:t>
            </a:r>
            <a:r>
              <a:rPr lang="en-US" baseline="30000" dirty="0" err="1">
                <a:solidFill>
                  <a:schemeClr val="tx1"/>
                </a:solidFill>
                <a:latin typeface="Calibri"/>
                <a:cs typeface="Calibri"/>
              </a:rPr>
              <a:t>41</a:t>
            </a:r>
            <a:r>
              <a:rPr lang="en-US" dirty="0">
                <a:solidFill>
                  <a:schemeClr val="tx1"/>
                </a:solidFill>
                <a:latin typeface="Calibri"/>
                <a:cs typeface="Calibri"/>
              </a:rPr>
              <a:t>. </a:t>
            </a:r>
            <a:endParaRPr dirty="0">
              <a:solidFill>
                <a:schemeClr val="tx1"/>
              </a:solidFill>
              <a:latin typeface="Calibri"/>
              <a:cs typeface="Calibri"/>
            </a:endParaRPr>
          </a:p>
        </p:txBody>
      </p:sp>
      <p:sp>
        <p:nvSpPr>
          <p:cNvPr id="7" name="Footer Placeholder 5"/>
          <p:cNvSpPr>
            <a:spLocks noGrp="1"/>
          </p:cNvSpPr>
          <p:nvPr>
            <p:ph type="ftr" sz="quarter" idx="11"/>
          </p:nvPr>
        </p:nvSpPr>
        <p:spPr bwMode="auto">
          <a:xfrm>
            <a:off x="817880" y="6390192"/>
            <a:ext cx="8762757" cy="467477"/>
          </a:xfrm>
        </p:spPr>
        <p:txBody>
          <a:bodyPr/>
          <a:lstStyle/>
          <a:p>
            <a:pPr>
              <a:defRPr/>
            </a:pPr>
            <a:r>
              <a:rPr lang="en-US">
                <a:latin typeface="Calibri"/>
                <a:cs typeface="Calibri"/>
              </a:rPr>
              <a:t>41. G. Beuchelt, Chapter 10 - Securing Web Applications, Services, and Servers, Editor J.R. Vacca, Computer and Information Security Handbook (Third Edition), ISBN </a:t>
            </a:r>
            <a:r>
              <a:rPr b="0" i="0">
                <a:solidFill>
                  <a:srgbClr val="747779"/>
                </a:solidFill>
                <a:latin typeface="Calibri"/>
                <a:cs typeface="Calibri"/>
              </a:rPr>
              <a:t>9780128038437</a:t>
            </a:r>
            <a:r>
              <a:rPr lang="en-US" b="0" i="0">
                <a:solidFill>
                  <a:srgbClr val="747779"/>
                </a:solidFill>
                <a:latin typeface="Calibri"/>
                <a:cs typeface="Calibri"/>
              </a:rPr>
              <a:t>. </a:t>
            </a:r>
            <a:r>
              <a:rPr lang="en-US" b="0" i="0" u="sng">
                <a:solidFill>
                  <a:schemeClr val="accent1"/>
                </a:solidFill>
                <a:latin typeface="Calibri"/>
                <a:cs typeface="Calibri"/>
                <a:hlinkClick r:id="rId2" tooltip="https://www.elsevier.com/books/computer-and-information-security-handbook/vacca/978-0-12-803843-7"/>
              </a:rPr>
              <a:t>https://www.elsevier.com/books/computer-and-information-security-handbook/vacca/978-0-12-803843-7</a:t>
            </a:r>
            <a:r>
              <a:rPr lang="en-US" b="0" i="0">
                <a:solidFill>
                  <a:schemeClr val="accent1"/>
                </a:solidFill>
                <a:latin typeface="Calibri"/>
                <a:cs typeface="Calibri"/>
              </a:rPr>
              <a:t> </a:t>
            </a:r>
            <a:endParaRPr lang="en-US">
              <a:solidFill>
                <a:schemeClr val="accent1"/>
              </a:solidFill>
              <a:latin typeface="Calibri"/>
              <a:cs typeface="Calibri"/>
            </a:endParaRPr>
          </a:p>
        </p:txBody>
      </p:sp>
      <p:pic>
        <p:nvPicPr>
          <p:cNvPr id="2" name="Picture 1">
            <a:extLst>
              <a:ext uri="{FF2B5EF4-FFF2-40B4-BE49-F238E27FC236}">
                <a16:creationId xmlns:a16="http://schemas.microsoft.com/office/drawing/2014/main" id="{343ADC18-A585-52F9-D450-73F5FEA02F37}"/>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9499ED63-82B5-0CF8-6D3C-EDC775FEA4E5}"/>
              </a:ext>
            </a:extLst>
          </p:cNvPr>
          <p:cNvPicPr>
            <a:picLocks noChangeAspect="1"/>
          </p:cNvPicPr>
          <p:nvPr/>
        </p:nvPicPr>
        <p:blipFill>
          <a:blip r:embed="rId4"/>
          <a:stretch>
            <a:fillRect/>
          </a:stretch>
        </p:blipFill>
        <p:spPr bwMode="auto">
          <a:xfrm>
            <a:off x="6449992" y="361522"/>
            <a:ext cx="2682472" cy="591363"/>
          </a:xfrm>
          <a:prstGeom prst="rect">
            <a:avLst/>
          </a:prstGeom>
        </p:spPr>
      </p:pic>
      <p:sp>
        <p:nvSpPr>
          <p:cNvPr id="8" name="TextBox 7"/>
          <p:cNvSpPr txBox="1"/>
          <p:nvPr/>
        </p:nvSpPr>
        <p:spPr bwMode="auto">
          <a:xfrm>
            <a:off x="1586988" y="676726"/>
            <a:ext cx="6575587" cy="1200329"/>
          </a:xfrm>
          <a:prstGeom prst="rect">
            <a:avLst/>
          </a:prstGeom>
          <a:noFill/>
        </p:spPr>
        <p:txBody>
          <a:bodyPr wrap="square" rtlCol="0">
            <a:spAutoFit/>
          </a:bodyPr>
          <a:lstStyle/>
          <a:p>
            <a:pPr algn="just">
              <a:defRPr/>
            </a:pPr>
            <a:r>
              <a:rPr lang="en-US" sz="3600" dirty="0">
                <a:solidFill>
                  <a:schemeClr val="accent1"/>
                </a:solidFill>
                <a:latin typeface="Calibri"/>
                <a:cs typeface="Calibri"/>
              </a:rPr>
              <a:t>Security actions for </a:t>
            </a:r>
            <a:r>
              <a:rPr lang="en-US" sz="3600" i="0" dirty="0">
                <a:solidFill>
                  <a:schemeClr val="accent1"/>
                </a:solidFill>
                <a:latin typeface="Calibri"/>
                <a:cs typeface="Calibri"/>
              </a:rPr>
              <a:t>Web Services, Servers and Applications</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a:extLst>
              <a:ext uri="{FF2B5EF4-FFF2-40B4-BE49-F238E27FC236}">
                <a16:creationId xmlns:a16="http://schemas.microsoft.com/office/drawing/2014/main" id="{A1B03204-C708-A8D4-17B3-27BA3009C9C2}"/>
              </a:ext>
            </a:extLst>
          </p:cNvPr>
          <p:cNvPicPr>
            <a:picLocks noChangeAspect="1"/>
          </p:cNvPicPr>
          <p:nvPr/>
        </p:nvPicPr>
        <p:blipFill>
          <a:blip r:embed="rId2"/>
          <a:stretch>
            <a:fillRect/>
          </a:stretch>
        </p:blipFill>
        <p:spPr bwMode="auto">
          <a:xfrm>
            <a:off x="6384032" y="344592"/>
            <a:ext cx="2682472" cy="591363"/>
          </a:xfrm>
          <a:prstGeom prst="rect">
            <a:avLst/>
          </a:prstGeom>
        </p:spPr>
      </p:pic>
      <p:pic>
        <p:nvPicPr>
          <p:cNvPr id="10" name="Picture 9"/>
          <p:cNvPicPr>
            <a:picLocks noChangeAspect="1"/>
          </p:cNvPicPr>
          <p:nvPr/>
        </p:nvPicPr>
        <p:blipFill>
          <a:blip r:embed="rId3"/>
          <a:stretch/>
        </p:blipFill>
        <p:spPr bwMode="auto">
          <a:xfrm>
            <a:off x="1703512" y="910160"/>
            <a:ext cx="5759167" cy="5522758"/>
          </a:xfrm>
          <a:prstGeom prst="rect">
            <a:avLst/>
          </a:prstGeom>
        </p:spPr>
      </p:pic>
      <p:sp>
        <p:nvSpPr>
          <p:cNvPr id="6" name="Footer Placeholder 5"/>
          <p:cNvSpPr>
            <a:spLocks noGrp="1"/>
          </p:cNvSpPr>
          <p:nvPr>
            <p:ph type="ftr" sz="quarter" idx="11"/>
          </p:nvPr>
        </p:nvSpPr>
        <p:spPr bwMode="auto">
          <a:xfrm>
            <a:off x="817880" y="6390192"/>
            <a:ext cx="8762757" cy="467477"/>
          </a:xfrm>
        </p:spPr>
        <p:txBody>
          <a:bodyPr/>
          <a:lstStyle/>
          <a:p>
            <a:pPr>
              <a:defRPr/>
            </a:pPr>
            <a:r>
              <a:rPr lang="en-US">
                <a:latin typeface="Calibri"/>
                <a:cs typeface="Calibri"/>
              </a:rPr>
              <a:t>41. G. Beuchelt, Chapter 10 - Securing Web Applications, Services, and Servers, Editor J.R. Vacca, Computer and Information Security Handbook (Third Edition), ISBN </a:t>
            </a:r>
            <a:r>
              <a:rPr b="0" i="0">
                <a:solidFill>
                  <a:srgbClr val="747779"/>
                </a:solidFill>
                <a:latin typeface="Calibri"/>
                <a:cs typeface="Calibri"/>
              </a:rPr>
              <a:t>9780128038437</a:t>
            </a:r>
            <a:r>
              <a:rPr lang="en-US" b="0" i="0">
                <a:solidFill>
                  <a:srgbClr val="747779"/>
                </a:solidFill>
                <a:latin typeface="Calibri"/>
                <a:cs typeface="Calibri"/>
              </a:rPr>
              <a:t>. </a:t>
            </a:r>
            <a:r>
              <a:rPr lang="en-US" b="0" i="0" u="sng">
                <a:solidFill>
                  <a:schemeClr val="accent1"/>
                </a:solidFill>
                <a:latin typeface="Calibri"/>
                <a:cs typeface="Calibri"/>
                <a:hlinkClick r:id="rId4" tooltip="https://www.elsevier.com/books/computer-and-information-security-handbook/vacca/978-0-12-803843-7"/>
              </a:rPr>
              <a:t>https://www.elsevier.com/books/computer-and-information-security-handbook/vacca/978-0-12-803843-7</a:t>
            </a:r>
            <a:r>
              <a:rPr lang="en-US" b="0" i="0">
                <a:solidFill>
                  <a:schemeClr val="accent1"/>
                </a:solidFill>
                <a:latin typeface="Calibri"/>
                <a:cs typeface="Calibri"/>
              </a:rPr>
              <a:t> </a:t>
            </a:r>
            <a:endParaRPr lang="en-US">
              <a:solidFill>
                <a:schemeClr val="accent1"/>
              </a:solidFill>
              <a:latin typeface="Calibri"/>
              <a:cs typeface="Calibri"/>
            </a:endParaRPr>
          </a:p>
        </p:txBody>
      </p:sp>
      <p:pic>
        <p:nvPicPr>
          <p:cNvPr id="2" name="Picture 1">
            <a:extLst>
              <a:ext uri="{FF2B5EF4-FFF2-40B4-BE49-F238E27FC236}">
                <a16:creationId xmlns:a16="http://schemas.microsoft.com/office/drawing/2014/main" id="{48CF6355-BA37-5EB3-C066-4037389B06B7}"/>
              </a:ext>
            </a:extLst>
          </p:cNvPr>
          <p:cNvPicPr>
            <a:picLocks noChangeAspect="1"/>
          </p:cNvPicPr>
          <p:nvPr/>
        </p:nvPicPr>
        <p:blipFill>
          <a:blip r:embed="rId5"/>
          <a:stretch>
            <a:fillRect/>
          </a:stretch>
        </p:blipFill>
        <p:spPr bwMode="auto">
          <a:xfrm>
            <a:off x="983432" y="280421"/>
            <a:ext cx="603556" cy="77425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07067" y="2428568"/>
            <a:ext cx="7766936" cy="1809080"/>
          </a:xfrm>
        </p:spPr>
        <p:txBody>
          <a:bodyPr/>
          <a:lstStyle/>
          <a:p>
            <a:pPr algn="ctr">
              <a:defRPr/>
            </a:pPr>
            <a:r>
              <a:rPr lang="en-US" sz="4800" b="1" dirty="0">
                <a:latin typeface="Helvetica Neue"/>
                <a:ea typeface="+mn-ea"/>
                <a:cs typeface="+mn-cs"/>
              </a:rPr>
              <a:t>5) CYBERSECURITY COMMON TAXONOMY</a:t>
            </a:r>
            <a:endParaRPr sz="4800" b="1" dirty="0">
              <a:latin typeface="Helvetica Neue"/>
              <a:ea typeface="+mn-ea"/>
              <a:cs typeface="+mn-cs"/>
            </a:endParaRPr>
          </a:p>
        </p:txBody>
      </p:sp>
      <p:pic>
        <p:nvPicPr>
          <p:cNvPr id="3" name="Picture 2">
            <a:extLst>
              <a:ext uri="{FF2B5EF4-FFF2-40B4-BE49-F238E27FC236}">
                <a16:creationId xmlns:a16="http://schemas.microsoft.com/office/drawing/2014/main" id="{E1F9E7FA-47AA-A629-D707-09A0674E7D6A}"/>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7DEA8431-9380-13A8-766B-59D7699E9F91}"/>
              </a:ext>
            </a:extLst>
          </p:cNvPr>
          <p:cNvPicPr>
            <a:picLocks noChangeAspect="1"/>
          </p:cNvPicPr>
          <p:nvPr/>
        </p:nvPicPr>
        <p:blipFill>
          <a:blip r:embed="rId3"/>
          <a:stretch>
            <a:fillRect/>
          </a:stretch>
        </p:blipFill>
        <p:spPr bwMode="auto">
          <a:xfrm>
            <a:off x="6449992" y="361522"/>
            <a:ext cx="2682472" cy="591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ottotitolo 2"/>
          <p:cNvSpPr>
            <a:spLocks noGrp="1"/>
          </p:cNvSpPr>
          <p:nvPr>
            <p:ph type="subTitle" idx="1"/>
          </p:nvPr>
        </p:nvSpPr>
        <p:spPr bwMode="auto">
          <a:xfrm>
            <a:off x="1139400" y="1044927"/>
            <a:ext cx="8140747" cy="5178996"/>
          </a:xfrm>
        </p:spPr>
        <p:txBody>
          <a:bodyPr vert="horz" lIns="91440" tIns="45720" rIns="91440" bIns="45720" rtlCol="0" anchor="t">
            <a:noAutofit/>
          </a:bodyPr>
          <a:lstStyle/>
          <a:p>
            <a:pPr marL="342900" indent="-342900" algn="just">
              <a:buFont typeface="+mj-lt"/>
              <a:buAutoNum type="arabicPeriod" startAt="5"/>
              <a:defRPr/>
            </a:pPr>
            <a:r>
              <a:rPr lang="en-US" dirty="0">
                <a:solidFill>
                  <a:srgbClr val="000000"/>
                </a:solidFill>
                <a:latin typeface="Helvetica Neue"/>
              </a:rPr>
              <a:t>“The ability to </a:t>
            </a:r>
            <a:r>
              <a:rPr lang="en-US" b="1" dirty="0">
                <a:solidFill>
                  <a:srgbClr val="000000"/>
                </a:solidFill>
                <a:latin typeface="Helvetica Neue"/>
              </a:rPr>
              <a:t>protect</a:t>
            </a:r>
            <a:r>
              <a:rPr lang="en-US" dirty="0">
                <a:solidFill>
                  <a:srgbClr val="000000"/>
                </a:solidFill>
                <a:latin typeface="Helvetica Neue"/>
              </a:rPr>
              <a:t> or </a:t>
            </a:r>
            <a:r>
              <a:rPr lang="en-US" b="1" dirty="0">
                <a:solidFill>
                  <a:srgbClr val="000000"/>
                </a:solidFill>
                <a:latin typeface="Helvetica Neue"/>
              </a:rPr>
              <a:t>defend</a:t>
            </a:r>
            <a:r>
              <a:rPr lang="en-US" dirty="0">
                <a:solidFill>
                  <a:srgbClr val="000000"/>
                </a:solidFill>
                <a:latin typeface="Helvetica Neue"/>
              </a:rPr>
              <a:t> the use of cyberspace from cyber-</a:t>
            </a:r>
            <a:r>
              <a:rPr lang="en-US" dirty="0" err="1">
                <a:solidFill>
                  <a:srgbClr val="000000"/>
                </a:solidFill>
                <a:latin typeface="Helvetica Neue"/>
              </a:rPr>
              <a:t>attacks”</a:t>
            </a:r>
            <a:r>
              <a:rPr lang="en-US" sz="1800" b="0" i="0" baseline="30000" dirty="0" err="1">
                <a:solidFill>
                  <a:schemeClr val="tx1"/>
                </a:solidFill>
                <a:latin typeface="Calibri"/>
                <a:cs typeface="Calibri"/>
              </a:rPr>
              <a:t>5</a:t>
            </a:r>
            <a:r>
              <a:rPr lang="en-US" sz="1800" b="0" i="0" dirty="0">
                <a:solidFill>
                  <a:schemeClr val="tx1"/>
                </a:solidFill>
                <a:latin typeface="Calibri"/>
                <a:cs typeface="Calibri"/>
              </a:rPr>
              <a:t>.</a:t>
            </a:r>
            <a:endParaRPr dirty="0"/>
          </a:p>
          <a:p>
            <a:pPr marL="342900" indent="-342900" algn="just">
              <a:buFont typeface="+mj-lt"/>
              <a:buAutoNum type="arabicPeriod" startAt="5"/>
              <a:defRPr/>
            </a:pPr>
            <a:r>
              <a:rPr lang="en-US" dirty="0">
                <a:solidFill>
                  <a:srgbClr val="000000"/>
                </a:solidFill>
                <a:latin typeface="Helvetica Neue"/>
              </a:rPr>
              <a:t>“The body of </a:t>
            </a:r>
            <a:r>
              <a:rPr lang="en-US" b="1" dirty="0">
                <a:solidFill>
                  <a:srgbClr val="000000"/>
                </a:solidFill>
                <a:latin typeface="Helvetica Neue"/>
              </a:rPr>
              <a:t>technologies</a:t>
            </a:r>
            <a:r>
              <a:rPr lang="en-US" dirty="0">
                <a:solidFill>
                  <a:srgbClr val="000000"/>
                </a:solidFill>
                <a:latin typeface="Helvetica Neue"/>
              </a:rPr>
              <a:t>, </a:t>
            </a:r>
            <a:r>
              <a:rPr lang="en-US" b="1" dirty="0">
                <a:solidFill>
                  <a:srgbClr val="000000"/>
                </a:solidFill>
                <a:latin typeface="Helvetica Neue"/>
              </a:rPr>
              <a:t>processes</a:t>
            </a:r>
            <a:r>
              <a:rPr lang="en-US" dirty="0">
                <a:solidFill>
                  <a:srgbClr val="000000"/>
                </a:solidFill>
                <a:latin typeface="Helvetica Neue"/>
              </a:rPr>
              <a:t>, </a:t>
            </a:r>
            <a:r>
              <a:rPr lang="en-US" b="1" dirty="0">
                <a:solidFill>
                  <a:srgbClr val="000000"/>
                </a:solidFill>
                <a:latin typeface="Helvetica Neue"/>
              </a:rPr>
              <a:t>practices</a:t>
            </a:r>
            <a:r>
              <a:rPr lang="en-US" dirty="0">
                <a:solidFill>
                  <a:srgbClr val="000000"/>
                </a:solidFill>
                <a:latin typeface="Helvetica Neue"/>
              </a:rPr>
              <a:t> and </a:t>
            </a:r>
            <a:r>
              <a:rPr lang="en-US" b="1" dirty="0">
                <a:solidFill>
                  <a:srgbClr val="000000"/>
                </a:solidFill>
                <a:latin typeface="Helvetica Neue"/>
              </a:rPr>
              <a:t>response</a:t>
            </a:r>
            <a:r>
              <a:rPr lang="en-US" dirty="0">
                <a:solidFill>
                  <a:srgbClr val="000000"/>
                </a:solidFill>
                <a:latin typeface="Helvetica Neue"/>
              </a:rPr>
              <a:t> and </a:t>
            </a:r>
            <a:r>
              <a:rPr lang="en-US" b="1" dirty="0">
                <a:solidFill>
                  <a:srgbClr val="000000"/>
                </a:solidFill>
                <a:latin typeface="Helvetica Neue"/>
              </a:rPr>
              <a:t>mitigation measures </a:t>
            </a:r>
            <a:r>
              <a:rPr lang="en-US" dirty="0">
                <a:solidFill>
                  <a:srgbClr val="000000"/>
                </a:solidFill>
                <a:latin typeface="Helvetica Neue"/>
              </a:rPr>
              <a:t>designed to protect networks, computers, programs and data from attack, damage or unauthorized access so as to ensure confidentiality, integrity and </a:t>
            </a:r>
            <a:r>
              <a:rPr lang="en-US" dirty="0" err="1">
                <a:solidFill>
                  <a:srgbClr val="000000"/>
                </a:solidFill>
                <a:latin typeface="Helvetica Neue"/>
              </a:rPr>
              <a:t>availability”</a:t>
            </a:r>
            <a:r>
              <a:rPr lang="en-US" sz="1800" b="0" i="0" baseline="30000" dirty="0" err="1">
                <a:solidFill>
                  <a:schemeClr val="tx1"/>
                </a:solidFill>
                <a:latin typeface="Calibri"/>
                <a:cs typeface="Calibri"/>
              </a:rPr>
              <a:t>6</a:t>
            </a:r>
            <a:r>
              <a:rPr lang="en-US" sz="1800" b="0" i="0" dirty="0">
                <a:solidFill>
                  <a:schemeClr val="tx1"/>
                </a:solidFill>
                <a:latin typeface="Calibri"/>
                <a:cs typeface="Calibri"/>
              </a:rPr>
              <a:t>. </a:t>
            </a:r>
            <a:endParaRPr dirty="0"/>
          </a:p>
          <a:p>
            <a:pPr marL="342900" indent="-342900" algn="just">
              <a:buFont typeface="+mj-lt"/>
              <a:buAutoNum type="arabicPeriod" startAt="5"/>
              <a:defRPr/>
            </a:pPr>
            <a:r>
              <a:rPr lang="en-US" dirty="0">
                <a:solidFill>
                  <a:srgbClr val="000000"/>
                </a:solidFill>
                <a:latin typeface="Helvetica Neue"/>
              </a:rPr>
              <a:t>“The art of ensuring the </a:t>
            </a:r>
            <a:r>
              <a:rPr lang="en-US" b="1" dirty="0">
                <a:solidFill>
                  <a:srgbClr val="000000"/>
                </a:solidFill>
                <a:latin typeface="Helvetica Neue"/>
              </a:rPr>
              <a:t>existence and continuity of the information </a:t>
            </a:r>
            <a:r>
              <a:rPr lang="en-US" dirty="0">
                <a:solidFill>
                  <a:srgbClr val="000000"/>
                </a:solidFill>
                <a:latin typeface="Helvetica Neue"/>
              </a:rPr>
              <a:t>society of a nation, guaranteeing and protecting, in Cyberspace, its information, assets and critical </a:t>
            </a:r>
            <a:r>
              <a:rPr lang="en-US" dirty="0" err="1">
                <a:solidFill>
                  <a:srgbClr val="000000"/>
                </a:solidFill>
                <a:latin typeface="Helvetica Neue"/>
              </a:rPr>
              <a:t>infrastructure”</a:t>
            </a:r>
            <a:r>
              <a:rPr lang="en-US" sz="1800" b="0" i="0" baseline="30000" dirty="0" err="1">
                <a:solidFill>
                  <a:schemeClr val="tx1"/>
                </a:solidFill>
                <a:latin typeface="Calibri"/>
                <a:cs typeface="Calibri"/>
              </a:rPr>
              <a:t>7</a:t>
            </a:r>
            <a:r>
              <a:rPr lang="en-US" sz="1800" b="0" i="0" dirty="0">
                <a:solidFill>
                  <a:schemeClr val="tx1"/>
                </a:solidFill>
                <a:latin typeface="Calibri"/>
                <a:cs typeface="Calibri"/>
              </a:rPr>
              <a:t>.  </a:t>
            </a:r>
            <a:endParaRPr dirty="0"/>
          </a:p>
          <a:p>
            <a:pPr marL="342900" indent="-342900" algn="just">
              <a:buFont typeface="+mj-lt"/>
              <a:buAutoNum type="arabicPeriod" startAt="5"/>
              <a:defRPr/>
            </a:pPr>
            <a:r>
              <a:rPr lang="en-US" dirty="0">
                <a:solidFill>
                  <a:srgbClr val="000000"/>
                </a:solidFill>
                <a:latin typeface="Helvetica Neue"/>
              </a:rPr>
              <a:t>“The state of being </a:t>
            </a:r>
            <a:r>
              <a:rPr lang="en-US" b="1" dirty="0">
                <a:solidFill>
                  <a:srgbClr val="000000"/>
                </a:solidFill>
                <a:latin typeface="Helvetica Neue"/>
              </a:rPr>
              <a:t>protected against the criminal or unauthorized use of electronic data</a:t>
            </a:r>
            <a:r>
              <a:rPr lang="en-US" dirty="0">
                <a:solidFill>
                  <a:srgbClr val="000000"/>
                </a:solidFill>
                <a:latin typeface="Helvetica Neue"/>
              </a:rPr>
              <a:t>, or the measures taken to achieve </a:t>
            </a:r>
            <a:r>
              <a:rPr lang="en-US" dirty="0" err="1">
                <a:solidFill>
                  <a:srgbClr val="000000"/>
                </a:solidFill>
                <a:latin typeface="Helvetica Neue"/>
              </a:rPr>
              <a:t>this”</a:t>
            </a:r>
            <a:r>
              <a:rPr lang="en-US" sz="1800" b="0" i="0" baseline="30000" dirty="0" err="1">
                <a:solidFill>
                  <a:schemeClr val="tx1"/>
                </a:solidFill>
                <a:latin typeface="Calibri"/>
                <a:cs typeface="Calibri"/>
              </a:rPr>
              <a:t>8</a:t>
            </a:r>
            <a:r>
              <a:rPr lang="en-US" sz="1800" b="0" i="0" dirty="0">
                <a:solidFill>
                  <a:schemeClr val="tx1"/>
                </a:solidFill>
                <a:latin typeface="Calibri"/>
                <a:cs typeface="Calibri"/>
              </a:rPr>
              <a:t>.</a:t>
            </a:r>
            <a:endParaRPr dirty="0"/>
          </a:p>
          <a:p>
            <a:pPr marL="342900" indent="-342900" algn="just">
              <a:buFont typeface="+mj-lt"/>
              <a:buAutoNum type="arabicPeriod" startAt="5"/>
              <a:defRPr/>
            </a:pPr>
            <a:r>
              <a:rPr lang="en-US" dirty="0">
                <a:solidFill>
                  <a:srgbClr val="000000"/>
                </a:solidFill>
                <a:latin typeface="Helvetica Neue"/>
              </a:rPr>
              <a:t>“The activity or </a:t>
            </a:r>
            <a:r>
              <a:rPr lang="en-US" b="1" dirty="0">
                <a:solidFill>
                  <a:srgbClr val="000000"/>
                </a:solidFill>
                <a:latin typeface="Helvetica Neue"/>
              </a:rPr>
              <a:t>process</a:t>
            </a:r>
            <a:r>
              <a:rPr lang="en-US" dirty="0">
                <a:solidFill>
                  <a:srgbClr val="000000"/>
                </a:solidFill>
                <a:latin typeface="Helvetica Neue"/>
              </a:rPr>
              <a:t>, </a:t>
            </a:r>
            <a:r>
              <a:rPr lang="en-US" b="1" dirty="0">
                <a:solidFill>
                  <a:srgbClr val="000000"/>
                </a:solidFill>
                <a:latin typeface="Helvetica Neue"/>
              </a:rPr>
              <a:t>ability</a:t>
            </a:r>
            <a:r>
              <a:rPr lang="en-US" dirty="0">
                <a:solidFill>
                  <a:srgbClr val="000000"/>
                </a:solidFill>
                <a:latin typeface="Helvetica Neue"/>
              </a:rPr>
              <a:t> or </a:t>
            </a:r>
            <a:r>
              <a:rPr lang="en-US" b="1" dirty="0">
                <a:solidFill>
                  <a:srgbClr val="000000"/>
                </a:solidFill>
                <a:latin typeface="Helvetica Neue"/>
              </a:rPr>
              <a:t>capability</a:t>
            </a:r>
            <a:r>
              <a:rPr lang="en-US" dirty="0">
                <a:solidFill>
                  <a:srgbClr val="000000"/>
                </a:solidFill>
                <a:latin typeface="Helvetica Neue"/>
              </a:rPr>
              <a:t>, or state whereby information and communications systems and the information contained therein are protected from and/or defended against damage, unauthorized use or modification, or </a:t>
            </a:r>
            <a:r>
              <a:rPr lang="en-US" dirty="0" err="1">
                <a:solidFill>
                  <a:srgbClr val="000000"/>
                </a:solidFill>
                <a:latin typeface="Helvetica Neue"/>
              </a:rPr>
              <a:t>exploitation”</a:t>
            </a:r>
            <a:r>
              <a:rPr lang="en-US" sz="1800" b="0" i="0" baseline="30000" dirty="0" err="1">
                <a:solidFill>
                  <a:schemeClr val="tx1"/>
                </a:solidFill>
                <a:latin typeface="Calibri"/>
                <a:cs typeface="Calibri"/>
              </a:rPr>
              <a:t>9</a:t>
            </a:r>
            <a:r>
              <a:rPr lang="en-US" sz="1800" b="0" i="0" dirty="0">
                <a:solidFill>
                  <a:schemeClr val="tx1"/>
                </a:solidFill>
                <a:latin typeface="Calibri"/>
                <a:cs typeface="Calibri"/>
              </a:rPr>
              <a:t>.</a:t>
            </a:r>
            <a:endParaRPr dirty="0"/>
          </a:p>
          <a:p>
            <a:pPr algn="l">
              <a:defRPr/>
            </a:pPr>
            <a:endParaRPr lang="en-US" dirty="0">
              <a:solidFill>
                <a:schemeClr val="tx1"/>
              </a:solidFill>
              <a:latin typeface="Calibri"/>
              <a:cs typeface="Calibri"/>
            </a:endParaRPr>
          </a:p>
          <a:p>
            <a:pPr>
              <a:defRPr/>
            </a:pPr>
            <a:endParaRPr lang="it-IT" dirty="0">
              <a:latin typeface="Work Sans"/>
            </a:endParaRPr>
          </a:p>
        </p:txBody>
      </p:sp>
      <p:sp>
        <p:nvSpPr>
          <p:cNvPr id="2" name="Footer Placeholder 1"/>
          <p:cNvSpPr>
            <a:spLocks noGrp="1"/>
          </p:cNvSpPr>
          <p:nvPr>
            <p:ph type="ftr" sz="quarter" idx="11"/>
          </p:nvPr>
        </p:nvSpPr>
        <p:spPr bwMode="auto">
          <a:xfrm>
            <a:off x="621695" y="5942148"/>
            <a:ext cx="10948609" cy="875211"/>
          </a:xfrm>
        </p:spPr>
        <p:txBody>
          <a:bodyPr/>
          <a:lstStyle/>
          <a:p>
            <a:pPr>
              <a:defRPr/>
            </a:pPr>
            <a:r>
              <a:rPr lang="en-US" sz="900" dirty="0">
                <a:latin typeface="Calibri"/>
                <a:cs typeface="Calibri"/>
              </a:rPr>
              <a:t>5. CNSS. 2010. National Information Assurance Glossary. Committee on National Security Systems (CNSS) Instruction No. 4009: </a:t>
            </a:r>
            <a:r>
              <a:rPr lang="en-US" sz="900" dirty="0">
                <a:latin typeface="Calibri"/>
                <a:cs typeface="Calibri"/>
                <a:hlinkClick r:id="rId2"/>
              </a:rPr>
              <a:t>https://rmf.org/wp-content/uploads/2017/10/CNSSI-4009.pdf</a:t>
            </a:r>
            <a:r>
              <a:rPr lang="en-US" sz="900" dirty="0">
                <a:latin typeface="Calibri"/>
                <a:cs typeface="Calibri"/>
              </a:rPr>
              <a:t> </a:t>
            </a:r>
            <a:endParaRPr lang="en-US" sz="900" u="sng" dirty="0">
              <a:solidFill>
                <a:schemeClr val="accent1"/>
              </a:solidFill>
              <a:latin typeface="Calibri"/>
              <a:cs typeface="Calibri"/>
            </a:endParaRPr>
          </a:p>
          <a:p>
            <a:pPr>
              <a:defRPr/>
            </a:pPr>
            <a:r>
              <a:rPr lang="en-US" sz="900" dirty="0">
                <a:latin typeface="Calibri"/>
                <a:cs typeface="Calibri"/>
              </a:rPr>
              <a:t>6. Public Safety Canada. 2014. Terminology Bulletin 281:Emergency Management Vocabulary.  Ottawa:  Translation Bureau, Government of Canada. </a:t>
            </a:r>
            <a:r>
              <a:rPr lang="en-US" u="sng" dirty="0">
                <a:solidFill>
                  <a:schemeClr val="accent1"/>
                </a:solidFill>
                <a:latin typeface="Calibri"/>
                <a:cs typeface="Calibri"/>
                <a:hlinkClick r:id="rId3"/>
              </a:rPr>
              <a:t>https://publications.gc.ca/collections/collection_2012/tpsgc-pwgsc/S52-2-281-2012.pdf</a:t>
            </a:r>
            <a:endParaRPr lang="en-US" u="sng" dirty="0">
              <a:solidFill>
                <a:schemeClr val="accent1"/>
              </a:solidFill>
              <a:latin typeface="Calibri"/>
              <a:cs typeface="Calibri"/>
            </a:endParaRPr>
          </a:p>
          <a:p>
            <a:pPr>
              <a:defRPr/>
            </a:pPr>
            <a:r>
              <a:rPr lang="en-US" sz="900" dirty="0">
                <a:latin typeface="Calibri"/>
                <a:cs typeface="Calibri"/>
              </a:rPr>
              <a:t>7. </a:t>
            </a:r>
            <a:r>
              <a:rPr lang="en-US" sz="900" dirty="0" err="1">
                <a:latin typeface="Calibri"/>
                <a:cs typeface="Calibri"/>
              </a:rPr>
              <a:t>Canongia</a:t>
            </a:r>
            <a:r>
              <a:rPr lang="en-US" sz="900" dirty="0">
                <a:latin typeface="Calibri"/>
                <a:cs typeface="Calibri"/>
              </a:rPr>
              <a:t>, C., &amp; </a:t>
            </a:r>
            <a:r>
              <a:rPr lang="en-US" sz="900" dirty="0" err="1">
                <a:latin typeface="Calibri"/>
                <a:cs typeface="Calibri"/>
              </a:rPr>
              <a:t>Mandarino</a:t>
            </a:r>
            <a:r>
              <a:rPr lang="en-US" sz="900" dirty="0">
                <a:latin typeface="Calibri"/>
                <a:cs typeface="Calibri"/>
              </a:rPr>
              <a:t>, R. 2014. Cybersecurity: The New Challenge of the Information Society. In Crisis Management: Concepts, Methodologies, Tools and Applications: 60-80. Hershey, PA: IGI Global. </a:t>
            </a:r>
            <a:r>
              <a:rPr lang="en-US" sz="900" u="sng" dirty="0">
                <a:solidFill>
                  <a:schemeClr val="accent1"/>
                </a:solidFill>
                <a:latin typeface="Calibri"/>
                <a:cs typeface="Calibri"/>
                <a:hlinkClick r:id="rId4" tooltip="http://dx.doi.org/10.4018/978-1-4666-4707-7.ch003"/>
              </a:rPr>
              <a:t>http://dx.doi.org/10.4018/978-1-4666-4707-7.ch003</a:t>
            </a:r>
            <a:endParaRPr lang="en-US" sz="900" dirty="0">
              <a:solidFill>
                <a:schemeClr val="accent1"/>
              </a:solidFill>
              <a:latin typeface="Calibri"/>
              <a:cs typeface="Calibri"/>
            </a:endParaRPr>
          </a:p>
          <a:p>
            <a:pPr>
              <a:defRPr/>
            </a:pPr>
            <a:r>
              <a:rPr lang="en-US" sz="900" dirty="0">
                <a:latin typeface="Calibri"/>
                <a:cs typeface="Calibri"/>
              </a:rPr>
              <a:t>8. Oxford University Press. 2014. Oxford Online Dictionary. Oxford: Oxford University Press. October 1, 2014: </a:t>
            </a:r>
            <a:r>
              <a:rPr lang="en-US" sz="900" u="sng" dirty="0">
                <a:solidFill>
                  <a:schemeClr val="accent1"/>
                </a:solidFill>
                <a:latin typeface="Calibri"/>
                <a:cs typeface="Calibri"/>
                <a:hlinkClick r:id="rId5" tooltip="http://www.oxforddictionaries.com/definition/english/Cybersecurity"/>
              </a:rPr>
              <a:t>http://www.oxforddictionaries.com/definition/english/Cybersecurity</a:t>
            </a:r>
            <a:endParaRPr lang="en-US" sz="900" dirty="0">
              <a:solidFill>
                <a:schemeClr val="accent1"/>
              </a:solidFill>
              <a:latin typeface="Calibri"/>
              <a:cs typeface="Calibri"/>
            </a:endParaRPr>
          </a:p>
          <a:p>
            <a:pPr>
              <a:defRPr/>
            </a:pPr>
            <a:r>
              <a:rPr lang="en-US" sz="900" dirty="0">
                <a:latin typeface="Calibri"/>
                <a:cs typeface="Calibri"/>
              </a:rPr>
              <a:t>9. DHS. 2014. A Glossary of Common Cybersecurity Terminology. National Initiative for Cybersecurity Careers and Studies: Department of Homeland Security. October 1, 2014: </a:t>
            </a:r>
            <a:r>
              <a:rPr lang="en-US" sz="900" u="sng" dirty="0">
                <a:solidFill>
                  <a:schemeClr val="accent1"/>
                </a:solidFill>
                <a:latin typeface="Calibri"/>
                <a:cs typeface="Calibri"/>
                <a:hlinkClick r:id="rId6" tooltip="http://niccs.us-cert.gov/glossary#letter_c"/>
              </a:rPr>
              <a:t>http://niccs.us-cert.gov/glossary#letter_c</a:t>
            </a:r>
            <a:endParaRPr lang="en-US" sz="900" dirty="0">
              <a:solidFill>
                <a:schemeClr val="accent1"/>
              </a:solidFill>
              <a:latin typeface="Calibri"/>
              <a:cs typeface="Calibri"/>
            </a:endParaRPr>
          </a:p>
        </p:txBody>
      </p:sp>
      <p:pic>
        <p:nvPicPr>
          <p:cNvPr id="5" name="Picture 4">
            <a:extLst>
              <a:ext uri="{FF2B5EF4-FFF2-40B4-BE49-F238E27FC236}">
                <a16:creationId xmlns:a16="http://schemas.microsoft.com/office/drawing/2014/main" id="{157229BA-A0DE-3698-5164-1590067E54BD}"/>
              </a:ext>
            </a:extLst>
          </p:cNvPr>
          <p:cNvPicPr>
            <a:picLocks noChangeAspect="1"/>
          </p:cNvPicPr>
          <p:nvPr/>
        </p:nvPicPr>
        <p:blipFill>
          <a:blip r:embed="rId7"/>
          <a:stretch>
            <a:fillRect/>
          </a:stretch>
        </p:blipFill>
        <p:spPr bwMode="auto">
          <a:xfrm>
            <a:off x="983432" y="280421"/>
            <a:ext cx="603556" cy="774259"/>
          </a:xfrm>
          <a:prstGeom prst="rect">
            <a:avLst/>
          </a:prstGeom>
        </p:spPr>
      </p:pic>
      <p:pic>
        <p:nvPicPr>
          <p:cNvPr id="7" name="Picture 6">
            <a:extLst>
              <a:ext uri="{FF2B5EF4-FFF2-40B4-BE49-F238E27FC236}">
                <a16:creationId xmlns:a16="http://schemas.microsoft.com/office/drawing/2014/main" id="{8795B48D-FFED-3C90-0200-4FBF7B8B238B}"/>
              </a:ext>
            </a:extLst>
          </p:cNvPr>
          <p:cNvPicPr>
            <a:picLocks noChangeAspect="1"/>
          </p:cNvPicPr>
          <p:nvPr/>
        </p:nvPicPr>
        <p:blipFill>
          <a:blip r:embed="rId8"/>
          <a:stretch>
            <a:fillRect/>
          </a:stretch>
        </p:blipFill>
        <p:spPr bwMode="auto">
          <a:xfrm>
            <a:off x="6384032" y="344592"/>
            <a:ext cx="2682472" cy="59136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2" name="Footer Placeholder 1"/>
          <p:cNvSpPr>
            <a:spLocks noGrp="1"/>
          </p:cNvSpPr>
          <p:nvPr>
            <p:ph type="ftr" sz="quarter" idx="11"/>
          </p:nvPr>
        </p:nvSpPr>
        <p:spPr bwMode="auto">
          <a:xfrm>
            <a:off x="625083" y="6444506"/>
            <a:ext cx="6297611" cy="365125"/>
          </a:xfrm>
        </p:spPr>
        <p:txBody>
          <a:bodyPr/>
          <a:lstStyle/>
          <a:p>
            <a:pPr>
              <a:defRPr/>
            </a:pPr>
            <a:r>
              <a:rPr lang="en-US">
                <a:latin typeface="Calibri"/>
                <a:cs typeface="Calibri"/>
              </a:rPr>
              <a:t>50. </a:t>
            </a:r>
            <a:r>
              <a:rPr lang="en-US" u="sng">
                <a:solidFill>
                  <a:schemeClr val="accent1"/>
                </a:solidFill>
                <a:latin typeface="Calibri"/>
                <a:cs typeface="Calibri"/>
                <a:hlinkClick r:id="rId2" tooltip="https://ec.europa.eu/commission/presscorner/detail/en/ip_20_2391"/>
              </a:rPr>
              <a:t>https://ec.europa.eu/commission/presscorner/detail/en/ip_20_2391</a:t>
            </a:r>
            <a:r>
              <a:rPr lang="en-US">
                <a:solidFill>
                  <a:schemeClr val="accent1"/>
                </a:solidFill>
                <a:latin typeface="Calibri"/>
                <a:cs typeface="Calibri"/>
              </a:rPr>
              <a:t> </a:t>
            </a:r>
            <a:endParaRPr/>
          </a:p>
        </p:txBody>
      </p:sp>
      <p:sp>
        <p:nvSpPr>
          <p:cNvPr id="4" name="TextBox 3"/>
          <p:cNvSpPr txBox="1"/>
          <p:nvPr/>
        </p:nvSpPr>
        <p:spPr bwMode="auto">
          <a:xfrm>
            <a:off x="977972" y="1565672"/>
            <a:ext cx="8727915" cy="2800767"/>
          </a:xfrm>
          <a:prstGeom prst="rect">
            <a:avLst/>
          </a:prstGeom>
          <a:noFill/>
        </p:spPr>
        <p:txBody>
          <a:bodyPr wrap="square" rtlCol="0">
            <a:spAutoFit/>
          </a:bodyPr>
          <a:lstStyle/>
          <a:p>
            <a:pPr algn="just">
              <a:defRPr/>
            </a:pPr>
            <a:r>
              <a:rPr lang="en-US" sz="1600" dirty="0">
                <a:solidFill>
                  <a:srgbClr val="000000"/>
                </a:solidFill>
                <a:latin typeface="Helvetica Neue"/>
              </a:rPr>
              <a:t>Launched in December 2020, the EU strategy for Cybersecurity aims at improving </a:t>
            </a:r>
            <a:r>
              <a:rPr lang="en-US" sz="1600" b="1" dirty="0">
                <a:solidFill>
                  <a:srgbClr val="000000"/>
                </a:solidFill>
                <a:latin typeface="Helvetica Neue"/>
              </a:rPr>
              <a:t>Europe’s resilience </a:t>
            </a:r>
            <a:r>
              <a:rPr lang="en-US" sz="1600" dirty="0">
                <a:solidFill>
                  <a:srgbClr val="000000"/>
                </a:solidFill>
                <a:latin typeface="Helvetica Neue"/>
              </a:rPr>
              <a:t>against cyber attacks and to ensure that all European citizens and organizations can have a </a:t>
            </a:r>
            <a:r>
              <a:rPr lang="en-US" sz="1600" b="1" dirty="0">
                <a:solidFill>
                  <a:srgbClr val="000000"/>
                </a:solidFill>
                <a:latin typeface="Helvetica Neue"/>
              </a:rPr>
              <a:t>trustworthy</a:t>
            </a:r>
            <a:r>
              <a:rPr lang="en-US" sz="1600" dirty="0">
                <a:solidFill>
                  <a:srgbClr val="000000"/>
                </a:solidFill>
                <a:latin typeface="Helvetica Neue"/>
              </a:rPr>
              <a:t> and </a:t>
            </a:r>
            <a:r>
              <a:rPr lang="en-US" sz="1600" b="1" dirty="0">
                <a:solidFill>
                  <a:srgbClr val="000000"/>
                </a:solidFill>
                <a:latin typeface="Helvetica Neue"/>
              </a:rPr>
              <a:t>reliable services </a:t>
            </a:r>
            <a:r>
              <a:rPr lang="en-US" sz="1600" dirty="0">
                <a:solidFill>
                  <a:srgbClr val="000000"/>
                </a:solidFill>
                <a:latin typeface="Helvetica Neue"/>
              </a:rPr>
              <a:t>and </a:t>
            </a:r>
            <a:r>
              <a:rPr lang="en-US" sz="1600" b="1" dirty="0">
                <a:solidFill>
                  <a:srgbClr val="000000"/>
                </a:solidFill>
                <a:latin typeface="Helvetica Neue"/>
              </a:rPr>
              <a:t>digital tools</a:t>
            </a:r>
            <a:r>
              <a:rPr lang="en-US" sz="1600" dirty="0">
                <a:solidFill>
                  <a:srgbClr val="000000"/>
                </a:solidFill>
                <a:latin typeface="Helvetica Neue"/>
              </a:rPr>
              <a:t>. </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r>
              <a:rPr lang="en-US" sz="1600" dirty="0">
                <a:solidFill>
                  <a:srgbClr val="000000"/>
                </a:solidFill>
                <a:latin typeface="Helvetica Neue"/>
              </a:rPr>
              <a:t>The Cybersecurity Strategy allows Europe </a:t>
            </a:r>
            <a:r>
              <a:rPr lang="en-US" sz="1600" b="1" dirty="0">
                <a:solidFill>
                  <a:schemeClr val="accent1"/>
                </a:solidFill>
                <a:latin typeface="Helvetica Neue"/>
              </a:rPr>
              <a:t>to become a leader in international regulations and standards </a:t>
            </a:r>
            <a:r>
              <a:rPr lang="en-US" sz="1600" dirty="0">
                <a:solidFill>
                  <a:srgbClr val="000000"/>
                </a:solidFill>
                <a:latin typeface="Helvetica Neue"/>
              </a:rPr>
              <a:t>concerning cyberspace. The Strategy improves the cooperation between partners to promote a global, open, stable and secure cyberspace, founded on the rule of law, human rights, fundamental freedoms and democratic </a:t>
            </a:r>
            <a:r>
              <a:rPr lang="en-US" sz="1600" dirty="0" err="1">
                <a:solidFill>
                  <a:srgbClr val="000000"/>
                </a:solidFill>
                <a:latin typeface="Helvetica Neue"/>
              </a:rPr>
              <a:t>values</a:t>
            </a:r>
            <a:r>
              <a:rPr lang="en-US" sz="1400" baseline="30000" dirty="0" err="1">
                <a:latin typeface="Calibri"/>
                <a:cs typeface="Calibri"/>
              </a:rPr>
              <a:t>50</a:t>
            </a:r>
            <a:r>
              <a:rPr lang="en-US" sz="1400" dirty="0">
                <a:latin typeface="Calibri"/>
                <a:cs typeface="Calibri"/>
              </a:rPr>
              <a:t>. </a:t>
            </a:r>
            <a:endParaRPr sz="1600" dirty="0"/>
          </a:p>
          <a:p>
            <a:pPr algn="just">
              <a:defRPr/>
            </a:pPr>
            <a:endParaRPr lang="en-US" sz="1600" dirty="0">
              <a:latin typeface="Calibri"/>
              <a:cs typeface="Calibri"/>
            </a:endParaRPr>
          </a:p>
          <a:p>
            <a:pPr algn="just">
              <a:defRPr/>
            </a:pPr>
            <a:r>
              <a:rPr lang="en-US" sz="1600" dirty="0">
                <a:solidFill>
                  <a:srgbClr val="000000"/>
                </a:solidFill>
                <a:latin typeface="Helvetica Neue"/>
              </a:rPr>
              <a:t>The EU Strategy for Cybersecurity aims to: </a:t>
            </a:r>
            <a:endParaRPr sz="1600" dirty="0">
              <a:solidFill>
                <a:srgbClr val="000000"/>
              </a:solidFill>
              <a:latin typeface="Helvetica Neue"/>
            </a:endParaRPr>
          </a:p>
          <a:p>
            <a:pPr algn="just">
              <a:defRPr/>
            </a:pPr>
            <a:endParaRPr lang="en-US" sz="1600" dirty="0">
              <a:latin typeface="Calibri"/>
              <a:cs typeface="Calibri"/>
            </a:endParaRPr>
          </a:p>
        </p:txBody>
      </p:sp>
      <p:pic>
        <p:nvPicPr>
          <p:cNvPr id="8" name="Picture 7">
            <a:extLst>
              <a:ext uri="{FF2B5EF4-FFF2-40B4-BE49-F238E27FC236}">
                <a16:creationId xmlns:a16="http://schemas.microsoft.com/office/drawing/2014/main" id="{C73EDFC9-F1EC-C666-1777-BE9B3509AED5}"/>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10" name="Picture 9">
            <a:extLst>
              <a:ext uri="{FF2B5EF4-FFF2-40B4-BE49-F238E27FC236}">
                <a16:creationId xmlns:a16="http://schemas.microsoft.com/office/drawing/2014/main" id="{4E6FC58E-7C4B-EC25-2F1D-DB2BF639CA8B}"/>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CasellaDiTesto 5"/>
          <p:cNvSpPr txBox="1"/>
          <p:nvPr/>
        </p:nvSpPr>
        <p:spPr bwMode="auto">
          <a:xfrm>
            <a:off x="1572002" y="573282"/>
            <a:ext cx="84797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600" dirty="0">
                <a:solidFill>
                  <a:schemeClr val="accent1"/>
                </a:solidFill>
                <a:latin typeface="Calibri"/>
                <a:cs typeface="Calibri"/>
              </a:rPr>
              <a:t>The EU strategy for cybersecurity</a:t>
            </a:r>
            <a:r>
              <a:rPr lang="it-IT" sz="4000" dirty="0">
                <a:solidFill>
                  <a:srgbClr val="002060"/>
                </a:solidFill>
                <a:latin typeface="Quantify"/>
                <a:cs typeface="Calibri Light"/>
              </a:rPr>
              <a:t>​</a:t>
            </a:r>
            <a:endParaRPr lang="it-IT" sz="4000" dirty="0">
              <a:solidFill>
                <a:srgbClr val="002060"/>
              </a:solidFill>
              <a:latin typeface="Quantify"/>
            </a:endParaRPr>
          </a:p>
        </p:txBody>
      </p:sp>
      <p:sp>
        <p:nvSpPr>
          <p:cNvPr id="12" name="TextBox 11">
            <a:extLst>
              <a:ext uri="{FF2B5EF4-FFF2-40B4-BE49-F238E27FC236}">
                <a16:creationId xmlns:a16="http://schemas.microsoft.com/office/drawing/2014/main" id="{596AAE36-D915-53AE-3D37-B3251E56D90C}"/>
              </a:ext>
            </a:extLst>
          </p:cNvPr>
          <p:cNvSpPr txBox="1"/>
          <p:nvPr/>
        </p:nvSpPr>
        <p:spPr>
          <a:xfrm>
            <a:off x="5401438" y="3768834"/>
            <a:ext cx="3718898" cy="2631490"/>
          </a:xfrm>
          <a:prstGeom prst="rect">
            <a:avLst/>
          </a:prstGeom>
          <a:noFill/>
        </p:spPr>
        <p:txBody>
          <a:bodyPr wrap="square" rtlCol="0">
            <a:spAutoFit/>
          </a:bodyPr>
          <a:lstStyle/>
          <a:p>
            <a:pPr marL="285750" indent="-285750">
              <a:buClr>
                <a:schemeClr val="tx1"/>
              </a:buClr>
              <a:buFont typeface="Wingdings" panose="05000000000000000000" pitchFamily="2" charset="2"/>
              <a:buChar char="q"/>
            </a:pPr>
            <a:r>
              <a:rPr lang="it-IT" sz="1500" dirty="0">
                <a:solidFill>
                  <a:srgbClr val="000000"/>
                </a:solidFill>
                <a:latin typeface="Helvetica Neue"/>
              </a:rPr>
              <a:t>Enhance cyber resilience</a:t>
            </a:r>
          </a:p>
          <a:p>
            <a:pPr>
              <a:buClr>
                <a:schemeClr val="tx1"/>
              </a:buClr>
            </a:pPr>
            <a:endParaRPr lang="it-IT" sz="1500" dirty="0">
              <a:solidFill>
                <a:srgbClr val="000000"/>
              </a:solidFill>
              <a:latin typeface="Helvetica Neue"/>
            </a:endParaRPr>
          </a:p>
          <a:p>
            <a:pPr marL="285750" indent="-285750">
              <a:buClr>
                <a:schemeClr val="tx1"/>
              </a:buClr>
              <a:buFont typeface="Wingdings" panose="05000000000000000000" pitchFamily="2" charset="2"/>
              <a:buChar char="q"/>
            </a:pPr>
            <a:r>
              <a:rPr lang="it-IT" sz="1500" dirty="0">
                <a:solidFill>
                  <a:srgbClr val="000000"/>
                </a:solidFill>
                <a:latin typeface="Helvetica Neue"/>
              </a:rPr>
              <a:t>Fight cybercrime</a:t>
            </a:r>
          </a:p>
          <a:p>
            <a:pPr>
              <a:buClr>
                <a:schemeClr val="tx1"/>
              </a:buClr>
            </a:pPr>
            <a:endParaRPr lang="it-IT" sz="1500" dirty="0">
              <a:solidFill>
                <a:srgbClr val="000000"/>
              </a:solidFill>
              <a:latin typeface="Helvetica Neue"/>
            </a:endParaRPr>
          </a:p>
          <a:p>
            <a:pPr marL="285750" indent="-285750">
              <a:buClr>
                <a:schemeClr val="tx1"/>
              </a:buClr>
              <a:buFont typeface="Wingdings" panose="05000000000000000000" pitchFamily="2" charset="2"/>
              <a:buChar char="q"/>
            </a:pPr>
            <a:r>
              <a:rPr lang="it-IT" sz="1500" dirty="0">
                <a:solidFill>
                  <a:srgbClr val="000000"/>
                </a:solidFill>
                <a:latin typeface="Helvetica Neue"/>
              </a:rPr>
              <a:t>Boost cyber diplomacy</a:t>
            </a:r>
          </a:p>
          <a:p>
            <a:pPr>
              <a:buClr>
                <a:schemeClr val="tx1"/>
              </a:buClr>
            </a:pPr>
            <a:endParaRPr lang="it-IT" sz="1500" dirty="0">
              <a:solidFill>
                <a:srgbClr val="000000"/>
              </a:solidFill>
              <a:latin typeface="Helvetica Neue"/>
            </a:endParaRPr>
          </a:p>
          <a:p>
            <a:pPr marL="285750" indent="-285750">
              <a:buClr>
                <a:schemeClr val="tx1"/>
              </a:buClr>
              <a:buFont typeface="Wingdings" panose="05000000000000000000" pitchFamily="2" charset="2"/>
              <a:buChar char="q"/>
            </a:pPr>
            <a:r>
              <a:rPr lang="it-IT" sz="1500" dirty="0">
                <a:solidFill>
                  <a:srgbClr val="000000"/>
                </a:solidFill>
                <a:latin typeface="Helvetica Neue"/>
              </a:rPr>
              <a:t>Reinforce cyber defense</a:t>
            </a:r>
          </a:p>
          <a:p>
            <a:pPr>
              <a:buClr>
                <a:schemeClr val="tx1"/>
              </a:buClr>
            </a:pPr>
            <a:endParaRPr lang="it-IT" sz="1500" dirty="0">
              <a:solidFill>
                <a:srgbClr val="000000"/>
              </a:solidFill>
              <a:latin typeface="Helvetica Neue"/>
            </a:endParaRPr>
          </a:p>
          <a:p>
            <a:pPr marL="285750" indent="-285750">
              <a:buClr>
                <a:schemeClr val="tx1"/>
              </a:buClr>
              <a:buFont typeface="Wingdings" panose="05000000000000000000" pitchFamily="2" charset="2"/>
              <a:buChar char="q"/>
            </a:pPr>
            <a:r>
              <a:rPr lang="it-IT" sz="1500" dirty="0">
                <a:solidFill>
                  <a:srgbClr val="000000"/>
                </a:solidFill>
                <a:latin typeface="Helvetica Neue"/>
              </a:rPr>
              <a:t>Boost research and innovation</a:t>
            </a:r>
          </a:p>
          <a:p>
            <a:pPr>
              <a:buClr>
                <a:schemeClr val="tx1"/>
              </a:buClr>
            </a:pPr>
            <a:endParaRPr lang="it-IT" sz="1500" dirty="0">
              <a:solidFill>
                <a:srgbClr val="000000"/>
              </a:solidFill>
              <a:latin typeface="Helvetica Neue"/>
            </a:endParaRPr>
          </a:p>
          <a:p>
            <a:pPr marL="285750" indent="-285750">
              <a:buClr>
                <a:schemeClr val="tx1"/>
              </a:buClr>
              <a:buFont typeface="Wingdings" panose="05000000000000000000" pitchFamily="2" charset="2"/>
              <a:buChar char="q"/>
            </a:pPr>
            <a:r>
              <a:rPr lang="it-IT" sz="1500" dirty="0">
                <a:solidFill>
                  <a:srgbClr val="000000"/>
                </a:solidFill>
                <a:latin typeface="Helvetica Neue"/>
              </a:rPr>
              <a:t>Protect critical infrastructure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8" name="TextBox 7"/>
          <p:cNvSpPr txBox="1"/>
          <p:nvPr/>
        </p:nvSpPr>
        <p:spPr bwMode="auto">
          <a:xfrm>
            <a:off x="977972" y="1779588"/>
            <a:ext cx="8056739" cy="4585871"/>
          </a:xfrm>
          <a:prstGeom prst="rect">
            <a:avLst/>
          </a:prstGeom>
          <a:noFill/>
        </p:spPr>
        <p:txBody>
          <a:bodyPr wrap="square" rtlCol="0">
            <a:spAutoFit/>
          </a:bodyPr>
          <a:lstStyle/>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Cybersecurity is one of the </a:t>
            </a:r>
            <a:r>
              <a:rPr lang="en-US" sz="1600" b="1" dirty="0">
                <a:solidFill>
                  <a:srgbClr val="000000"/>
                </a:solidFill>
                <a:latin typeface="Helvetica Neue"/>
              </a:rPr>
              <a:t>Commission's priorities </a:t>
            </a:r>
            <a:r>
              <a:rPr lang="en-US" sz="1600" dirty="0">
                <a:solidFill>
                  <a:srgbClr val="000000"/>
                </a:solidFill>
                <a:latin typeface="Helvetica Neue"/>
              </a:rPr>
              <a:t>for a digital Europe.</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The EU Cybersecurity strategy is a part of the </a:t>
            </a:r>
            <a:r>
              <a:rPr lang="en-US" sz="1600" b="1" dirty="0">
                <a:solidFill>
                  <a:srgbClr val="000000"/>
                </a:solidFill>
                <a:latin typeface="Helvetica Neue"/>
              </a:rPr>
              <a:t>Shaping Europe's  digital </a:t>
            </a:r>
            <a:r>
              <a:rPr lang="en-US" sz="1600" b="1" dirty="0" err="1">
                <a:solidFill>
                  <a:srgbClr val="000000"/>
                </a:solidFill>
                <a:latin typeface="Helvetica Neue"/>
              </a:rPr>
              <a:t>future</a:t>
            </a:r>
            <a:r>
              <a:rPr lang="en-US" sz="1600" b="0" i="0" u="none" strike="noStrike" cap="none" spc="0" baseline="30000" dirty="0" err="1">
                <a:ln>
                  <a:noFill/>
                </a:ln>
                <a:latin typeface="Calibri"/>
                <a:ea typeface="Arial"/>
                <a:cs typeface="Calibri"/>
              </a:rPr>
              <a:t>51</a:t>
            </a:r>
            <a:r>
              <a:rPr lang="en-US" sz="1600" b="0" i="0" u="none" strike="noStrike" cap="none" spc="0" dirty="0">
                <a:ln>
                  <a:noFill/>
                </a:ln>
                <a:solidFill>
                  <a:schemeClr val="accent1"/>
                </a:solidFill>
                <a:latin typeface="Calibri"/>
                <a:ea typeface="Arial"/>
                <a:cs typeface="Calibri"/>
              </a:rPr>
              <a:t> </a:t>
            </a:r>
            <a:r>
              <a:rPr lang="en-US" sz="1600" dirty="0">
                <a:solidFill>
                  <a:srgbClr val="000000"/>
                </a:solidFill>
                <a:latin typeface="Helvetica Neue"/>
              </a:rPr>
              <a:t>and the </a:t>
            </a:r>
            <a:r>
              <a:rPr lang="en-US" sz="1600" b="1" dirty="0">
                <a:solidFill>
                  <a:srgbClr val="000000"/>
                </a:solidFill>
                <a:latin typeface="Helvetica Neue"/>
              </a:rPr>
              <a:t>EU security union </a:t>
            </a:r>
            <a:r>
              <a:rPr lang="en-US" sz="1600" b="1" dirty="0" err="1">
                <a:solidFill>
                  <a:srgbClr val="000000"/>
                </a:solidFill>
                <a:latin typeface="Helvetica Neue"/>
              </a:rPr>
              <a:t>strategy</a:t>
            </a:r>
            <a:r>
              <a:rPr lang="en-US" sz="1600" b="0" i="0" u="none" strike="noStrike" cap="none" spc="0" baseline="30000" dirty="0" err="1">
                <a:ln>
                  <a:noFill/>
                </a:ln>
                <a:latin typeface="Calibri"/>
                <a:ea typeface="Arial"/>
                <a:cs typeface="Calibri"/>
              </a:rPr>
              <a:t>53</a:t>
            </a:r>
            <a:r>
              <a:rPr lang="en-US" sz="1600" dirty="0">
                <a:solidFill>
                  <a:prstClr val="black">
                    <a:lumMod val="75000"/>
                    <a:lumOff val="25000"/>
                  </a:prstClr>
                </a:solidFill>
                <a:latin typeface="Calibri"/>
                <a:cs typeface="Calibri"/>
              </a:rPr>
              <a:t>.</a:t>
            </a:r>
            <a:endParaRPr lang="en-US" sz="1600" b="0" i="0" u="none" strike="noStrike" cap="none" spc="0" dirty="0">
              <a:ln>
                <a:noFill/>
              </a:ln>
              <a:solidFill>
                <a:prstClr val="black">
                  <a:lumMod val="75000"/>
                  <a:lumOff val="25000"/>
                </a:prstClr>
              </a:solidFill>
              <a:latin typeface="Calibri"/>
              <a:ea typeface="Arial"/>
              <a:cs typeface="Calibri"/>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The </a:t>
            </a:r>
            <a:r>
              <a:rPr lang="en-US" sz="1600" b="1" dirty="0">
                <a:solidFill>
                  <a:srgbClr val="000000"/>
                </a:solidFill>
                <a:latin typeface="Helvetica Neue"/>
              </a:rPr>
              <a:t>NIS </a:t>
            </a:r>
            <a:r>
              <a:rPr lang="en-US" sz="1600" b="1" dirty="0" err="1">
                <a:solidFill>
                  <a:srgbClr val="000000"/>
                </a:solidFill>
                <a:latin typeface="Helvetica Neue"/>
              </a:rPr>
              <a:t>Directive</a:t>
            </a:r>
            <a:r>
              <a:rPr lang="en-US" sz="1600" baseline="30000" dirty="0" err="1">
                <a:latin typeface="Calibri"/>
                <a:cs typeface="Calibri"/>
              </a:rPr>
              <a:t>53</a:t>
            </a:r>
            <a:r>
              <a:rPr lang="en-US" sz="1600" dirty="0">
                <a:solidFill>
                  <a:srgbClr val="000000"/>
                </a:solidFill>
                <a:latin typeface="Helvetica Neue"/>
              </a:rPr>
              <a:t> (Directive on security of network and information systems) was the first EU law about cybersecurity. The Directive is now under reviewing process; </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b="1" dirty="0">
                <a:solidFill>
                  <a:srgbClr val="000000"/>
                </a:solidFill>
                <a:latin typeface="Helvetica Neue"/>
              </a:rPr>
              <a:t>The EU Cybersecurity </a:t>
            </a:r>
            <a:r>
              <a:rPr lang="en-US" sz="1600" b="1" dirty="0" err="1">
                <a:solidFill>
                  <a:srgbClr val="000000"/>
                </a:solidFill>
                <a:latin typeface="Helvetica Neue"/>
              </a:rPr>
              <a:t>act</a:t>
            </a:r>
            <a:r>
              <a:rPr lang="en-US" sz="1600" baseline="30000" dirty="0" err="1">
                <a:latin typeface="Calibri"/>
                <a:cs typeface="Calibri"/>
              </a:rPr>
              <a:t>54</a:t>
            </a:r>
            <a:r>
              <a:rPr lang="en-US" sz="1600" dirty="0">
                <a:solidFill>
                  <a:srgbClr val="000000"/>
                </a:solidFill>
                <a:latin typeface="Helvetica Neue"/>
              </a:rPr>
              <a:t> is a European legal framework that has been providing, since 2019, cybersecurity certification of products, services and processes and reinforcing the mandate of the EU Agency for Cybersecurity (ENISA).</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The </a:t>
            </a:r>
            <a:r>
              <a:rPr lang="en-US" sz="1600" b="1" dirty="0">
                <a:solidFill>
                  <a:srgbClr val="000000"/>
                </a:solidFill>
                <a:latin typeface="Helvetica Neue"/>
              </a:rPr>
              <a:t>EU </a:t>
            </a:r>
            <a:r>
              <a:rPr lang="en-US" sz="1600" b="1" dirty="0" err="1">
                <a:solidFill>
                  <a:srgbClr val="000000"/>
                </a:solidFill>
                <a:latin typeface="Helvetica Neue"/>
              </a:rPr>
              <a:t>5G</a:t>
            </a:r>
            <a:r>
              <a:rPr lang="en-US" sz="1600" b="1" dirty="0">
                <a:solidFill>
                  <a:srgbClr val="000000"/>
                </a:solidFill>
                <a:latin typeface="Helvetica Neue"/>
              </a:rPr>
              <a:t> </a:t>
            </a:r>
            <a:r>
              <a:rPr lang="en-US" sz="1600" b="1" dirty="0" err="1">
                <a:solidFill>
                  <a:srgbClr val="000000"/>
                </a:solidFill>
                <a:latin typeface="Helvetica Neue"/>
              </a:rPr>
              <a:t>toolbox</a:t>
            </a:r>
            <a:r>
              <a:rPr lang="en-US" sz="1600" baseline="30000" dirty="0" err="1">
                <a:latin typeface="Calibri"/>
                <a:cs typeface="Calibri"/>
              </a:rPr>
              <a:t>55</a:t>
            </a:r>
            <a:r>
              <a:rPr lang="en-US" sz="1600" dirty="0">
                <a:solidFill>
                  <a:srgbClr val="000000"/>
                </a:solidFill>
                <a:latin typeface="Helvetica Neue"/>
              </a:rPr>
              <a:t>, adopted in 2020, created a comprehensive risk-based approach on 5G and Cybersecurity;</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The </a:t>
            </a:r>
            <a:r>
              <a:rPr lang="en-US" sz="1600" b="1" dirty="0">
                <a:solidFill>
                  <a:srgbClr val="000000"/>
                </a:solidFill>
                <a:latin typeface="Helvetica Neue"/>
              </a:rPr>
              <a:t>Digital </a:t>
            </a:r>
            <a:r>
              <a:rPr lang="en-US" sz="1600" b="1" dirty="0" err="1">
                <a:solidFill>
                  <a:srgbClr val="000000"/>
                </a:solidFill>
                <a:latin typeface="Helvetica Neue"/>
              </a:rPr>
              <a:t>Europe</a:t>
            </a:r>
            <a:r>
              <a:rPr lang="en-US" sz="1600" baseline="30000" dirty="0" err="1">
                <a:latin typeface="Calibri"/>
                <a:cs typeface="Calibri"/>
              </a:rPr>
              <a:t>56</a:t>
            </a:r>
            <a:r>
              <a:rPr lang="en-US" sz="1600" dirty="0">
                <a:solidFill>
                  <a:srgbClr val="000000"/>
                </a:solidFill>
                <a:latin typeface="Helvetica Neue"/>
              </a:rPr>
              <a:t> program is the European funding program that support cybersecurity research and innovation ,cyber defense, and the cybersecurity industry in general. </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endParaRPr lang="en-US" sz="1800" b="0" i="0" u="none" strike="noStrike" cap="none" spc="0" dirty="0">
              <a:ln>
                <a:noFill/>
              </a:ln>
              <a:solidFill>
                <a:prstClr val="black">
                  <a:lumMod val="75000"/>
                  <a:lumOff val="25000"/>
                </a:prstClr>
              </a:solidFill>
              <a:latin typeface="Trebuchet MS"/>
              <a:ea typeface="Arial"/>
              <a:cs typeface="Arial"/>
            </a:endParaRPr>
          </a:p>
        </p:txBody>
      </p:sp>
      <p:pic>
        <p:nvPicPr>
          <p:cNvPr id="10" name="Picture 9"/>
          <p:cNvPicPr>
            <a:picLocks noChangeAspect="1"/>
          </p:cNvPicPr>
          <p:nvPr/>
        </p:nvPicPr>
        <p:blipFill>
          <a:blip r:embed="rId2"/>
          <a:stretch/>
        </p:blipFill>
        <p:spPr bwMode="auto">
          <a:xfrm>
            <a:off x="9204701" y="5427490"/>
            <a:ext cx="2987299" cy="1444877"/>
          </a:xfrm>
          <a:prstGeom prst="rect">
            <a:avLst/>
          </a:prstGeom>
        </p:spPr>
      </p:pic>
      <p:sp>
        <p:nvSpPr>
          <p:cNvPr id="2" name="Footer Placeholder 1"/>
          <p:cNvSpPr>
            <a:spLocks noGrp="1"/>
          </p:cNvSpPr>
          <p:nvPr>
            <p:ph type="ftr" sz="quarter" idx="11"/>
          </p:nvPr>
        </p:nvSpPr>
        <p:spPr bwMode="auto">
          <a:xfrm>
            <a:off x="677334" y="5977213"/>
            <a:ext cx="7031072" cy="876543"/>
          </a:xfrm>
        </p:spPr>
        <p:txBody>
          <a:bodyPr/>
          <a:lstStyle/>
          <a:p>
            <a:pPr>
              <a:defRPr/>
            </a:pPr>
            <a:r>
              <a:rPr lang="en-US">
                <a:latin typeface="Calibri"/>
                <a:cs typeface="Calibri"/>
              </a:rPr>
              <a:t>51. </a:t>
            </a:r>
            <a:r>
              <a:rPr lang="it-IT" u="sng">
                <a:solidFill>
                  <a:schemeClr val="accent1"/>
                </a:solidFill>
                <a:latin typeface="Calibri"/>
                <a:cs typeface="Calibri"/>
                <a:hlinkClick r:id="rId3" tooltip="https://ec.europa.eu/info/strategy/priorities-2019-2024/europe-fit-digital-age/shaping-europe-digital-future_en"/>
              </a:rPr>
              <a:t>Shaping Europe's digital future | European Commission (europa.eu)</a:t>
            </a:r>
            <a:r>
              <a:rPr lang="it-IT">
                <a:solidFill>
                  <a:schemeClr val="accent1"/>
                </a:solidFill>
                <a:latin typeface="Calibri"/>
                <a:cs typeface="Calibri"/>
              </a:rPr>
              <a:t> </a:t>
            </a:r>
            <a:endParaRPr lang="en-US">
              <a:solidFill>
                <a:schemeClr val="accent1"/>
              </a:solidFill>
              <a:latin typeface="Calibri"/>
              <a:cs typeface="Calibri"/>
            </a:endParaRPr>
          </a:p>
          <a:p>
            <a:pPr>
              <a:defRPr/>
            </a:pPr>
            <a:r>
              <a:rPr lang="en-US">
                <a:latin typeface="Calibri"/>
                <a:cs typeface="Calibri"/>
              </a:rPr>
              <a:t>52. </a:t>
            </a:r>
            <a:r>
              <a:rPr lang="it-IT" u="sng">
                <a:solidFill>
                  <a:schemeClr val="accent1"/>
                </a:solidFill>
                <a:latin typeface="Calibri"/>
                <a:cs typeface="Calibri"/>
                <a:hlinkClick r:id="rId4" tooltip="https://ec.europa.eu/info/strategy/priorities-2019-2024/promoting-our-european-way-life/european-security-union_en"/>
              </a:rPr>
              <a:t>European Security Union | European Commission (europa.eu)</a:t>
            </a:r>
            <a:endParaRPr lang="en-US">
              <a:solidFill>
                <a:schemeClr val="accent1"/>
              </a:solidFill>
              <a:latin typeface="Calibri"/>
              <a:cs typeface="Calibri"/>
            </a:endParaRPr>
          </a:p>
          <a:p>
            <a:pPr>
              <a:defRPr/>
            </a:pPr>
            <a:r>
              <a:rPr lang="en-US">
                <a:latin typeface="Calibri"/>
                <a:cs typeface="Calibri"/>
              </a:rPr>
              <a:t>53. </a:t>
            </a:r>
            <a:r>
              <a:rPr lang="fr-FR" u="sng">
                <a:solidFill>
                  <a:schemeClr val="accent1"/>
                </a:solidFill>
                <a:latin typeface="Calibri"/>
                <a:cs typeface="Calibri"/>
                <a:hlinkClick r:id="rId5" tooltip="https://eur-lex.europa.eu/legal-content/EN/TXT/?uri=uriserv:OJ.L_.2016.194.01.0001.01.ENG&amp;toc=OJ:L:2016:194:TOC"/>
              </a:rPr>
              <a:t>EUR-Lex - 32016L1148 - EN - EUR-Lex (europa.eu)</a:t>
            </a:r>
            <a:r>
              <a:rPr lang="fr-FR">
                <a:solidFill>
                  <a:schemeClr val="accent1"/>
                </a:solidFill>
                <a:latin typeface="Calibri"/>
                <a:cs typeface="Calibri"/>
              </a:rPr>
              <a:t> </a:t>
            </a:r>
            <a:endParaRPr lang="en-US">
              <a:solidFill>
                <a:schemeClr val="accent1"/>
              </a:solidFill>
              <a:latin typeface="Calibri"/>
              <a:cs typeface="Calibri"/>
            </a:endParaRPr>
          </a:p>
          <a:p>
            <a:pPr>
              <a:defRPr/>
            </a:pPr>
            <a:r>
              <a:rPr lang="en-US">
                <a:latin typeface="Calibri"/>
                <a:cs typeface="Calibri"/>
              </a:rPr>
              <a:t>54. </a:t>
            </a:r>
            <a:r>
              <a:rPr lang="en-US" u="sng">
                <a:solidFill>
                  <a:schemeClr val="accent1"/>
                </a:solidFill>
                <a:latin typeface="Calibri"/>
                <a:cs typeface="Calibri"/>
                <a:hlinkClick r:id="rId6" tooltip="https://digital-strategy.ec.europa.eu/en/policies/cybersecurity-act"/>
              </a:rPr>
              <a:t>Cybersecurity Act | Shaping Europe’s digital future (europa.eu)</a:t>
            </a:r>
            <a:r>
              <a:rPr lang="en-US">
                <a:solidFill>
                  <a:schemeClr val="accent1"/>
                </a:solidFill>
                <a:latin typeface="Calibri"/>
                <a:cs typeface="Calibri"/>
              </a:rPr>
              <a:t> </a:t>
            </a:r>
            <a:endParaRPr/>
          </a:p>
          <a:p>
            <a:pPr>
              <a:defRPr/>
            </a:pPr>
            <a:r>
              <a:rPr lang="en-US">
                <a:latin typeface="Calibri"/>
                <a:cs typeface="Calibri"/>
              </a:rPr>
              <a:t>55. </a:t>
            </a:r>
            <a:r>
              <a:rPr lang="it-IT" u="sng">
                <a:solidFill>
                  <a:schemeClr val="accent1"/>
                </a:solidFill>
                <a:latin typeface="Calibri"/>
                <a:cs typeface="Calibri"/>
                <a:hlinkClick r:id="rId7" tooltip="https://digital-strategy.ec.europa.eu/en/library/cybersecurity-5g-networks-eu-toolbox-risk-mitigating-measures"/>
              </a:rPr>
              <a:t>Cybersecurity of 5G networks - EU Toolbox of risk mitigating measures | Shaping Europe’s digital future (europa.eu)</a:t>
            </a:r>
            <a:r>
              <a:rPr lang="it-IT">
                <a:solidFill>
                  <a:schemeClr val="accent1"/>
                </a:solidFill>
                <a:latin typeface="Calibri"/>
                <a:cs typeface="Calibri"/>
              </a:rPr>
              <a:t> </a:t>
            </a:r>
            <a:endParaRPr lang="en-US">
              <a:solidFill>
                <a:schemeClr val="accent1"/>
              </a:solidFill>
              <a:latin typeface="Calibri"/>
              <a:cs typeface="Calibri"/>
            </a:endParaRPr>
          </a:p>
          <a:p>
            <a:pPr>
              <a:defRPr/>
            </a:pPr>
            <a:r>
              <a:rPr lang="en-US">
                <a:latin typeface="Calibri"/>
                <a:cs typeface="Calibri"/>
              </a:rPr>
              <a:t>56. </a:t>
            </a:r>
            <a:r>
              <a:rPr lang="it-IT" u="sng">
                <a:solidFill>
                  <a:schemeClr val="accent1"/>
                </a:solidFill>
                <a:latin typeface="Calibri"/>
                <a:cs typeface="Calibri"/>
                <a:hlinkClick r:id="rId8" tooltip="https://digital-strategy.ec.europa.eu/en/activities/digital-programme"/>
              </a:rPr>
              <a:t>Digital Programme | Shaping Europe’s digital future (europa.eu)</a:t>
            </a:r>
            <a:r>
              <a:rPr lang="it-IT">
                <a:solidFill>
                  <a:schemeClr val="accent1"/>
                </a:solidFill>
                <a:latin typeface="Calibri"/>
                <a:cs typeface="Calibri"/>
              </a:rPr>
              <a:t> </a:t>
            </a:r>
            <a:endParaRPr lang="en-US">
              <a:solidFill>
                <a:schemeClr val="accent1"/>
              </a:solidFill>
              <a:latin typeface="Calibri"/>
              <a:cs typeface="Calibri"/>
            </a:endParaRPr>
          </a:p>
        </p:txBody>
      </p:sp>
      <p:pic>
        <p:nvPicPr>
          <p:cNvPr id="4" name="Picture 3">
            <a:extLst>
              <a:ext uri="{FF2B5EF4-FFF2-40B4-BE49-F238E27FC236}">
                <a16:creationId xmlns:a16="http://schemas.microsoft.com/office/drawing/2014/main" id="{66B6E93D-EB79-1A76-048A-06A77E0FFD4D}"/>
              </a:ext>
            </a:extLst>
          </p:cNvPr>
          <p:cNvPicPr>
            <a:picLocks noChangeAspect="1"/>
          </p:cNvPicPr>
          <p:nvPr/>
        </p:nvPicPr>
        <p:blipFill>
          <a:blip r:embed="rId9"/>
          <a:stretch>
            <a:fillRect/>
          </a:stretch>
        </p:blipFill>
        <p:spPr bwMode="auto">
          <a:xfrm>
            <a:off x="983432" y="280421"/>
            <a:ext cx="603556" cy="774259"/>
          </a:xfrm>
          <a:prstGeom prst="rect">
            <a:avLst/>
          </a:prstGeom>
        </p:spPr>
      </p:pic>
      <p:pic>
        <p:nvPicPr>
          <p:cNvPr id="11" name="Picture 10">
            <a:extLst>
              <a:ext uri="{FF2B5EF4-FFF2-40B4-BE49-F238E27FC236}">
                <a16:creationId xmlns:a16="http://schemas.microsoft.com/office/drawing/2014/main" id="{BAD296BA-F2FB-2AC1-72F0-767E1E5FA333}"/>
              </a:ext>
            </a:extLst>
          </p:cNvPr>
          <p:cNvPicPr>
            <a:picLocks noChangeAspect="1"/>
          </p:cNvPicPr>
          <p:nvPr/>
        </p:nvPicPr>
        <p:blipFill>
          <a:blip r:embed="rId10"/>
          <a:stretch>
            <a:fillRect/>
          </a:stretch>
        </p:blipFill>
        <p:spPr bwMode="auto">
          <a:xfrm>
            <a:off x="6384032" y="344592"/>
            <a:ext cx="2682472" cy="591363"/>
          </a:xfrm>
          <a:prstGeom prst="rect">
            <a:avLst/>
          </a:prstGeom>
        </p:spPr>
      </p:pic>
      <p:sp>
        <p:nvSpPr>
          <p:cNvPr id="6" name="CasellaDiTesto 5"/>
          <p:cNvSpPr txBox="1"/>
          <p:nvPr/>
        </p:nvSpPr>
        <p:spPr bwMode="auto">
          <a:xfrm>
            <a:off x="1586988" y="756416"/>
            <a:ext cx="84797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3200" b="0" i="0" u="none" strike="noStrike" cap="none" spc="0" dirty="0">
                <a:ln>
                  <a:noFill/>
                </a:ln>
                <a:solidFill>
                  <a:srgbClr val="0070C0"/>
                </a:solidFill>
                <a:latin typeface="Calibri"/>
                <a:ea typeface="Arial"/>
                <a:cs typeface="Calibri"/>
              </a:rPr>
              <a:t>The EU Cybersecurity Strategy - Background</a:t>
            </a:r>
            <a:endParaRPr lang="it-IT" sz="4000" dirty="0">
              <a:solidFill>
                <a:srgbClr val="002060"/>
              </a:solidFill>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2" name="TextBox 1"/>
          <p:cNvSpPr txBox="1"/>
          <p:nvPr/>
        </p:nvSpPr>
        <p:spPr bwMode="auto">
          <a:xfrm>
            <a:off x="1703512" y="564584"/>
            <a:ext cx="3962400" cy="646331"/>
          </a:xfrm>
          <a:prstGeom prst="rect">
            <a:avLst/>
          </a:prstGeom>
          <a:noFill/>
        </p:spPr>
        <p:txBody>
          <a:bodyPr wrap="square" rtlCol="0">
            <a:spAutoFit/>
          </a:bodyPr>
          <a:lstStyle/>
          <a:p>
            <a:pPr>
              <a:defRPr/>
            </a:pPr>
            <a:r>
              <a:rPr lang="en-US" sz="3600" b="0" i="0" u="none" strike="noStrike" cap="none" spc="0" dirty="0">
                <a:ln>
                  <a:noFill/>
                </a:ln>
                <a:solidFill>
                  <a:srgbClr val="0070C0"/>
                </a:solidFill>
                <a:latin typeface="Calibri"/>
                <a:ea typeface="Arial"/>
                <a:cs typeface="Calibri"/>
              </a:rPr>
              <a:t>The NIS Directive</a:t>
            </a:r>
            <a:endParaRPr dirty="0">
              <a:latin typeface="Calibri"/>
              <a:cs typeface="Calibri"/>
            </a:endParaRPr>
          </a:p>
        </p:txBody>
      </p:sp>
      <p:sp>
        <p:nvSpPr>
          <p:cNvPr id="11" name="TextBox 10"/>
          <p:cNvSpPr txBox="1"/>
          <p:nvPr/>
        </p:nvSpPr>
        <p:spPr bwMode="auto">
          <a:xfrm>
            <a:off x="1254033" y="1558833"/>
            <a:ext cx="8029534" cy="3288080"/>
          </a:xfrm>
          <a:prstGeom prst="rect">
            <a:avLst/>
          </a:prstGeom>
          <a:noFill/>
        </p:spPr>
        <p:txBody>
          <a:bodyPr wrap="square" rtlCol="0">
            <a:spAutoFit/>
          </a:bodyPr>
          <a:lstStyle/>
          <a:p>
            <a:pPr marL="0" marR="0" lvl="0" indent="0" algn="just" defTabSz="457200">
              <a:lnSpc>
                <a:spcPct val="100000"/>
              </a:lnSpc>
              <a:spcBef>
                <a:spcPts val="1000"/>
              </a:spcBef>
              <a:spcAft>
                <a:spcPts val="0"/>
              </a:spcAft>
              <a:buClr>
                <a:srgbClr val="0070C0"/>
              </a:buClr>
              <a:buSzPct val="80000"/>
              <a:buFont typeface="Wingdings 3"/>
              <a:buNone/>
              <a:defRPr/>
            </a:pPr>
            <a:r>
              <a:rPr lang="en-US" sz="1600" dirty="0">
                <a:solidFill>
                  <a:srgbClr val="000000"/>
                </a:solidFill>
                <a:latin typeface="Helvetica Neue"/>
              </a:rPr>
              <a:t>The NIS Directive (</a:t>
            </a:r>
            <a:r>
              <a:rPr lang="en-US" sz="1600" i="1" dirty="0">
                <a:solidFill>
                  <a:srgbClr val="000000"/>
                </a:solidFill>
                <a:latin typeface="Helvetica Neue"/>
              </a:rPr>
              <a:t>Directive on security of network and information systems</a:t>
            </a:r>
            <a:r>
              <a:rPr lang="en-US" sz="1600" dirty="0">
                <a:solidFill>
                  <a:srgbClr val="000000"/>
                </a:solidFill>
                <a:latin typeface="Helvetica Neue"/>
              </a:rPr>
              <a:t>) provide measures to </a:t>
            </a:r>
            <a:r>
              <a:rPr lang="en-US" sz="1600" b="1" dirty="0">
                <a:solidFill>
                  <a:srgbClr val="000000"/>
                </a:solidFill>
                <a:latin typeface="Helvetica Neue"/>
              </a:rPr>
              <a:t>improve the general level of cybersecurity in Europe</a:t>
            </a:r>
            <a:r>
              <a:rPr lang="en-US" b="1" i="0" u="none" strike="noStrike" cap="none" spc="0" dirty="0">
                <a:ln>
                  <a:noFill/>
                </a:ln>
                <a:solidFill>
                  <a:prstClr val="black"/>
                </a:solidFill>
                <a:latin typeface="Calibri"/>
                <a:ea typeface="Arial"/>
                <a:cs typeface="Calibri"/>
              </a:rPr>
              <a:t>.</a:t>
            </a:r>
            <a:endParaRPr dirty="0"/>
          </a:p>
          <a:p>
            <a:pPr marL="0" marR="0" lvl="0" indent="0" algn="just" defTabSz="457200">
              <a:lnSpc>
                <a:spcPct val="100000"/>
              </a:lnSpc>
              <a:spcBef>
                <a:spcPts val="1000"/>
              </a:spcBef>
              <a:spcAft>
                <a:spcPts val="0"/>
              </a:spcAft>
              <a:buClr>
                <a:srgbClr val="0070C0"/>
              </a:buClr>
              <a:buSzPct val="80000"/>
              <a:buFont typeface="Wingdings 3"/>
              <a:buNone/>
              <a:defRPr/>
            </a:pPr>
            <a:endParaRPr lang="en-US" b="1" i="0" u="none" strike="noStrike" cap="none" spc="0" dirty="0">
              <a:ln>
                <a:noFill/>
              </a:ln>
              <a:solidFill>
                <a:prstClr val="black"/>
              </a:solidFill>
              <a:latin typeface="Calibri"/>
              <a:ea typeface="Arial"/>
              <a:cs typeface="Calibri"/>
            </a:endParaRPr>
          </a:p>
          <a:p>
            <a:pPr marL="0" marR="0" lvl="0" indent="0" algn="just" defTabSz="457200">
              <a:lnSpc>
                <a:spcPct val="100000"/>
              </a:lnSpc>
              <a:spcBef>
                <a:spcPts val="1000"/>
              </a:spcBef>
              <a:spcAft>
                <a:spcPts val="0"/>
              </a:spcAft>
              <a:buClr>
                <a:srgbClr val="0070C0"/>
              </a:buClr>
              <a:buSzPct val="80000"/>
              <a:buFont typeface="Wingdings 3"/>
              <a:buNone/>
              <a:defRPr/>
            </a:pPr>
            <a:r>
              <a:rPr lang="en-US" sz="1600" dirty="0">
                <a:solidFill>
                  <a:srgbClr val="000000"/>
                </a:solidFill>
                <a:latin typeface="Helvetica Neue"/>
              </a:rPr>
              <a:t>The legal measures contained in the NIS Directive aims at ensuring: </a:t>
            </a: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b="1" dirty="0">
                <a:solidFill>
                  <a:srgbClr val="000000"/>
                </a:solidFill>
                <a:latin typeface="Helvetica Neue"/>
              </a:rPr>
              <a:t>Member States' preparedness</a:t>
            </a:r>
            <a:r>
              <a:rPr lang="en-US" sz="1600" dirty="0">
                <a:solidFill>
                  <a:srgbClr val="000000"/>
                </a:solidFill>
                <a:latin typeface="Helvetica Neue"/>
              </a:rPr>
              <a:t>. For example, with a Computer Security Incident Response Team (CSIRT) and a competent national NIS authority.</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b="1" dirty="0">
                <a:solidFill>
                  <a:srgbClr val="000000"/>
                </a:solidFill>
                <a:latin typeface="Helvetica Neue"/>
              </a:rPr>
              <a:t>Cooperation</a:t>
            </a:r>
            <a:r>
              <a:rPr lang="en-US" sz="1600" dirty="0">
                <a:solidFill>
                  <a:srgbClr val="000000"/>
                </a:solidFill>
                <a:latin typeface="Helvetica Neue"/>
              </a:rPr>
              <a:t> among the Member States, creating a </a:t>
            </a:r>
            <a:r>
              <a:rPr lang="en-US" sz="1600" b="1" dirty="0">
                <a:solidFill>
                  <a:srgbClr val="000000"/>
                </a:solidFill>
                <a:latin typeface="Helvetica Neue"/>
              </a:rPr>
              <a:t>Cooperation Group </a:t>
            </a:r>
            <a:r>
              <a:rPr lang="en-US" sz="1600" dirty="0">
                <a:solidFill>
                  <a:srgbClr val="000000"/>
                </a:solidFill>
                <a:latin typeface="Helvetica Neue"/>
              </a:rPr>
              <a:t>to facilitate  cooperation and the exchange of information among Member States. </a:t>
            </a:r>
            <a:endParaRPr sz="1600" dirty="0">
              <a:solidFill>
                <a:srgbClr val="000000"/>
              </a:solidFill>
              <a:latin typeface="Helvetica Neue"/>
            </a:endParaRPr>
          </a:p>
          <a:p>
            <a:pPr marL="342900" marR="0" lvl="0" indent="-342900" algn="just" defTabSz="457200">
              <a:lnSpc>
                <a:spcPct val="100000"/>
              </a:lnSpc>
              <a:spcBef>
                <a:spcPts val="1000"/>
              </a:spcBef>
              <a:spcAft>
                <a:spcPts val="0"/>
              </a:spcAft>
              <a:buClr>
                <a:srgbClr val="0070C0"/>
              </a:buClr>
              <a:buSzPct val="80000"/>
              <a:buFont typeface="Wingdings"/>
              <a:buChar char="Ø"/>
              <a:defRPr/>
            </a:pPr>
            <a:r>
              <a:rPr lang="en-US" sz="1600" dirty="0">
                <a:solidFill>
                  <a:srgbClr val="000000"/>
                </a:solidFill>
                <a:latin typeface="Helvetica Neue"/>
              </a:rPr>
              <a:t>A </a:t>
            </a:r>
            <a:r>
              <a:rPr lang="en-US" sz="1600" b="1" dirty="0">
                <a:solidFill>
                  <a:srgbClr val="000000"/>
                </a:solidFill>
                <a:latin typeface="Helvetica Neue"/>
              </a:rPr>
              <a:t>culture of security </a:t>
            </a:r>
            <a:r>
              <a:rPr lang="en-US" sz="1600" dirty="0">
                <a:solidFill>
                  <a:srgbClr val="000000"/>
                </a:solidFill>
                <a:latin typeface="Helvetica Neue"/>
              </a:rPr>
              <a:t>across sectors such as energy, transport, banking, financial market infrastructures and digital </a:t>
            </a:r>
            <a:r>
              <a:rPr lang="en-US" sz="1600" dirty="0" err="1">
                <a:solidFill>
                  <a:srgbClr val="000000"/>
                </a:solidFill>
                <a:latin typeface="Helvetica Neue"/>
              </a:rPr>
              <a:t>infrastructure</a:t>
            </a:r>
            <a:r>
              <a:rPr lang="en-US" baseline="30000" dirty="0" err="1">
                <a:solidFill>
                  <a:prstClr val="black"/>
                </a:solidFill>
                <a:latin typeface="Calibri"/>
                <a:cs typeface="Calibri"/>
              </a:rPr>
              <a:t>57</a:t>
            </a:r>
            <a:r>
              <a:rPr lang="en-US" b="0" i="0" u="none" strike="noStrike" cap="none" spc="0" dirty="0">
                <a:ln>
                  <a:noFill/>
                </a:ln>
                <a:solidFill>
                  <a:prstClr val="black"/>
                </a:solidFill>
                <a:latin typeface="Calibri"/>
                <a:ea typeface="Arial"/>
                <a:cs typeface="Calibri"/>
              </a:rPr>
              <a:t>.</a:t>
            </a:r>
            <a:endParaRPr dirty="0"/>
          </a:p>
        </p:txBody>
      </p:sp>
      <p:sp>
        <p:nvSpPr>
          <p:cNvPr id="12" name="Footer Placeholder 3"/>
          <p:cNvSpPr>
            <a:spLocks noGrp="1"/>
          </p:cNvSpPr>
          <p:nvPr>
            <p:ph type="ftr" sz="quarter" idx="11"/>
          </p:nvPr>
        </p:nvSpPr>
        <p:spPr bwMode="auto">
          <a:xfrm>
            <a:off x="703460" y="6492875"/>
            <a:ext cx="6297611" cy="365125"/>
          </a:xfrm>
        </p:spPr>
        <p:txBody>
          <a:bodyPr/>
          <a:lstStyle/>
          <a:p>
            <a:pPr>
              <a:defRPr/>
            </a:pPr>
            <a:r>
              <a:rPr lang="en-US">
                <a:latin typeface="Calibri"/>
                <a:cs typeface="Calibri"/>
              </a:rPr>
              <a:t>57. </a:t>
            </a:r>
            <a:r>
              <a:rPr lang="it-IT" u="sng">
                <a:solidFill>
                  <a:schemeClr val="accent1"/>
                </a:solidFill>
                <a:latin typeface="Calibri"/>
                <a:cs typeface="Calibri"/>
                <a:hlinkClick r:id="rId2" tooltip="https://digital-strategy.ec.europa.eu/en/policies/nis-directive"/>
              </a:rPr>
              <a:t>NIS Directive | Shaping Europe’s digital future (europa.eu)</a:t>
            </a:r>
            <a:r>
              <a:rPr lang="it-IT">
                <a:solidFill>
                  <a:schemeClr val="accent1"/>
                </a:solidFill>
                <a:latin typeface="Calibri"/>
                <a:cs typeface="Calibri"/>
              </a:rPr>
              <a:t> </a:t>
            </a:r>
            <a:endParaRPr lang="en-US">
              <a:solidFill>
                <a:schemeClr val="accent1"/>
              </a:solidFill>
              <a:latin typeface="Calibri"/>
              <a:cs typeface="Calibri"/>
            </a:endParaRPr>
          </a:p>
        </p:txBody>
      </p:sp>
      <p:pic>
        <p:nvPicPr>
          <p:cNvPr id="4" name="Picture 3">
            <a:extLst>
              <a:ext uri="{FF2B5EF4-FFF2-40B4-BE49-F238E27FC236}">
                <a16:creationId xmlns:a16="http://schemas.microsoft.com/office/drawing/2014/main" id="{86C0D639-9B11-2FAE-A6C8-90B81E0008B6}"/>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65881F5D-3F17-1F3F-6DD3-B85258041096}"/>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6" name="Title 1"/>
          <p:cNvSpPr txBox="1"/>
          <p:nvPr/>
        </p:nvSpPr>
        <p:spPr bwMode="auto">
          <a:xfrm>
            <a:off x="1631504" y="649478"/>
            <a:ext cx="5443682" cy="580571"/>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The NIS Directive toolkit</a:t>
            </a:r>
            <a:endParaRPr sz="3600" dirty="0">
              <a:latin typeface="Calibri"/>
              <a:cs typeface="Calibri"/>
            </a:endParaRPr>
          </a:p>
        </p:txBody>
      </p:sp>
      <p:pic>
        <p:nvPicPr>
          <p:cNvPr id="2" name="Picture 1"/>
          <p:cNvPicPr>
            <a:picLocks noChangeAspect="1"/>
          </p:cNvPicPr>
          <p:nvPr/>
        </p:nvPicPr>
        <p:blipFill>
          <a:blip r:embed="rId2"/>
          <a:stretch/>
        </p:blipFill>
        <p:spPr bwMode="auto">
          <a:xfrm>
            <a:off x="8276522" y="1109854"/>
            <a:ext cx="1207113" cy="1207113"/>
          </a:xfrm>
          <a:prstGeom prst="rect">
            <a:avLst/>
          </a:prstGeom>
        </p:spPr>
      </p:pic>
      <p:sp>
        <p:nvSpPr>
          <p:cNvPr id="8" name="Content Placeholder 2"/>
          <p:cNvSpPr txBox="1"/>
          <p:nvPr/>
        </p:nvSpPr>
        <p:spPr bwMode="auto">
          <a:xfrm>
            <a:off x="1245240" y="1829069"/>
            <a:ext cx="7031282" cy="3047732"/>
          </a:xfrm>
          <a:prstGeom prst="rect">
            <a:avLst/>
          </a:prstGeom>
        </p:spPr>
        <p:txBody>
          <a:bodyPr vert="horz" lIns="91440" tIns="45720" rIns="91440" bIns="45720" rtlCol="0" anchor="t">
            <a:norm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600" dirty="0">
                <a:solidFill>
                  <a:srgbClr val="000000"/>
                </a:solidFill>
                <a:latin typeface="Helvetica Neue"/>
              </a:rPr>
              <a:t>The European Commission adopted a </a:t>
            </a:r>
            <a:r>
              <a:rPr lang="en-US" sz="1600" dirty="0" err="1">
                <a:solidFill>
                  <a:srgbClr val="000000"/>
                </a:solidFill>
                <a:latin typeface="Helvetica Neue"/>
              </a:rPr>
              <a:t>communication</a:t>
            </a:r>
            <a:r>
              <a:rPr lang="en-US" baseline="30000" dirty="0" err="1">
                <a:solidFill>
                  <a:schemeClr val="tx1"/>
                </a:solidFill>
                <a:latin typeface="Calibri"/>
                <a:cs typeface="Calibri"/>
              </a:rPr>
              <a:t>57</a:t>
            </a:r>
            <a:r>
              <a:rPr lang="en-US" dirty="0">
                <a:solidFill>
                  <a:schemeClr val="tx1"/>
                </a:solidFill>
                <a:latin typeface="Calibri"/>
                <a:cs typeface="Calibri"/>
              </a:rPr>
              <a:t> </a:t>
            </a:r>
            <a:r>
              <a:rPr lang="en-US" sz="1600" dirty="0">
                <a:solidFill>
                  <a:srgbClr val="000000"/>
                </a:solidFill>
                <a:latin typeface="Helvetica Neue"/>
              </a:rPr>
              <a:t>to </a:t>
            </a:r>
            <a:r>
              <a:rPr lang="en-US" sz="1600" b="1" dirty="0">
                <a:solidFill>
                  <a:srgbClr val="000000"/>
                </a:solidFill>
                <a:latin typeface="Helvetica Neue"/>
              </a:rPr>
              <a:t>support Member States in implementing the NIS Directive</a:t>
            </a:r>
            <a:r>
              <a:rPr lang="en-US" sz="1600" dirty="0">
                <a:solidFill>
                  <a:srgbClr val="000000"/>
                </a:solidFill>
                <a:latin typeface="Helvetica Neue"/>
              </a:rPr>
              <a:t>. This was necessary for the very fast evolving of the Cybersecurity landscape.</a:t>
            </a:r>
            <a:endParaRPr sz="1600" dirty="0">
              <a:solidFill>
                <a:srgbClr val="000000"/>
              </a:solidFill>
              <a:latin typeface="Helvetica Neue"/>
            </a:endParaRPr>
          </a:p>
          <a:p>
            <a:pPr algn="just">
              <a:defRPr/>
            </a:pPr>
            <a:endParaRPr lang="en-US" dirty="0">
              <a:solidFill>
                <a:schemeClr val="tx1"/>
              </a:solidFill>
              <a:latin typeface="Calibri"/>
              <a:cs typeface="Calibri"/>
            </a:endParaRPr>
          </a:p>
          <a:p>
            <a:pPr algn="just">
              <a:defRPr/>
            </a:pPr>
            <a:r>
              <a:rPr lang="en-US" sz="1600" dirty="0">
                <a:solidFill>
                  <a:srgbClr val="000000"/>
                </a:solidFill>
                <a:latin typeface="Helvetica Neue"/>
              </a:rPr>
              <a:t>The  toolkit provides </a:t>
            </a:r>
            <a:r>
              <a:rPr lang="en-US" sz="1600" b="1" dirty="0">
                <a:solidFill>
                  <a:srgbClr val="000000"/>
                </a:solidFill>
                <a:latin typeface="Helvetica Neue"/>
              </a:rPr>
              <a:t>practical information </a:t>
            </a:r>
            <a:r>
              <a:rPr lang="en-US" sz="1600" dirty="0">
                <a:solidFill>
                  <a:srgbClr val="000000"/>
                </a:solidFill>
                <a:latin typeface="Helvetica Neue"/>
              </a:rPr>
              <a:t>to Member States on the implementation of the Directive, presenting best practices on implementing the Directive, explaining and interpreting specific provisions to clarify how the NIS Directive should work in </a:t>
            </a:r>
            <a:r>
              <a:rPr lang="en-US" sz="1600" dirty="0" err="1">
                <a:solidFill>
                  <a:srgbClr val="000000"/>
                </a:solidFill>
                <a:latin typeface="Helvetica Neue"/>
              </a:rPr>
              <a:t>practice</a:t>
            </a:r>
            <a:r>
              <a:rPr lang="en-US" baseline="30000" dirty="0" err="1">
                <a:solidFill>
                  <a:schemeClr val="tx1"/>
                </a:solidFill>
                <a:latin typeface="Calibri"/>
                <a:cs typeface="Calibri"/>
              </a:rPr>
              <a:t>58</a:t>
            </a:r>
            <a:r>
              <a:rPr lang="en-US" dirty="0">
                <a:solidFill>
                  <a:schemeClr val="tx1"/>
                </a:solidFill>
                <a:latin typeface="Calibri"/>
                <a:cs typeface="Calibri"/>
              </a:rPr>
              <a:t>.</a:t>
            </a:r>
            <a:endParaRPr dirty="0">
              <a:solidFill>
                <a:schemeClr val="tx1"/>
              </a:solidFill>
              <a:latin typeface="Calibri"/>
              <a:cs typeface="Calibri"/>
            </a:endParaRPr>
          </a:p>
        </p:txBody>
      </p:sp>
      <p:sp>
        <p:nvSpPr>
          <p:cNvPr id="11" name="Footer Placeholder 3"/>
          <p:cNvSpPr>
            <a:spLocks noGrp="1"/>
          </p:cNvSpPr>
          <p:nvPr>
            <p:ph type="ftr" sz="quarter" idx="11"/>
          </p:nvPr>
        </p:nvSpPr>
        <p:spPr bwMode="auto">
          <a:xfrm>
            <a:off x="694751" y="6492875"/>
            <a:ext cx="6297611" cy="365125"/>
          </a:xfrm>
        </p:spPr>
        <p:txBody>
          <a:bodyPr/>
          <a:lstStyle/>
          <a:p>
            <a:pPr>
              <a:defRPr/>
            </a:pPr>
            <a:r>
              <a:rPr lang="en-US">
                <a:latin typeface="Calibri"/>
                <a:cs typeface="Calibri"/>
              </a:rPr>
              <a:t>57</a:t>
            </a:r>
            <a:r>
              <a:rPr lang="en-US">
                <a:solidFill>
                  <a:schemeClr val="accent1"/>
                </a:solidFill>
                <a:latin typeface="Calibri"/>
                <a:cs typeface="Calibri"/>
              </a:rPr>
              <a:t>. </a:t>
            </a:r>
            <a:r>
              <a:rPr lang="it-IT" u="sng">
                <a:solidFill>
                  <a:schemeClr val="accent1"/>
                </a:solidFill>
                <a:latin typeface="Calibri"/>
                <a:cs typeface="Calibri"/>
                <a:hlinkClick r:id="rId3" tooltip="https://digital-strategy.ec.europa.eu/en/policies/nis-directive"/>
              </a:rPr>
              <a:t>NIS Directive | Shaping Europe’s digital future (europa.eu)</a:t>
            </a:r>
            <a:r>
              <a:rPr lang="it-IT">
                <a:solidFill>
                  <a:schemeClr val="accent1"/>
                </a:solidFill>
                <a:latin typeface="Calibri"/>
                <a:cs typeface="Calibri"/>
              </a:rPr>
              <a:t> </a:t>
            </a:r>
            <a:endParaRPr/>
          </a:p>
          <a:p>
            <a:pPr>
              <a:defRPr/>
            </a:pPr>
            <a:r>
              <a:rPr lang="en-US">
                <a:latin typeface="Calibri"/>
                <a:cs typeface="Calibri"/>
              </a:rPr>
              <a:t>58. </a:t>
            </a:r>
            <a:r>
              <a:rPr lang="fr-FR" u="sng">
                <a:solidFill>
                  <a:schemeClr val="accent1"/>
                </a:solidFill>
                <a:latin typeface="Calibri"/>
                <a:cs typeface="Calibri"/>
                <a:hlinkClick r:id="rId4" tooltip="https://eur-lex.europa.eu/legal-content/EN/TXT/?qid=1505297631636&amp;uri=COM:2017:476:FIN"/>
              </a:rPr>
              <a:t>EUR-Lex - 52017DC0476 - EN - EUR-Lex (europa.eu)</a:t>
            </a:r>
            <a:r>
              <a:rPr lang="fr-FR">
                <a:solidFill>
                  <a:schemeClr val="accent1"/>
                </a:solidFill>
                <a:latin typeface="Calibri"/>
                <a:cs typeface="Calibri"/>
              </a:rPr>
              <a:t> </a:t>
            </a:r>
            <a:endParaRPr lang="en-US">
              <a:solidFill>
                <a:schemeClr val="accent1"/>
              </a:solidFill>
              <a:latin typeface="Calibri"/>
              <a:cs typeface="Calibri"/>
            </a:endParaRPr>
          </a:p>
        </p:txBody>
      </p:sp>
      <p:pic>
        <p:nvPicPr>
          <p:cNvPr id="4" name="Picture 3">
            <a:extLst>
              <a:ext uri="{FF2B5EF4-FFF2-40B4-BE49-F238E27FC236}">
                <a16:creationId xmlns:a16="http://schemas.microsoft.com/office/drawing/2014/main" id="{2AC97D2B-0150-48C8-D663-05EA065C8242}"/>
              </a:ext>
            </a:extLst>
          </p:cNvPr>
          <p:cNvPicPr>
            <a:picLocks noChangeAspect="1"/>
          </p:cNvPicPr>
          <p:nvPr/>
        </p:nvPicPr>
        <p:blipFill>
          <a:blip r:embed="rId5"/>
          <a:stretch>
            <a:fillRect/>
          </a:stretch>
        </p:blipFill>
        <p:spPr bwMode="auto">
          <a:xfrm>
            <a:off x="983432" y="280421"/>
            <a:ext cx="603556" cy="774259"/>
          </a:xfrm>
          <a:prstGeom prst="rect">
            <a:avLst/>
          </a:prstGeom>
        </p:spPr>
      </p:pic>
      <p:pic>
        <p:nvPicPr>
          <p:cNvPr id="10" name="Picture 9">
            <a:extLst>
              <a:ext uri="{FF2B5EF4-FFF2-40B4-BE49-F238E27FC236}">
                <a16:creationId xmlns:a16="http://schemas.microsoft.com/office/drawing/2014/main" id="{33C6A251-66EE-F4FD-680D-76913EA2DAA8}"/>
              </a:ext>
            </a:extLst>
          </p:cNvPr>
          <p:cNvPicPr>
            <a:picLocks noChangeAspect="1"/>
          </p:cNvPicPr>
          <p:nvPr/>
        </p:nvPicPr>
        <p:blipFill>
          <a:blip r:embed="rId6"/>
          <a:stretch>
            <a:fillRect/>
          </a:stretch>
        </p:blipFill>
        <p:spPr bwMode="auto">
          <a:xfrm>
            <a:off x="6384032" y="344592"/>
            <a:ext cx="2682472" cy="59136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10" name="Content Placeholder 2"/>
          <p:cNvSpPr txBox="1"/>
          <p:nvPr/>
        </p:nvSpPr>
        <p:spPr bwMode="auto">
          <a:xfrm>
            <a:off x="1279638" y="2025696"/>
            <a:ext cx="8003823" cy="3242990"/>
          </a:xfrm>
          <a:prstGeom prst="rect">
            <a:avLst/>
          </a:prstGeom>
        </p:spPr>
        <p:txBody>
          <a:bodyPr vert="horz" lIns="91440" tIns="45720" rIns="91440" bIns="45720" rtlCol="0" anchor="t">
            <a:norm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marL="285750" indent="-285750" algn="just">
              <a:buFont typeface="Wingdings"/>
              <a:buChar char="ü"/>
              <a:defRPr/>
            </a:pPr>
            <a:r>
              <a:rPr lang="en-US" sz="1600" dirty="0">
                <a:solidFill>
                  <a:srgbClr val="000000"/>
                </a:solidFill>
                <a:latin typeface="Helvetica Neue"/>
              </a:rPr>
              <a:t>The NIS Directive, under the art. 23, requires the </a:t>
            </a:r>
            <a:r>
              <a:rPr lang="en-US" sz="1600" b="1" dirty="0">
                <a:solidFill>
                  <a:srgbClr val="000000"/>
                </a:solidFill>
                <a:latin typeface="Helvetica Neue"/>
              </a:rPr>
              <a:t>European Commission to review </a:t>
            </a:r>
            <a:r>
              <a:rPr lang="en-US" sz="1600" dirty="0">
                <a:solidFill>
                  <a:srgbClr val="000000"/>
                </a:solidFill>
                <a:latin typeface="Helvetica Neue"/>
              </a:rPr>
              <a:t>the functioning of the Directive periodically.</a:t>
            </a:r>
            <a:endParaRPr sz="1600" dirty="0">
              <a:solidFill>
                <a:srgbClr val="000000"/>
              </a:solidFill>
              <a:latin typeface="Helvetica Neue"/>
            </a:endParaRPr>
          </a:p>
          <a:p>
            <a:pPr marL="285750" indent="-285750" algn="just">
              <a:buFont typeface="Wingdings"/>
              <a:buChar char="ü"/>
              <a:defRPr/>
            </a:pPr>
            <a:r>
              <a:rPr lang="en-US" sz="1600" dirty="0">
                <a:solidFill>
                  <a:srgbClr val="000000"/>
                </a:solidFill>
                <a:latin typeface="Helvetica Neue"/>
              </a:rPr>
              <a:t>The Commission announced in its 2020 work program that it would </a:t>
            </a:r>
            <a:r>
              <a:rPr lang="en-US" sz="1600" b="1" dirty="0">
                <a:solidFill>
                  <a:srgbClr val="000000"/>
                </a:solidFill>
                <a:latin typeface="Helvetica Neue"/>
              </a:rPr>
              <a:t>conduct the review of the Directive by the end of 2020</a:t>
            </a:r>
            <a:r>
              <a:rPr lang="en-US" sz="1600" dirty="0">
                <a:solidFill>
                  <a:srgbClr val="000000"/>
                </a:solidFill>
                <a:latin typeface="Helvetica Neue"/>
              </a:rPr>
              <a:t>. With this scope the European Commission opened a consultation on 7th of  July 2020, which was closed on the 2nd of October 2020. </a:t>
            </a:r>
            <a:endParaRPr sz="1600" dirty="0">
              <a:solidFill>
                <a:srgbClr val="000000"/>
              </a:solidFill>
              <a:latin typeface="Helvetica Neue"/>
            </a:endParaRPr>
          </a:p>
          <a:p>
            <a:pPr marL="285750" indent="-285750" algn="just">
              <a:buFont typeface="Wingdings"/>
              <a:buChar char="ü"/>
              <a:defRPr/>
            </a:pPr>
            <a:r>
              <a:rPr lang="en-US" sz="1600" dirty="0">
                <a:solidFill>
                  <a:srgbClr val="000000"/>
                </a:solidFill>
                <a:latin typeface="Helvetica Neue"/>
              </a:rPr>
              <a:t>As a result of this process, the </a:t>
            </a:r>
            <a:r>
              <a:rPr lang="en-US" sz="1600" b="1" dirty="0">
                <a:solidFill>
                  <a:srgbClr val="000000"/>
                </a:solidFill>
                <a:latin typeface="Helvetica Neue"/>
              </a:rPr>
              <a:t>new legislative proposal </a:t>
            </a:r>
            <a:r>
              <a:rPr lang="en-US" sz="1600" dirty="0">
                <a:solidFill>
                  <a:srgbClr val="000000"/>
                </a:solidFill>
                <a:latin typeface="Helvetica Neue"/>
              </a:rPr>
              <a:t>was presented on the </a:t>
            </a:r>
            <a:r>
              <a:rPr lang="en-US" sz="1600" b="1" dirty="0">
                <a:solidFill>
                  <a:srgbClr val="000000"/>
                </a:solidFill>
                <a:latin typeface="Helvetica Neue"/>
              </a:rPr>
              <a:t>16th December 2020.</a:t>
            </a:r>
            <a:endParaRPr sz="1600" b="1" dirty="0">
              <a:solidFill>
                <a:srgbClr val="000000"/>
              </a:solidFill>
              <a:latin typeface="Helvetica Neue"/>
            </a:endParaRPr>
          </a:p>
        </p:txBody>
      </p:sp>
      <p:pic>
        <p:nvPicPr>
          <p:cNvPr id="2" name="Picture 1">
            <a:extLst>
              <a:ext uri="{FF2B5EF4-FFF2-40B4-BE49-F238E27FC236}">
                <a16:creationId xmlns:a16="http://schemas.microsoft.com/office/drawing/2014/main" id="{B4141036-2B1B-F702-9491-83E3D6406FA0}"/>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B568ECA8-6615-796C-2193-7979E965874B}"/>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6" name="Title 1"/>
          <p:cNvSpPr txBox="1"/>
          <p:nvPr/>
        </p:nvSpPr>
        <p:spPr bwMode="auto">
          <a:xfrm>
            <a:off x="1703512" y="610650"/>
            <a:ext cx="5363853" cy="615406"/>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Review of the NIS Directive</a:t>
            </a:r>
            <a:endParaRPr sz="3600" dirty="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6" name="Title 1"/>
          <p:cNvSpPr txBox="1"/>
          <p:nvPr/>
        </p:nvSpPr>
        <p:spPr bwMode="auto">
          <a:xfrm>
            <a:off x="1733419" y="591282"/>
            <a:ext cx="4504181" cy="689346"/>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The new NIS proposal</a:t>
            </a:r>
            <a:endParaRPr sz="3600" dirty="0">
              <a:latin typeface="Calibri"/>
              <a:cs typeface="Calibri"/>
            </a:endParaRPr>
          </a:p>
        </p:txBody>
      </p:sp>
      <p:sp>
        <p:nvSpPr>
          <p:cNvPr id="8" name="Content Placeholder 2"/>
          <p:cNvSpPr txBox="1"/>
          <p:nvPr/>
        </p:nvSpPr>
        <p:spPr bwMode="auto">
          <a:xfrm>
            <a:off x="839416" y="1772816"/>
            <a:ext cx="9577064" cy="4851115"/>
          </a:xfrm>
          <a:prstGeom prst="rect">
            <a:avLst/>
          </a:prstGeom>
        </p:spPr>
        <p:txBody>
          <a:bodyPr vertOverflow="overflow" horzOverflow="clip" vert="horz" wrap="square" lIns="91440" tIns="45720" rIns="91440" bIns="45720" numCol="1" spcCol="0" rtlCol="0" fromWordArt="0" anchor="t" anchorCtr="0" forceAA="0" compatLnSpc="0">
            <a:normAutofit fontScale="95000" lnSpcReduction="14000"/>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2100" dirty="0">
                <a:solidFill>
                  <a:srgbClr val="000000"/>
                </a:solidFill>
                <a:latin typeface="Helvetica Neue"/>
              </a:rPr>
              <a:t>The new NIS Directive proposal: </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Expands the scope of the current NIS Directive by </a:t>
            </a:r>
            <a:r>
              <a:rPr lang="en-US" sz="2100" b="1" dirty="0">
                <a:solidFill>
                  <a:srgbClr val="000000"/>
                </a:solidFill>
                <a:latin typeface="Helvetica Neue"/>
              </a:rPr>
              <a:t>adding new sectors </a:t>
            </a:r>
            <a:r>
              <a:rPr lang="en-US" sz="2100" dirty="0">
                <a:solidFill>
                  <a:srgbClr val="000000"/>
                </a:solidFill>
                <a:latin typeface="Helvetica Neue"/>
              </a:rPr>
              <a:t>based on their criticality for the economy and society, and by introducing a clear size cap.</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a:t>
            </a:r>
            <a:r>
              <a:rPr lang="en-US" sz="2100" b="1" dirty="0">
                <a:solidFill>
                  <a:srgbClr val="000000"/>
                </a:solidFill>
                <a:latin typeface="Helvetica Neue"/>
              </a:rPr>
              <a:t>Eliminates the distinction </a:t>
            </a:r>
            <a:r>
              <a:rPr lang="en-US" sz="2100" dirty="0">
                <a:solidFill>
                  <a:srgbClr val="000000"/>
                </a:solidFill>
                <a:latin typeface="Helvetica Neue"/>
              </a:rPr>
              <a:t>between operators of essential services and digital service providers.</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a:t>
            </a:r>
            <a:r>
              <a:rPr lang="en-US" sz="2100" b="1" dirty="0">
                <a:solidFill>
                  <a:srgbClr val="000000"/>
                </a:solidFill>
                <a:latin typeface="Helvetica Neue"/>
              </a:rPr>
              <a:t>Strengthens security requirements </a:t>
            </a:r>
            <a:r>
              <a:rPr lang="en-US" sz="2100" dirty="0">
                <a:solidFill>
                  <a:srgbClr val="000000"/>
                </a:solidFill>
                <a:latin typeface="Helvetica Neue"/>
              </a:rPr>
              <a:t>for the companies, by imposing a risk management approach providing a minimum list of basic security elements that must be applied. </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a:t>
            </a:r>
            <a:r>
              <a:rPr lang="en-US" sz="2100" b="1" dirty="0">
                <a:solidFill>
                  <a:srgbClr val="000000"/>
                </a:solidFill>
                <a:latin typeface="Helvetica Neue"/>
              </a:rPr>
              <a:t>Addresses the security </a:t>
            </a:r>
            <a:r>
              <a:rPr lang="en-US" sz="2100" dirty="0">
                <a:solidFill>
                  <a:srgbClr val="000000"/>
                </a:solidFill>
                <a:latin typeface="Helvetica Neue"/>
              </a:rPr>
              <a:t>of supply chains and supplier relationships by requiring individual companies to address cybersecurity risks in supply chains and supplier relationships.</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Introduces </a:t>
            </a:r>
            <a:r>
              <a:rPr lang="en-US" sz="2100" b="1" dirty="0">
                <a:solidFill>
                  <a:srgbClr val="000000"/>
                </a:solidFill>
                <a:latin typeface="Helvetica Neue"/>
              </a:rPr>
              <a:t>more stringent supervisory measures </a:t>
            </a:r>
            <a:r>
              <a:rPr lang="en-US" sz="2100" dirty="0">
                <a:solidFill>
                  <a:srgbClr val="000000"/>
                </a:solidFill>
                <a:latin typeface="Helvetica Neue"/>
              </a:rPr>
              <a:t>for national authorities, stricter enforcement requirements and aims at harmonizing sanctions regimes across Member States.</a:t>
            </a:r>
            <a:endParaRPr sz="2100" dirty="0">
              <a:solidFill>
                <a:srgbClr val="000000"/>
              </a:solidFill>
              <a:latin typeface="Helvetica Neue"/>
            </a:endParaRPr>
          </a:p>
          <a:p>
            <a:pPr algn="just">
              <a:buFont typeface="Wingdings"/>
              <a:buChar char="Ø"/>
              <a:defRPr/>
            </a:pPr>
            <a:r>
              <a:rPr lang="en-US" sz="2100" dirty="0">
                <a:solidFill>
                  <a:srgbClr val="000000"/>
                </a:solidFill>
                <a:latin typeface="Helvetica Neue"/>
              </a:rPr>
              <a:t> Enhances the </a:t>
            </a:r>
            <a:r>
              <a:rPr lang="en-US" sz="2100" b="1" dirty="0">
                <a:solidFill>
                  <a:srgbClr val="000000"/>
                </a:solidFill>
                <a:latin typeface="Helvetica Neue"/>
              </a:rPr>
              <a:t>role of the Cooperation </a:t>
            </a:r>
            <a:r>
              <a:rPr lang="en-US" sz="2100" b="1" dirty="0" err="1">
                <a:solidFill>
                  <a:srgbClr val="000000"/>
                </a:solidFill>
                <a:latin typeface="Helvetica Neue"/>
              </a:rPr>
              <a:t>Group</a:t>
            </a:r>
            <a:r>
              <a:rPr lang="en-US" sz="2300" baseline="30000" dirty="0" err="1">
                <a:solidFill>
                  <a:schemeClr val="tx1"/>
                </a:solidFill>
                <a:latin typeface="Calibri"/>
                <a:cs typeface="Calibri"/>
              </a:rPr>
              <a:t>59</a:t>
            </a:r>
            <a:r>
              <a:rPr lang="en-US" sz="2300" baseline="30000" dirty="0">
                <a:solidFill>
                  <a:schemeClr val="tx1"/>
                </a:solidFill>
                <a:latin typeface="Calibri"/>
                <a:cs typeface="Calibri"/>
              </a:rPr>
              <a:t>.</a:t>
            </a:r>
            <a:endParaRPr sz="2300" dirty="0"/>
          </a:p>
          <a:p>
            <a:pPr algn="just">
              <a:defRPr/>
            </a:pPr>
            <a:endParaRPr sz="1800" baseline="30000" dirty="0">
              <a:solidFill>
                <a:schemeClr val="tx1"/>
              </a:solidFill>
              <a:latin typeface="Calibri"/>
              <a:cs typeface="Calibri"/>
            </a:endParaRPr>
          </a:p>
          <a:p>
            <a:pPr algn="just">
              <a:buFont typeface="Wingdings"/>
              <a:buChar char="Ø"/>
              <a:defRPr/>
            </a:pPr>
            <a:endParaRPr sz="1800" baseline="30000" dirty="0">
              <a:solidFill>
                <a:schemeClr val="tx1"/>
              </a:solidFill>
              <a:latin typeface="Calibri"/>
              <a:cs typeface="Calibri"/>
            </a:endParaRPr>
          </a:p>
          <a:p>
            <a:pPr algn="just">
              <a:buFont typeface="Wingdings"/>
              <a:buChar char="Ø"/>
              <a:defRPr/>
            </a:pPr>
            <a:endParaRPr sz="1800" baseline="30000" dirty="0">
              <a:solidFill>
                <a:schemeClr val="tx1"/>
              </a:solidFill>
              <a:latin typeface="Calibri"/>
              <a:cs typeface="Calibri"/>
            </a:endParaRPr>
          </a:p>
          <a:p>
            <a:pPr algn="just">
              <a:buFont typeface="Wingdings"/>
              <a:buChar char="Ø"/>
              <a:defRPr/>
            </a:pPr>
            <a:endParaRPr sz="1800" dirty="0">
              <a:solidFill>
                <a:schemeClr val="tx1"/>
              </a:solidFill>
              <a:latin typeface="Calibri"/>
              <a:cs typeface="Calibri"/>
            </a:endParaRPr>
          </a:p>
          <a:p>
            <a:pPr algn="just">
              <a:buFont typeface="Wingdings"/>
              <a:buChar char="Ø"/>
              <a:defRPr/>
            </a:pPr>
            <a:endParaRPr sz="1800" dirty="0">
              <a:solidFill>
                <a:schemeClr val="tx1"/>
              </a:solidFill>
              <a:latin typeface="Calibri"/>
              <a:cs typeface="Calibri"/>
            </a:endParaRPr>
          </a:p>
          <a:p>
            <a:pPr algn="just">
              <a:defRPr/>
            </a:pPr>
            <a:endParaRPr sz="1800" dirty="0">
              <a:solidFill>
                <a:schemeClr val="tx1"/>
              </a:solidFill>
            </a:endParaRPr>
          </a:p>
        </p:txBody>
      </p:sp>
      <p:sp>
        <p:nvSpPr>
          <p:cNvPr id="2" name="Footer Placeholder 1"/>
          <p:cNvSpPr>
            <a:spLocks noGrp="1"/>
          </p:cNvSpPr>
          <p:nvPr>
            <p:ph type="ftr" sz="quarter" idx="11"/>
          </p:nvPr>
        </p:nvSpPr>
        <p:spPr bwMode="auto">
          <a:xfrm>
            <a:off x="775265" y="6492875"/>
            <a:ext cx="6933141" cy="365125"/>
          </a:xfrm>
        </p:spPr>
        <p:txBody>
          <a:bodyPr/>
          <a:lstStyle/>
          <a:p>
            <a:pPr>
              <a:defRPr/>
            </a:pPr>
            <a:r>
              <a:rPr lang="en-US">
                <a:latin typeface="Calibri"/>
                <a:cs typeface="Calibri"/>
              </a:rPr>
              <a:t>59. </a:t>
            </a:r>
            <a:r>
              <a:rPr lang="en-US" u="sng">
                <a:solidFill>
                  <a:schemeClr val="accent1"/>
                </a:solidFill>
                <a:latin typeface="Calibri"/>
                <a:cs typeface="Calibri"/>
                <a:hlinkClick r:id="rId2" tooltip="https://digital-strategy.ec.europa.eu/en/library/proposal-directive-measures-high-common-level-cybersecurity-across-union"/>
              </a:rPr>
              <a:t>https://digital-strategy.ec.europa.eu/en/library/proposal-directive-measures-high-common-level-cybersecurity-across-union</a:t>
            </a:r>
            <a:r>
              <a:rPr lang="en-US">
                <a:solidFill>
                  <a:schemeClr val="accent1"/>
                </a:solidFill>
                <a:latin typeface="Calibri"/>
                <a:cs typeface="Calibri"/>
              </a:rPr>
              <a:t> </a:t>
            </a:r>
            <a:endParaRPr/>
          </a:p>
        </p:txBody>
      </p:sp>
      <p:pic>
        <p:nvPicPr>
          <p:cNvPr id="4" name="Picture 3">
            <a:extLst>
              <a:ext uri="{FF2B5EF4-FFF2-40B4-BE49-F238E27FC236}">
                <a16:creationId xmlns:a16="http://schemas.microsoft.com/office/drawing/2014/main" id="{1ADD8D03-47EE-F482-0A84-0033ADD1A9F3}"/>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10" name="Picture 9">
            <a:extLst>
              <a:ext uri="{FF2B5EF4-FFF2-40B4-BE49-F238E27FC236}">
                <a16:creationId xmlns:a16="http://schemas.microsoft.com/office/drawing/2014/main" id="{31130FD0-8834-FC28-000A-C14191D5AFB3}"/>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8" name="Content Placeholder 2"/>
          <p:cNvSpPr txBox="1"/>
          <p:nvPr/>
        </p:nvSpPr>
        <p:spPr bwMode="auto">
          <a:xfrm>
            <a:off x="1434980" y="2121506"/>
            <a:ext cx="7901380" cy="2315606"/>
          </a:xfrm>
          <a:prstGeom prst="rect">
            <a:avLst/>
          </a:prstGeom>
        </p:spPr>
        <p:txBody>
          <a:bodyPr vert="horz" lIns="91440" tIns="45720" rIns="91440" bIns="45720" rtlCol="0" anchor="t">
            <a:normAutofit fontScale="92500" lnSpcReduction="20000"/>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buFont typeface="Wingdings"/>
              <a:buChar char="Ø"/>
              <a:defRPr/>
            </a:pPr>
            <a:r>
              <a:rPr lang="en-US" sz="2000" dirty="0">
                <a:solidFill>
                  <a:schemeClr val="tx1"/>
                </a:solidFill>
                <a:latin typeface="Calibri"/>
                <a:cs typeface="Calibri"/>
              </a:rPr>
              <a:t> </a:t>
            </a:r>
            <a:r>
              <a:rPr lang="en-US" sz="2000" dirty="0">
                <a:solidFill>
                  <a:srgbClr val="000000"/>
                </a:solidFill>
                <a:latin typeface="Helvetica Neue"/>
              </a:rPr>
              <a:t>The Proposal will be subject to </a:t>
            </a:r>
            <a:r>
              <a:rPr lang="en-US" sz="2000" b="1" dirty="0">
                <a:solidFill>
                  <a:srgbClr val="000000"/>
                </a:solidFill>
                <a:latin typeface="Helvetica Neue"/>
              </a:rPr>
              <a:t>negotiations</a:t>
            </a:r>
            <a:r>
              <a:rPr lang="en-US" sz="2000" dirty="0">
                <a:solidFill>
                  <a:srgbClr val="000000"/>
                </a:solidFill>
                <a:latin typeface="Helvetica Neue"/>
              </a:rPr>
              <a:t> between the Council of the EU and the European Parliament (co-legislators).</a:t>
            </a:r>
          </a:p>
          <a:p>
            <a:pPr algn="just">
              <a:defRPr/>
            </a:pPr>
            <a:endParaRPr sz="2000" dirty="0">
              <a:solidFill>
                <a:srgbClr val="000000"/>
              </a:solidFill>
              <a:latin typeface="Helvetica Neue"/>
            </a:endParaRPr>
          </a:p>
          <a:p>
            <a:pPr algn="just">
              <a:buFont typeface="Wingdings"/>
              <a:buChar char="Ø"/>
              <a:defRPr/>
            </a:pPr>
            <a:r>
              <a:rPr lang="en-US" sz="2000" dirty="0">
                <a:solidFill>
                  <a:srgbClr val="000000"/>
                </a:solidFill>
                <a:latin typeface="Helvetica Neue"/>
              </a:rPr>
              <a:t> Once the proposal is agreed on and adopted, Member States will have to </a:t>
            </a:r>
            <a:r>
              <a:rPr lang="en-US" sz="2000" b="1" dirty="0">
                <a:solidFill>
                  <a:srgbClr val="000000"/>
                </a:solidFill>
                <a:latin typeface="Helvetica Neue"/>
              </a:rPr>
              <a:t>transpose the Directive</a:t>
            </a:r>
            <a:r>
              <a:rPr lang="en-US" sz="2000" dirty="0">
                <a:solidFill>
                  <a:srgbClr val="000000"/>
                </a:solidFill>
                <a:latin typeface="Helvetica Neue"/>
              </a:rPr>
              <a:t> in 18 months maximum.</a:t>
            </a:r>
          </a:p>
          <a:p>
            <a:pPr algn="just">
              <a:defRPr/>
            </a:pPr>
            <a:endParaRPr sz="2000" dirty="0">
              <a:solidFill>
                <a:srgbClr val="000000"/>
              </a:solidFill>
              <a:latin typeface="Helvetica Neue"/>
            </a:endParaRPr>
          </a:p>
          <a:p>
            <a:pPr algn="just">
              <a:buFont typeface="Wingdings"/>
              <a:buChar char="Ø"/>
              <a:defRPr/>
            </a:pPr>
            <a:r>
              <a:rPr lang="en-US" sz="2000" dirty="0">
                <a:solidFill>
                  <a:srgbClr val="000000"/>
                </a:solidFill>
                <a:latin typeface="Helvetica Neue"/>
              </a:rPr>
              <a:t> The Commission must </a:t>
            </a:r>
            <a:r>
              <a:rPr lang="en-US" sz="2000" b="1" dirty="0">
                <a:solidFill>
                  <a:srgbClr val="000000"/>
                </a:solidFill>
                <a:latin typeface="Helvetica Neue"/>
              </a:rPr>
              <a:t>periodically review </a:t>
            </a:r>
            <a:r>
              <a:rPr lang="en-US" sz="2000" dirty="0">
                <a:solidFill>
                  <a:srgbClr val="000000"/>
                </a:solidFill>
                <a:latin typeface="Helvetica Neue"/>
              </a:rPr>
              <a:t>the NIS2 </a:t>
            </a:r>
            <a:r>
              <a:rPr lang="en-US" sz="2000" dirty="0" err="1">
                <a:solidFill>
                  <a:srgbClr val="000000"/>
                </a:solidFill>
                <a:latin typeface="Helvetica Neue"/>
              </a:rPr>
              <a:t>Directive</a:t>
            </a:r>
            <a:r>
              <a:rPr lang="en-US" baseline="30000" dirty="0" err="1">
                <a:solidFill>
                  <a:schemeClr val="tx1"/>
                </a:solidFill>
                <a:latin typeface="Calibri"/>
                <a:cs typeface="Calibri"/>
              </a:rPr>
              <a:t>59</a:t>
            </a:r>
            <a:r>
              <a:rPr lang="en-US" baseline="30000" dirty="0">
                <a:solidFill>
                  <a:schemeClr val="tx1"/>
                </a:solidFill>
                <a:latin typeface="Calibri"/>
                <a:cs typeface="Calibri"/>
              </a:rPr>
              <a:t>.</a:t>
            </a:r>
            <a:endParaRPr dirty="0"/>
          </a:p>
        </p:txBody>
      </p:sp>
      <p:sp>
        <p:nvSpPr>
          <p:cNvPr id="11" name="Footer Placeholder 1"/>
          <p:cNvSpPr>
            <a:spLocks noGrp="1"/>
          </p:cNvSpPr>
          <p:nvPr>
            <p:ph type="ftr" sz="quarter" idx="11"/>
          </p:nvPr>
        </p:nvSpPr>
        <p:spPr bwMode="auto">
          <a:xfrm>
            <a:off x="775265" y="6492875"/>
            <a:ext cx="6933141" cy="365125"/>
          </a:xfrm>
        </p:spPr>
        <p:txBody>
          <a:bodyPr/>
          <a:lstStyle/>
          <a:p>
            <a:pPr>
              <a:defRPr/>
            </a:pPr>
            <a:r>
              <a:rPr lang="en-US">
                <a:latin typeface="Calibri"/>
                <a:cs typeface="Calibri"/>
              </a:rPr>
              <a:t>59. </a:t>
            </a:r>
            <a:r>
              <a:rPr lang="en-US" u="sng">
                <a:solidFill>
                  <a:schemeClr val="accent1"/>
                </a:solidFill>
                <a:latin typeface="Calibri"/>
                <a:cs typeface="Calibri"/>
                <a:hlinkClick r:id="rId2" tooltip="https://digital-strategy.ec.europa.eu/en/library/proposal-directive-measures-high-common-level-cybersecurity-across-union"/>
              </a:rPr>
              <a:t>https://digital-strategy.ec.europa.eu/en/library/proposal-directive-measures-high-common-level-cybersecurity-across-union</a:t>
            </a:r>
            <a:r>
              <a:rPr lang="en-US">
                <a:solidFill>
                  <a:schemeClr val="accent1"/>
                </a:solidFill>
                <a:latin typeface="Calibri"/>
                <a:cs typeface="Calibri"/>
              </a:rPr>
              <a:t> </a:t>
            </a:r>
            <a:endParaRPr/>
          </a:p>
        </p:txBody>
      </p:sp>
      <p:pic>
        <p:nvPicPr>
          <p:cNvPr id="2" name="Picture 1">
            <a:extLst>
              <a:ext uri="{FF2B5EF4-FFF2-40B4-BE49-F238E27FC236}">
                <a16:creationId xmlns:a16="http://schemas.microsoft.com/office/drawing/2014/main" id="{D5C5ADB5-5402-6D5F-46BC-0E5B65F89033}"/>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67F73DAC-C309-4967-B62B-6B440CA5F126}"/>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Title 1"/>
          <p:cNvSpPr txBox="1"/>
          <p:nvPr/>
        </p:nvSpPr>
        <p:spPr bwMode="auto">
          <a:xfrm>
            <a:off x="1630646" y="640273"/>
            <a:ext cx="6094622" cy="1092887"/>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The New NIS Directive proposal </a:t>
            </a:r>
            <a:endParaRPr dirty="0"/>
          </a:p>
          <a:p>
            <a:pPr algn="l">
              <a:defRPr/>
            </a:pPr>
            <a:r>
              <a:rPr lang="en-US" sz="3600" dirty="0">
                <a:latin typeface="Calibri"/>
                <a:cs typeface="Calibri"/>
              </a:rPr>
              <a:t>next steps</a:t>
            </a:r>
            <a:endParaRPr sz="3600" dirty="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8" name="Content Placeholder 2"/>
          <p:cNvSpPr txBox="1"/>
          <p:nvPr/>
        </p:nvSpPr>
        <p:spPr bwMode="auto">
          <a:xfrm>
            <a:off x="1512508" y="1990878"/>
            <a:ext cx="7587100" cy="2580185"/>
          </a:xfrm>
          <a:prstGeom prst="rect">
            <a:avLst/>
          </a:prstGeom>
        </p:spPr>
        <p:txBody>
          <a:bodyPr vert="horz" lIns="91440" tIns="45720" rIns="91440" bIns="45720" rtlCol="0" anchor="t">
            <a:norm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900" dirty="0">
                <a:solidFill>
                  <a:srgbClr val="000000"/>
                </a:solidFill>
                <a:latin typeface="Helvetica Neue"/>
              </a:rPr>
              <a:t>In 2019 the </a:t>
            </a:r>
            <a:r>
              <a:rPr lang="en-US" sz="1900" b="1" dirty="0">
                <a:solidFill>
                  <a:srgbClr val="000000"/>
                </a:solidFill>
                <a:latin typeface="Helvetica Neue"/>
              </a:rPr>
              <a:t>EU Cybersecurity </a:t>
            </a:r>
            <a:r>
              <a:rPr lang="en-US" sz="1900" b="1" dirty="0" err="1">
                <a:solidFill>
                  <a:srgbClr val="000000"/>
                </a:solidFill>
                <a:latin typeface="Helvetica Neue"/>
              </a:rPr>
              <a:t>act</a:t>
            </a:r>
            <a:r>
              <a:rPr lang="en-US" baseline="30000" dirty="0" err="1">
                <a:solidFill>
                  <a:schemeClr val="tx1"/>
                </a:solidFill>
                <a:latin typeface="Calibri"/>
                <a:cs typeface="Calibri"/>
              </a:rPr>
              <a:t>60</a:t>
            </a:r>
            <a:r>
              <a:rPr lang="en-US" baseline="30000" dirty="0">
                <a:solidFill>
                  <a:schemeClr val="tx1"/>
                </a:solidFill>
                <a:latin typeface="Calibri"/>
                <a:cs typeface="Calibri"/>
              </a:rPr>
              <a:t> </a:t>
            </a:r>
            <a:r>
              <a:rPr lang="en-US" sz="1900" dirty="0">
                <a:solidFill>
                  <a:srgbClr val="000000"/>
                </a:solidFill>
                <a:latin typeface="Helvetica Neue"/>
              </a:rPr>
              <a:t>was adopted, with the aim to: </a:t>
            </a:r>
            <a:endParaRPr sz="1900" dirty="0">
              <a:solidFill>
                <a:srgbClr val="000000"/>
              </a:solidFill>
              <a:latin typeface="Helvetica Neue"/>
            </a:endParaRPr>
          </a:p>
          <a:p>
            <a:pPr algn="just">
              <a:defRPr/>
            </a:pPr>
            <a:endParaRPr lang="en-US" dirty="0">
              <a:solidFill>
                <a:schemeClr val="tx1"/>
              </a:solidFill>
              <a:latin typeface="Calibri"/>
              <a:cs typeface="Calibri"/>
            </a:endParaRPr>
          </a:p>
          <a:p>
            <a:pPr algn="just">
              <a:buFont typeface="+mj-lt"/>
              <a:buAutoNum type="arabicPeriod"/>
              <a:defRPr/>
            </a:pPr>
            <a:r>
              <a:rPr lang="en-US" b="1" dirty="0">
                <a:solidFill>
                  <a:schemeClr val="tx1"/>
                </a:solidFill>
                <a:latin typeface="Calibri"/>
                <a:cs typeface="Calibri"/>
              </a:rPr>
              <a:t> </a:t>
            </a:r>
            <a:r>
              <a:rPr lang="en-US" sz="1900" b="1" dirty="0">
                <a:solidFill>
                  <a:schemeClr val="accent1"/>
                </a:solidFill>
                <a:latin typeface="Helvetica Neue"/>
              </a:rPr>
              <a:t>STRENGTHEN THE ROLE OF THE EU AGENCY FOR CYBERSECURITY </a:t>
            </a:r>
            <a:r>
              <a:rPr lang="en-US" sz="1900" dirty="0">
                <a:solidFill>
                  <a:srgbClr val="000000"/>
                </a:solidFill>
                <a:latin typeface="Helvetica Neue"/>
              </a:rPr>
              <a:t>(ENISA), giving to the agency a permanent mandate and more resources and tasks.</a:t>
            </a:r>
            <a:endParaRPr sz="1900" dirty="0">
              <a:solidFill>
                <a:srgbClr val="000000"/>
              </a:solidFill>
              <a:latin typeface="Helvetica Neue"/>
            </a:endParaRPr>
          </a:p>
          <a:p>
            <a:pPr algn="just">
              <a:buFont typeface="+mj-lt"/>
              <a:buAutoNum type="arabicPeriod"/>
              <a:defRPr/>
            </a:pPr>
            <a:r>
              <a:rPr lang="en-US" sz="1900" dirty="0">
                <a:solidFill>
                  <a:srgbClr val="000000"/>
                </a:solidFill>
                <a:latin typeface="Helvetica Neue"/>
              </a:rPr>
              <a:t> </a:t>
            </a:r>
            <a:r>
              <a:rPr lang="en-US" sz="1900" b="1" dirty="0">
                <a:solidFill>
                  <a:schemeClr val="accent1"/>
                </a:solidFill>
                <a:latin typeface="Helvetica Neue"/>
              </a:rPr>
              <a:t>ESTABLISH A CYBERSECURITY CERTIFICATION </a:t>
            </a:r>
            <a:r>
              <a:rPr lang="en-US" sz="1900" dirty="0">
                <a:solidFill>
                  <a:srgbClr val="000000"/>
                </a:solidFill>
                <a:latin typeface="Helvetica Neue"/>
              </a:rPr>
              <a:t>framework for products and services.</a:t>
            </a:r>
            <a:endParaRPr sz="1900" dirty="0">
              <a:solidFill>
                <a:srgbClr val="000000"/>
              </a:solidFill>
              <a:latin typeface="Helvetica Neue"/>
            </a:endParaRPr>
          </a:p>
          <a:p>
            <a:pPr>
              <a:defRPr/>
            </a:pPr>
            <a:endParaRPr lang="en-US" dirty="0">
              <a:latin typeface="Calibri"/>
              <a:cs typeface="Calibri"/>
            </a:endParaRPr>
          </a:p>
        </p:txBody>
      </p:sp>
      <p:sp>
        <p:nvSpPr>
          <p:cNvPr id="4" name="Footer Placeholder 3"/>
          <p:cNvSpPr>
            <a:spLocks noGrp="1"/>
          </p:cNvSpPr>
          <p:nvPr>
            <p:ph type="ftr" sz="quarter" idx="11"/>
          </p:nvPr>
        </p:nvSpPr>
        <p:spPr bwMode="auto">
          <a:xfrm>
            <a:off x="633792" y="6492795"/>
            <a:ext cx="6297611" cy="365125"/>
          </a:xfrm>
        </p:spPr>
        <p:txBody>
          <a:bodyPr/>
          <a:lstStyle/>
          <a:p>
            <a:pPr>
              <a:defRPr/>
            </a:pPr>
            <a:r>
              <a:rPr lang="en-US">
                <a:latin typeface="Calibri"/>
                <a:cs typeface="Calibri"/>
              </a:rPr>
              <a:t>60. </a:t>
            </a:r>
            <a:r>
              <a:rPr lang="fr-FR" u="sng">
                <a:solidFill>
                  <a:schemeClr val="accent1"/>
                </a:solidFill>
                <a:latin typeface="Calibri"/>
                <a:cs typeface="Calibri"/>
                <a:hlinkClick r:id="rId2" tooltip="https://eur-lex.europa.eu/eli/reg/2019/881/oj"/>
              </a:rPr>
              <a:t>EUR-Lex - 32019R0881 - EN - EUR-Lex (europa.eu)</a:t>
            </a:r>
            <a:r>
              <a:rPr lang="fr-FR">
                <a:solidFill>
                  <a:schemeClr val="accent1"/>
                </a:solidFill>
                <a:latin typeface="Calibri"/>
                <a:cs typeface="Calibri"/>
              </a:rPr>
              <a:t> </a:t>
            </a:r>
            <a:endParaRPr lang="en-US">
              <a:solidFill>
                <a:schemeClr val="accent1"/>
              </a:solidFill>
              <a:latin typeface="Calibri"/>
              <a:cs typeface="Calibri"/>
            </a:endParaRPr>
          </a:p>
        </p:txBody>
      </p:sp>
      <p:pic>
        <p:nvPicPr>
          <p:cNvPr id="2" name="Picture 1">
            <a:extLst>
              <a:ext uri="{FF2B5EF4-FFF2-40B4-BE49-F238E27FC236}">
                <a16:creationId xmlns:a16="http://schemas.microsoft.com/office/drawing/2014/main" id="{A57ECA84-DF03-63A7-6AD8-ADC2F61F1C11}"/>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9" name="Picture 8">
            <a:extLst>
              <a:ext uri="{FF2B5EF4-FFF2-40B4-BE49-F238E27FC236}">
                <a16:creationId xmlns:a16="http://schemas.microsoft.com/office/drawing/2014/main" id="{B6339E09-1F8A-4E0E-E9D7-58F460C9B0EB}"/>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Title 1"/>
          <p:cNvSpPr txBox="1"/>
          <p:nvPr/>
        </p:nvSpPr>
        <p:spPr bwMode="auto">
          <a:xfrm>
            <a:off x="1586988" y="591281"/>
            <a:ext cx="8596668" cy="689348"/>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The European Cybersecurity Act</a:t>
            </a:r>
            <a:endParaRPr sz="3600" dirty="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pic>
        <p:nvPicPr>
          <p:cNvPr id="2" name="Picture 1"/>
          <p:cNvPicPr>
            <a:picLocks noChangeAspect="1"/>
          </p:cNvPicPr>
          <p:nvPr/>
        </p:nvPicPr>
        <p:blipFill>
          <a:blip r:embed="rId2"/>
          <a:stretch/>
        </p:blipFill>
        <p:spPr bwMode="auto">
          <a:xfrm>
            <a:off x="9583202" y="2659185"/>
            <a:ext cx="2517866" cy="1737511"/>
          </a:xfrm>
          <a:prstGeom prst="rect">
            <a:avLst/>
          </a:prstGeom>
        </p:spPr>
      </p:pic>
      <p:sp>
        <p:nvSpPr>
          <p:cNvPr id="8" name="TextBox 7"/>
          <p:cNvSpPr txBox="1"/>
          <p:nvPr/>
        </p:nvSpPr>
        <p:spPr bwMode="auto">
          <a:xfrm>
            <a:off x="1077926" y="2344370"/>
            <a:ext cx="8040090" cy="3293209"/>
          </a:xfrm>
          <a:prstGeom prst="rect">
            <a:avLst/>
          </a:prstGeom>
          <a:noFill/>
        </p:spPr>
        <p:txBody>
          <a:bodyPr wrap="square" rtlCol="0">
            <a:spAutoFit/>
          </a:bodyPr>
          <a:lstStyle/>
          <a:p>
            <a:pPr algn="just">
              <a:defRPr/>
            </a:pPr>
            <a:r>
              <a:rPr lang="en-US" sz="1600" dirty="0">
                <a:latin typeface="Calibri"/>
                <a:cs typeface="Calibri"/>
              </a:rPr>
              <a:t>“</a:t>
            </a:r>
            <a:r>
              <a:rPr lang="en-US" sz="1600" dirty="0">
                <a:solidFill>
                  <a:srgbClr val="000000"/>
                </a:solidFill>
                <a:latin typeface="Helvetica Neue"/>
              </a:rPr>
              <a:t>Established in 2004, the European Union Agency for Cybersecurity is the Union’s agency dedicated to </a:t>
            </a:r>
            <a:r>
              <a:rPr lang="en-US" sz="1600" b="1" dirty="0">
                <a:solidFill>
                  <a:srgbClr val="000000"/>
                </a:solidFill>
                <a:latin typeface="Helvetica Neue"/>
              </a:rPr>
              <a:t>achieving a high common level of cybersecurity across Europe</a:t>
            </a:r>
            <a:r>
              <a:rPr lang="en-US" sz="1600" dirty="0">
                <a:solidFill>
                  <a:srgbClr val="000000"/>
                </a:solidFill>
                <a:latin typeface="Helvetica Neue"/>
              </a:rPr>
              <a:t>. ENISA contributes to EU </a:t>
            </a:r>
            <a:r>
              <a:rPr lang="en-US" sz="1600" u="sng" dirty="0">
                <a:solidFill>
                  <a:srgbClr val="000000"/>
                </a:solidFill>
                <a:latin typeface="Helvetica Neue"/>
              </a:rPr>
              <a:t>cyber policy</a:t>
            </a:r>
            <a:r>
              <a:rPr lang="en-US" sz="1600" dirty="0">
                <a:solidFill>
                  <a:srgbClr val="000000"/>
                </a:solidFill>
                <a:latin typeface="Helvetica Neue"/>
              </a:rPr>
              <a:t>, enhances the </a:t>
            </a:r>
            <a:r>
              <a:rPr lang="en-US" sz="1600" u="sng" dirty="0">
                <a:solidFill>
                  <a:srgbClr val="000000"/>
                </a:solidFill>
                <a:latin typeface="Helvetica Neue"/>
              </a:rPr>
              <a:t>trustworthiness</a:t>
            </a:r>
            <a:r>
              <a:rPr lang="en-US" sz="1600" dirty="0">
                <a:solidFill>
                  <a:srgbClr val="000000"/>
                </a:solidFill>
                <a:latin typeface="Helvetica Neue"/>
              </a:rPr>
              <a:t> of ICT products, services and processes with cybersecurity certification schemes, </a:t>
            </a:r>
            <a:r>
              <a:rPr lang="en-US" sz="1600" u="sng" dirty="0">
                <a:solidFill>
                  <a:srgbClr val="000000"/>
                </a:solidFill>
                <a:latin typeface="Helvetica Neue"/>
              </a:rPr>
              <a:t>cooperates with Member States and EU bodies</a:t>
            </a:r>
            <a:r>
              <a:rPr lang="en-US" sz="1600" dirty="0">
                <a:solidFill>
                  <a:srgbClr val="000000"/>
                </a:solidFill>
                <a:latin typeface="Helvetica Neue"/>
              </a:rPr>
              <a:t>, and </a:t>
            </a:r>
            <a:r>
              <a:rPr lang="en-US" sz="1600" u="sng" dirty="0">
                <a:solidFill>
                  <a:srgbClr val="000000"/>
                </a:solidFill>
                <a:latin typeface="Helvetica Neue"/>
              </a:rPr>
              <a:t>helps Europe prepare for the cyber challenges of </a:t>
            </a:r>
            <a:r>
              <a:rPr lang="en-US" sz="1600" u="sng" dirty="0" err="1">
                <a:solidFill>
                  <a:srgbClr val="000000"/>
                </a:solidFill>
                <a:latin typeface="Helvetica Neue"/>
              </a:rPr>
              <a:t>tomorrow</a:t>
            </a:r>
            <a:r>
              <a:rPr lang="en-US" sz="1600" dirty="0" err="1">
                <a:solidFill>
                  <a:srgbClr val="000000"/>
                </a:solidFill>
                <a:latin typeface="Helvetica Neue"/>
              </a:rPr>
              <a:t>”</a:t>
            </a:r>
            <a:r>
              <a:rPr lang="en-US" sz="1600" baseline="30000" dirty="0" err="1">
                <a:latin typeface="Calibri"/>
                <a:cs typeface="Calibri"/>
              </a:rPr>
              <a:t>61</a:t>
            </a:r>
            <a:r>
              <a:rPr lang="en-US" sz="1600" dirty="0">
                <a:latin typeface="Calibri"/>
                <a:cs typeface="Calibri"/>
              </a:rPr>
              <a:t>.</a:t>
            </a:r>
            <a:endParaRPr dirty="0"/>
          </a:p>
          <a:p>
            <a:pPr algn="just">
              <a:defRPr/>
            </a:pPr>
            <a:endParaRPr lang="en-US" sz="1600" dirty="0">
              <a:latin typeface="Calibri"/>
              <a:cs typeface="Calibri"/>
            </a:endParaRPr>
          </a:p>
          <a:p>
            <a:pPr algn="just">
              <a:defRPr/>
            </a:pPr>
            <a:r>
              <a:rPr lang="en-US" sz="1600" b="1" dirty="0">
                <a:solidFill>
                  <a:srgbClr val="000000"/>
                </a:solidFill>
                <a:latin typeface="Helvetica Neue"/>
              </a:rPr>
              <a:t>The EU Cybersecurity act reinforced the role of ENISA</a:t>
            </a:r>
            <a:r>
              <a:rPr lang="en-US" sz="1600" dirty="0">
                <a:solidFill>
                  <a:srgbClr val="000000"/>
                </a:solidFill>
                <a:latin typeface="Helvetica Neue"/>
              </a:rPr>
              <a:t>, giving a permanent mandate to the agency. In addition, ENISA has an important role in </a:t>
            </a:r>
            <a:r>
              <a:rPr lang="en-US" sz="1600" u="sng" dirty="0">
                <a:solidFill>
                  <a:srgbClr val="000000"/>
                </a:solidFill>
                <a:latin typeface="Helvetica Neue"/>
              </a:rPr>
              <a:t>setting up the European cybersecurity certification framework </a:t>
            </a:r>
            <a:r>
              <a:rPr lang="en-US" sz="1600" dirty="0">
                <a:solidFill>
                  <a:srgbClr val="000000"/>
                </a:solidFill>
                <a:latin typeface="Helvetica Neue"/>
              </a:rPr>
              <a:t>by preparing the basement for the certification schemes. ENISA oversees the cooperation at EU level, helping EU Member States in handling their cybersecurity incidents, and supporting the coordination of the EU in case of large-scale cross-border cyberattacks and crises.</a:t>
            </a:r>
            <a:endParaRPr sz="1600" dirty="0">
              <a:solidFill>
                <a:srgbClr val="000000"/>
              </a:solidFill>
              <a:latin typeface="Helvetica Neue"/>
            </a:endParaRPr>
          </a:p>
        </p:txBody>
      </p:sp>
      <p:sp>
        <p:nvSpPr>
          <p:cNvPr id="4" name="Footer Placeholder 3"/>
          <p:cNvSpPr>
            <a:spLocks noGrp="1"/>
          </p:cNvSpPr>
          <p:nvPr>
            <p:ph type="ftr" sz="quarter" idx="11"/>
          </p:nvPr>
        </p:nvSpPr>
        <p:spPr bwMode="auto">
          <a:xfrm>
            <a:off x="651208" y="6492875"/>
            <a:ext cx="6297611" cy="365125"/>
          </a:xfrm>
        </p:spPr>
        <p:txBody>
          <a:bodyPr/>
          <a:lstStyle/>
          <a:p>
            <a:pPr>
              <a:defRPr/>
            </a:pPr>
            <a:r>
              <a:rPr lang="en-US">
                <a:latin typeface="Calibri"/>
                <a:cs typeface="Calibri"/>
              </a:rPr>
              <a:t>61. </a:t>
            </a:r>
            <a:r>
              <a:rPr lang="en-US" u="sng">
                <a:solidFill>
                  <a:schemeClr val="accent1"/>
                </a:solidFill>
                <a:latin typeface="Calibri"/>
                <a:cs typeface="Calibri"/>
                <a:hlinkClick r:id="rId3" tooltip="https://www.enisa.europa.eu/about-enisa"/>
              </a:rPr>
              <a:t>About ENISA - The European Union Agency for Cybersecurity — ENISA (europa.eu)</a:t>
            </a:r>
            <a:r>
              <a:rPr lang="en-US">
                <a:solidFill>
                  <a:schemeClr val="accent1"/>
                </a:solidFill>
                <a:latin typeface="Calibri"/>
                <a:cs typeface="Calibri"/>
              </a:rPr>
              <a:t> </a:t>
            </a:r>
            <a:endParaRPr/>
          </a:p>
        </p:txBody>
      </p:sp>
      <p:pic>
        <p:nvPicPr>
          <p:cNvPr id="9" name="Picture 8">
            <a:extLst>
              <a:ext uri="{FF2B5EF4-FFF2-40B4-BE49-F238E27FC236}">
                <a16:creationId xmlns:a16="http://schemas.microsoft.com/office/drawing/2014/main" id="{1C4F86D0-3358-52FA-3F95-31BDB999610C}"/>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10" name="Picture 9">
            <a:extLst>
              <a:ext uri="{FF2B5EF4-FFF2-40B4-BE49-F238E27FC236}">
                <a16:creationId xmlns:a16="http://schemas.microsoft.com/office/drawing/2014/main" id="{34B18FDE-BF6B-0C99-260E-5F9639966447}"/>
              </a:ext>
            </a:extLst>
          </p:cNvPr>
          <p:cNvPicPr>
            <a:picLocks noChangeAspect="1"/>
          </p:cNvPicPr>
          <p:nvPr/>
        </p:nvPicPr>
        <p:blipFill>
          <a:blip r:embed="rId5"/>
          <a:stretch>
            <a:fillRect/>
          </a:stretch>
        </p:blipFill>
        <p:spPr bwMode="auto">
          <a:xfrm>
            <a:off x="6384032" y="344592"/>
            <a:ext cx="2682472" cy="591363"/>
          </a:xfrm>
          <a:prstGeom prst="rect">
            <a:avLst/>
          </a:prstGeom>
        </p:spPr>
      </p:pic>
      <p:sp>
        <p:nvSpPr>
          <p:cNvPr id="6" name="Title 1"/>
          <p:cNvSpPr txBox="1"/>
          <p:nvPr/>
        </p:nvSpPr>
        <p:spPr bwMode="auto">
          <a:xfrm>
            <a:off x="1562587" y="614060"/>
            <a:ext cx="7320208" cy="1320800"/>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ENISA - The European Union Agency for Cybersecurity</a:t>
            </a:r>
            <a:endParaRPr sz="3600" dirty="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8" name="Content Placeholder 2"/>
          <p:cNvSpPr txBox="1"/>
          <p:nvPr/>
        </p:nvSpPr>
        <p:spPr bwMode="auto">
          <a:xfrm>
            <a:off x="1245240" y="2125726"/>
            <a:ext cx="7935444" cy="3880773"/>
          </a:xfrm>
          <a:prstGeom prst="rect">
            <a:avLst/>
          </a:prstGeom>
        </p:spPr>
        <p:txBody>
          <a:bodyPr vert="horz" lIns="91440" tIns="45720" rIns="91440" bIns="45720" rtlCol="0" anchor="t">
            <a:normAutofit fontScale="92500" lnSpcReduction="10000"/>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700" dirty="0">
                <a:solidFill>
                  <a:srgbClr val="000000"/>
                </a:solidFill>
                <a:latin typeface="Helvetica Neue"/>
              </a:rPr>
              <a:t>The EU Cybersecurity Act introduces an </a:t>
            </a:r>
            <a:r>
              <a:rPr lang="en-US" sz="1700" b="1" dirty="0">
                <a:solidFill>
                  <a:srgbClr val="000000"/>
                </a:solidFill>
                <a:latin typeface="Helvetica Neue"/>
              </a:rPr>
              <a:t>EU cybersecurity certification framework </a:t>
            </a:r>
            <a:r>
              <a:rPr lang="en-US" sz="1700" dirty="0">
                <a:solidFill>
                  <a:srgbClr val="000000"/>
                </a:solidFill>
                <a:latin typeface="Helvetica Neue"/>
              </a:rPr>
              <a:t>for ICT products, services and processes.</a:t>
            </a:r>
            <a:endParaRPr sz="1700" dirty="0">
              <a:solidFill>
                <a:srgbClr val="000000"/>
              </a:solidFill>
              <a:latin typeface="Helvetica Neue"/>
            </a:endParaRPr>
          </a:p>
          <a:p>
            <a:pPr algn="just">
              <a:defRPr/>
            </a:pPr>
            <a:r>
              <a:rPr lang="en-US" sz="1700" dirty="0">
                <a:solidFill>
                  <a:srgbClr val="000000"/>
                </a:solidFill>
                <a:latin typeface="Helvetica Neue"/>
              </a:rPr>
              <a:t>Nowadays, different security certification schemes for ICT products exist in Europe. Without a common framework there is a high risk of fragmentation and barriers between Member States.</a:t>
            </a:r>
            <a:endParaRPr sz="1700" dirty="0">
              <a:solidFill>
                <a:srgbClr val="000000"/>
              </a:solidFill>
              <a:latin typeface="Helvetica Neue"/>
            </a:endParaRPr>
          </a:p>
          <a:p>
            <a:pPr algn="just">
              <a:defRPr/>
            </a:pPr>
            <a:r>
              <a:rPr lang="en-US" sz="1700" dirty="0">
                <a:solidFill>
                  <a:srgbClr val="000000"/>
                </a:solidFill>
                <a:latin typeface="Helvetica Neue"/>
              </a:rPr>
              <a:t>The certification framework  provides </a:t>
            </a:r>
            <a:r>
              <a:rPr lang="en-US" sz="1700" b="1" dirty="0">
                <a:solidFill>
                  <a:srgbClr val="000000"/>
                </a:solidFill>
                <a:latin typeface="Helvetica Neue"/>
              </a:rPr>
              <a:t>EU certification schemes </a:t>
            </a:r>
            <a:r>
              <a:rPr lang="en-US" sz="1700" dirty="0">
                <a:solidFill>
                  <a:srgbClr val="000000"/>
                </a:solidFill>
                <a:latin typeface="Helvetica Neue"/>
              </a:rPr>
              <a:t>as a common set of rules, technical requirements, standards and procedures. </a:t>
            </a:r>
            <a:endParaRPr sz="1700" dirty="0">
              <a:solidFill>
                <a:srgbClr val="000000"/>
              </a:solidFill>
              <a:latin typeface="Helvetica Neue"/>
            </a:endParaRPr>
          </a:p>
          <a:p>
            <a:pPr algn="just">
              <a:defRPr/>
            </a:pPr>
            <a:r>
              <a:rPr lang="en-US" sz="1700" dirty="0">
                <a:solidFill>
                  <a:srgbClr val="000000"/>
                </a:solidFill>
                <a:latin typeface="Helvetica Neue"/>
              </a:rPr>
              <a:t>Each European scheme should specify:</a:t>
            </a:r>
            <a:endParaRPr sz="1700" dirty="0">
              <a:solidFill>
                <a:srgbClr val="000000"/>
              </a:solidFill>
              <a:latin typeface="Helvetica Neue"/>
            </a:endParaRPr>
          </a:p>
          <a:p>
            <a:pPr algn="just">
              <a:buFont typeface="Wingdings"/>
              <a:buChar char="Ø"/>
              <a:defRPr/>
            </a:pPr>
            <a:r>
              <a:rPr lang="en-US" sz="1700" dirty="0">
                <a:solidFill>
                  <a:srgbClr val="000000"/>
                </a:solidFill>
                <a:latin typeface="Helvetica Neue"/>
              </a:rPr>
              <a:t> the </a:t>
            </a:r>
            <a:r>
              <a:rPr lang="en-US" sz="1700" u="sng" dirty="0">
                <a:solidFill>
                  <a:srgbClr val="000000"/>
                </a:solidFill>
                <a:latin typeface="Helvetica Neue"/>
              </a:rPr>
              <a:t>categories of products and services covered</a:t>
            </a:r>
            <a:r>
              <a:rPr lang="en-US" sz="1700" dirty="0">
                <a:solidFill>
                  <a:srgbClr val="000000"/>
                </a:solidFill>
                <a:latin typeface="Helvetica Neue"/>
              </a:rPr>
              <a:t>;</a:t>
            </a:r>
            <a:endParaRPr sz="1700" dirty="0">
              <a:solidFill>
                <a:srgbClr val="000000"/>
              </a:solidFill>
              <a:latin typeface="Helvetica Neue"/>
            </a:endParaRPr>
          </a:p>
          <a:p>
            <a:pPr algn="just">
              <a:buFont typeface="Wingdings"/>
              <a:buChar char="Ø"/>
              <a:defRPr/>
            </a:pPr>
            <a:r>
              <a:rPr lang="en-US" sz="1700" dirty="0">
                <a:solidFill>
                  <a:srgbClr val="000000"/>
                </a:solidFill>
                <a:latin typeface="Helvetica Neue"/>
              </a:rPr>
              <a:t> the cybersecurity </a:t>
            </a:r>
            <a:r>
              <a:rPr lang="en-US" sz="1700" u="sng" dirty="0">
                <a:solidFill>
                  <a:srgbClr val="000000"/>
                </a:solidFill>
                <a:latin typeface="Helvetica Neue"/>
              </a:rPr>
              <a:t>requirements</a:t>
            </a:r>
            <a:r>
              <a:rPr lang="en-US" sz="1700" dirty="0">
                <a:solidFill>
                  <a:srgbClr val="000000"/>
                </a:solidFill>
                <a:latin typeface="Helvetica Neue"/>
              </a:rPr>
              <a:t>, such as standards or technical specifications;</a:t>
            </a:r>
            <a:endParaRPr sz="1700" dirty="0">
              <a:solidFill>
                <a:srgbClr val="000000"/>
              </a:solidFill>
              <a:latin typeface="Helvetica Neue"/>
            </a:endParaRPr>
          </a:p>
          <a:p>
            <a:pPr algn="just">
              <a:buFont typeface="Wingdings"/>
              <a:buChar char="Ø"/>
              <a:defRPr/>
            </a:pPr>
            <a:r>
              <a:rPr lang="en-US" sz="1700" dirty="0">
                <a:solidFill>
                  <a:srgbClr val="000000"/>
                </a:solidFill>
                <a:latin typeface="Helvetica Neue"/>
              </a:rPr>
              <a:t> the type of </a:t>
            </a:r>
            <a:r>
              <a:rPr lang="en-US" sz="1700" u="sng" dirty="0">
                <a:solidFill>
                  <a:srgbClr val="000000"/>
                </a:solidFill>
                <a:latin typeface="Helvetica Neue"/>
              </a:rPr>
              <a:t>evaluation</a:t>
            </a:r>
            <a:r>
              <a:rPr lang="en-US" sz="1700" dirty="0">
                <a:solidFill>
                  <a:srgbClr val="000000"/>
                </a:solidFill>
                <a:latin typeface="Helvetica Neue"/>
              </a:rPr>
              <a:t>, such as self-assessment or third party;</a:t>
            </a:r>
            <a:endParaRPr sz="1700" dirty="0">
              <a:solidFill>
                <a:srgbClr val="000000"/>
              </a:solidFill>
              <a:latin typeface="Helvetica Neue"/>
            </a:endParaRPr>
          </a:p>
          <a:p>
            <a:pPr algn="just">
              <a:buFont typeface="Wingdings"/>
              <a:buChar char="Ø"/>
              <a:defRPr/>
            </a:pPr>
            <a:r>
              <a:rPr lang="en-US" sz="1700" dirty="0">
                <a:solidFill>
                  <a:srgbClr val="000000"/>
                </a:solidFill>
                <a:latin typeface="Helvetica Neue"/>
              </a:rPr>
              <a:t> the intended </a:t>
            </a:r>
            <a:r>
              <a:rPr lang="en-US" sz="1700" u="sng" dirty="0">
                <a:solidFill>
                  <a:srgbClr val="000000"/>
                </a:solidFill>
                <a:latin typeface="Helvetica Neue"/>
              </a:rPr>
              <a:t>level of </a:t>
            </a:r>
            <a:r>
              <a:rPr lang="en-US" sz="1700" u="sng" dirty="0" err="1">
                <a:solidFill>
                  <a:srgbClr val="000000"/>
                </a:solidFill>
                <a:latin typeface="Helvetica Neue"/>
              </a:rPr>
              <a:t>assurance</a:t>
            </a:r>
            <a:r>
              <a:rPr lang="en-US" sz="1700" u="sng" baseline="30000" dirty="0" err="1">
                <a:solidFill>
                  <a:schemeClr val="tx1"/>
                </a:solidFill>
                <a:latin typeface="Calibri"/>
                <a:cs typeface="Calibri"/>
              </a:rPr>
              <a:t>62</a:t>
            </a:r>
            <a:r>
              <a:rPr lang="en-US" sz="1700" dirty="0">
                <a:solidFill>
                  <a:schemeClr val="tx1"/>
                </a:solidFill>
                <a:latin typeface="Calibri"/>
                <a:cs typeface="Calibri"/>
              </a:rPr>
              <a:t>.</a:t>
            </a:r>
            <a:endParaRPr sz="1700" dirty="0">
              <a:solidFill>
                <a:schemeClr val="tx1"/>
              </a:solidFill>
              <a:latin typeface="Calibri"/>
              <a:cs typeface="Calibri"/>
            </a:endParaRPr>
          </a:p>
          <a:p>
            <a:pPr>
              <a:defRPr/>
            </a:pPr>
            <a:endParaRPr lang="en-US" dirty="0">
              <a:solidFill>
                <a:schemeClr val="tx1"/>
              </a:solidFill>
              <a:latin typeface="Calibri"/>
              <a:cs typeface="Calibri"/>
            </a:endParaRPr>
          </a:p>
        </p:txBody>
      </p:sp>
      <p:sp>
        <p:nvSpPr>
          <p:cNvPr id="10" name="Footer Placeholder 3"/>
          <p:cNvSpPr>
            <a:spLocks noGrp="1"/>
          </p:cNvSpPr>
          <p:nvPr>
            <p:ph type="ftr" sz="quarter" idx="11"/>
          </p:nvPr>
        </p:nvSpPr>
        <p:spPr bwMode="auto">
          <a:xfrm>
            <a:off x="659917" y="6509058"/>
            <a:ext cx="6297611" cy="365125"/>
          </a:xfrm>
        </p:spPr>
        <p:txBody>
          <a:bodyPr/>
          <a:lstStyle/>
          <a:p>
            <a:pPr>
              <a:defRPr/>
            </a:pPr>
            <a:r>
              <a:rPr lang="en-US">
                <a:latin typeface="Calibri"/>
                <a:cs typeface="Calibri"/>
              </a:rPr>
              <a:t>62. </a:t>
            </a:r>
            <a:r>
              <a:rPr lang="it-IT" u="sng">
                <a:solidFill>
                  <a:schemeClr val="accent1"/>
                </a:solidFill>
                <a:latin typeface="Calibri"/>
                <a:cs typeface="Calibri"/>
                <a:hlinkClick r:id="rId2" tooltip="https://digital-strategy.ec.europa.eu/en/policies/cybersecurity-certification-framework"/>
              </a:rPr>
              <a:t>Cybersecurity certification framework | Shaping Europe’s digital future (europa.eu)</a:t>
            </a:r>
            <a:r>
              <a:rPr lang="it-IT">
                <a:solidFill>
                  <a:schemeClr val="accent1"/>
                </a:solidFill>
                <a:latin typeface="Calibri"/>
                <a:cs typeface="Calibri"/>
              </a:rPr>
              <a:t> </a:t>
            </a:r>
            <a:endParaRPr lang="en-US">
              <a:solidFill>
                <a:schemeClr val="accent1"/>
              </a:solidFill>
              <a:latin typeface="Calibri"/>
              <a:cs typeface="Calibri"/>
            </a:endParaRPr>
          </a:p>
        </p:txBody>
      </p:sp>
      <p:pic>
        <p:nvPicPr>
          <p:cNvPr id="2" name="Picture 1">
            <a:extLst>
              <a:ext uri="{FF2B5EF4-FFF2-40B4-BE49-F238E27FC236}">
                <a16:creationId xmlns:a16="http://schemas.microsoft.com/office/drawing/2014/main" id="{A0F60636-B831-9609-35D2-38A21C00EA3E}"/>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656E0D4E-2564-CC61-81FA-FFC6A58DF9D0}"/>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Title 1"/>
          <p:cNvSpPr txBox="1"/>
          <p:nvPr/>
        </p:nvSpPr>
        <p:spPr bwMode="auto">
          <a:xfrm>
            <a:off x="1558748" y="643575"/>
            <a:ext cx="7621936" cy="1171657"/>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Cybersecurity act - The European cybersecurity certification framework</a:t>
            </a:r>
            <a:endParaRPr sz="36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6">
            <a:extLst>
              <a:ext uri="{FF2B5EF4-FFF2-40B4-BE49-F238E27FC236}">
                <a16:creationId xmlns:a16="http://schemas.microsoft.com/office/drawing/2014/main" id="{951A6154-6D39-368F-A85D-D4E4302D7B36}"/>
              </a:ext>
            </a:extLst>
          </p:cNvPr>
          <p:cNvPicPr>
            <a:picLocks noChangeAspect="1"/>
          </p:cNvPicPr>
          <p:nvPr/>
        </p:nvPicPr>
        <p:blipFill>
          <a:blip r:embed="rId2"/>
          <a:stretch>
            <a:fillRect/>
          </a:stretch>
        </p:blipFill>
        <p:spPr bwMode="auto">
          <a:xfrm>
            <a:off x="6384032" y="344592"/>
            <a:ext cx="2682472" cy="591363"/>
          </a:xfrm>
          <a:prstGeom prst="rect">
            <a:avLst/>
          </a:prstGeom>
        </p:spPr>
      </p:pic>
      <p:sp>
        <p:nvSpPr>
          <p:cNvPr id="3" name="Sottotitolo 2"/>
          <p:cNvSpPr>
            <a:spLocks noGrp="1"/>
          </p:cNvSpPr>
          <p:nvPr>
            <p:ph type="subTitle" idx="1"/>
          </p:nvPr>
        </p:nvSpPr>
        <p:spPr bwMode="auto">
          <a:xfrm>
            <a:off x="983432" y="1566750"/>
            <a:ext cx="8810775" cy="3942210"/>
          </a:xfrm>
        </p:spPr>
        <p:txBody>
          <a:bodyPr>
            <a:noAutofit/>
          </a:bodyPr>
          <a:lstStyle/>
          <a:p>
            <a:pPr marL="285750" indent="-285750" algn="just">
              <a:lnSpc>
                <a:spcPct val="150000"/>
              </a:lnSpc>
              <a:buFont typeface="Wingdings"/>
              <a:buChar char="q"/>
              <a:defRPr/>
            </a:pPr>
            <a:r>
              <a:rPr lang="it-IT" sz="1400" dirty="0">
                <a:solidFill>
                  <a:srgbClr val="000000"/>
                </a:solidFill>
                <a:latin typeface="Helvetica Neue"/>
              </a:rPr>
              <a:t>Computer security, information security, cybersecurity</a:t>
            </a:r>
          </a:p>
          <a:p>
            <a:pPr marL="285750" indent="-285750" algn="just">
              <a:lnSpc>
                <a:spcPct val="150000"/>
              </a:lnSpc>
              <a:buFont typeface="Wingdings"/>
              <a:buChar char="q"/>
              <a:defRPr/>
            </a:pPr>
            <a:r>
              <a:rPr lang="it-IT" sz="1400" dirty="0">
                <a:solidFill>
                  <a:srgbClr val="000000"/>
                </a:solidFill>
                <a:latin typeface="Helvetica Neue"/>
              </a:rPr>
              <a:t>The </a:t>
            </a:r>
            <a:r>
              <a:rPr lang="it-IT" sz="1400" b="1" dirty="0">
                <a:solidFill>
                  <a:srgbClr val="000000"/>
                </a:solidFill>
                <a:latin typeface="Helvetica Neue"/>
              </a:rPr>
              <a:t>protection</a:t>
            </a:r>
            <a:r>
              <a:rPr lang="it-IT" sz="1400" dirty="0">
                <a:solidFill>
                  <a:srgbClr val="000000"/>
                </a:solidFill>
                <a:latin typeface="Helvetica Neue"/>
              </a:rPr>
              <a:t> afforded to an automated information system in order to attain the applicable objectives of preserving the: </a:t>
            </a:r>
            <a:endParaRPr sz="1400" dirty="0">
              <a:solidFill>
                <a:srgbClr val="000000"/>
              </a:solidFill>
              <a:latin typeface="Helvetica Neue"/>
            </a:endParaRPr>
          </a:p>
          <a:p>
            <a:pPr marL="742950" lvl="1" indent="-285750" algn="just">
              <a:lnSpc>
                <a:spcPct val="150000"/>
              </a:lnSpc>
              <a:buFont typeface="Courier New"/>
              <a:buChar char="o"/>
              <a:defRPr/>
            </a:pPr>
            <a:r>
              <a:rPr lang="it-IT" sz="1400" u="sng" dirty="0">
                <a:solidFill>
                  <a:srgbClr val="000000"/>
                </a:solidFill>
                <a:latin typeface="Helvetica Neue"/>
              </a:rPr>
              <a:t>Integrity</a:t>
            </a:r>
            <a:r>
              <a:rPr lang="it-IT" sz="1400" dirty="0">
                <a:solidFill>
                  <a:srgbClr val="000000"/>
                </a:solidFill>
                <a:latin typeface="Helvetica Neue"/>
              </a:rPr>
              <a:t> as the </a:t>
            </a:r>
            <a:r>
              <a:rPr lang="en-US" sz="1400" dirty="0">
                <a:solidFill>
                  <a:srgbClr val="000000"/>
                </a:solidFill>
                <a:latin typeface="Helvetica Neue"/>
              </a:rPr>
              <a:t>accuracy and consistency of data stored in a database.</a:t>
            </a:r>
            <a:endParaRPr lang="it-IT" sz="1400" dirty="0">
              <a:solidFill>
                <a:srgbClr val="000000"/>
              </a:solidFill>
              <a:latin typeface="Helvetica Neue"/>
            </a:endParaRPr>
          </a:p>
          <a:p>
            <a:pPr marL="742950" lvl="1" indent="-285750" algn="just">
              <a:lnSpc>
                <a:spcPct val="150000"/>
              </a:lnSpc>
              <a:buFont typeface="Courier New"/>
              <a:buChar char="o"/>
              <a:defRPr/>
            </a:pPr>
            <a:r>
              <a:rPr lang="it-IT" sz="1400" u="sng" dirty="0">
                <a:solidFill>
                  <a:srgbClr val="000000"/>
                </a:solidFill>
                <a:latin typeface="Helvetica Neue"/>
              </a:rPr>
              <a:t>availability</a:t>
            </a:r>
            <a:r>
              <a:rPr lang="it-IT" sz="1400" dirty="0">
                <a:solidFill>
                  <a:srgbClr val="000000"/>
                </a:solidFill>
                <a:latin typeface="Helvetica Neue"/>
              </a:rPr>
              <a:t>, </a:t>
            </a:r>
            <a:r>
              <a:rPr lang="en-US" sz="1400" u="sng" dirty="0">
                <a:solidFill>
                  <a:srgbClr val="000000"/>
                </a:solidFill>
                <a:latin typeface="Helvetica Neue"/>
              </a:rPr>
              <a:t>timeliness</a:t>
            </a:r>
            <a:r>
              <a:rPr lang="en-US" sz="1400" dirty="0">
                <a:solidFill>
                  <a:srgbClr val="000000"/>
                </a:solidFill>
                <a:latin typeface="Helvetica Neue"/>
              </a:rPr>
              <a:t> and </a:t>
            </a:r>
            <a:r>
              <a:rPr lang="en-US" sz="1400" u="sng" dirty="0">
                <a:solidFill>
                  <a:srgbClr val="000000"/>
                </a:solidFill>
                <a:latin typeface="Helvetica Neue"/>
              </a:rPr>
              <a:t>reliability</a:t>
            </a:r>
            <a:r>
              <a:rPr lang="en-US" sz="1400" dirty="0">
                <a:solidFill>
                  <a:srgbClr val="000000"/>
                </a:solidFill>
                <a:latin typeface="Helvetica Neue"/>
              </a:rPr>
              <a:t> of access to and use of data. It includes data accessibility and continuity of information.</a:t>
            </a:r>
            <a:endParaRPr lang="it-IT" sz="1400" dirty="0">
              <a:solidFill>
                <a:srgbClr val="000000"/>
              </a:solidFill>
              <a:latin typeface="Helvetica Neue"/>
            </a:endParaRPr>
          </a:p>
          <a:p>
            <a:pPr marL="742950" lvl="1" indent="-285750" algn="just">
              <a:lnSpc>
                <a:spcPct val="150000"/>
              </a:lnSpc>
              <a:buFont typeface="Courier New"/>
              <a:buChar char="o"/>
              <a:defRPr/>
            </a:pPr>
            <a:r>
              <a:rPr lang="it-IT" sz="1400" u="sng" dirty="0">
                <a:solidFill>
                  <a:srgbClr val="000000"/>
                </a:solidFill>
                <a:latin typeface="Helvetica Neue"/>
              </a:rPr>
              <a:t>confidentiality of information </a:t>
            </a:r>
            <a:r>
              <a:rPr lang="it-IT" sz="1400" dirty="0">
                <a:solidFill>
                  <a:srgbClr val="000000"/>
                </a:solidFill>
                <a:latin typeface="Helvetica Neue"/>
              </a:rPr>
              <a:t>system resources (hardware, software, firmware, information/data, telecommunications)10.</a:t>
            </a:r>
          </a:p>
          <a:p>
            <a:pPr marL="285750" indent="-285750" algn="just">
              <a:buFont typeface="Wingdings"/>
              <a:buChar char="q"/>
              <a:defRPr/>
            </a:pPr>
            <a:r>
              <a:rPr lang="it-IT" sz="1400" dirty="0">
                <a:solidFill>
                  <a:srgbClr val="000000"/>
                </a:solidFill>
                <a:latin typeface="Helvetica Neue"/>
              </a:rPr>
              <a:t>The </a:t>
            </a:r>
            <a:r>
              <a:rPr lang="it-IT" sz="1400" b="1" dirty="0">
                <a:solidFill>
                  <a:srgbClr val="000000"/>
                </a:solidFill>
                <a:latin typeface="Helvetica Neue"/>
              </a:rPr>
              <a:t>security</a:t>
            </a:r>
            <a:r>
              <a:rPr lang="it-IT" sz="1400" dirty="0">
                <a:solidFill>
                  <a:srgbClr val="000000"/>
                </a:solidFill>
                <a:latin typeface="Helvetica Neue"/>
              </a:rPr>
              <a:t> of a system, application, or protocol is always relative to</a:t>
            </a:r>
            <a:endParaRPr sz="1400" dirty="0">
              <a:solidFill>
                <a:srgbClr val="000000"/>
              </a:solidFill>
              <a:latin typeface="Helvetica Neue"/>
            </a:endParaRPr>
          </a:p>
          <a:p>
            <a:pPr marL="742950" lvl="1" indent="-285750" algn="just">
              <a:lnSpc>
                <a:spcPct val="150000"/>
              </a:lnSpc>
              <a:buFont typeface="Courier New"/>
              <a:buChar char="o"/>
              <a:defRPr/>
            </a:pPr>
            <a:r>
              <a:rPr lang="it-IT" sz="1400" dirty="0">
                <a:solidFill>
                  <a:srgbClr val="000000"/>
                </a:solidFill>
                <a:latin typeface="Helvetica Neue"/>
              </a:rPr>
              <a:t>A set of </a:t>
            </a:r>
            <a:r>
              <a:rPr lang="it-IT" sz="1400" u="sng" dirty="0">
                <a:solidFill>
                  <a:srgbClr val="000000"/>
                </a:solidFill>
                <a:latin typeface="Helvetica Neue"/>
              </a:rPr>
              <a:t>desired properties</a:t>
            </a:r>
            <a:endParaRPr sz="1400" u="sng" dirty="0">
              <a:solidFill>
                <a:srgbClr val="000000"/>
              </a:solidFill>
              <a:latin typeface="Helvetica Neue"/>
            </a:endParaRPr>
          </a:p>
          <a:p>
            <a:pPr marL="742950" lvl="1" indent="-285750" algn="just">
              <a:lnSpc>
                <a:spcPct val="150000"/>
              </a:lnSpc>
              <a:buFont typeface="Courier New"/>
              <a:buChar char="o"/>
              <a:defRPr/>
            </a:pPr>
            <a:r>
              <a:rPr lang="it-IT" sz="1400" dirty="0">
                <a:solidFill>
                  <a:srgbClr val="000000"/>
                </a:solidFill>
                <a:latin typeface="Helvetica Neue"/>
              </a:rPr>
              <a:t>An </a:t>
            </a:r>
            <a:r>
              <a:rPr lang="it-IT" sz="1400" u="sng" dirty="0">
                <a:solidFill>
                  <a:srgbClr val="000000"/>
                </a:solidFill>
                <a:latin typeface="Helvetica Neue"/>
              </a:rPr>
              <a:t>adversary</a:t>
            </a:r>
            <a:r>
              <a:rPr lang="it-IT" sz="1400" dirty="0">
                <a:solidFill>
                  <a:srgbClr val="000000"/>
                </a:solidFill>
                <a:latin typeface="Helvetica Neue"/>
              </a:rPr>
              <a:t> with specific capabilities</a:t>
            </a:r>
          </a:p>
        </p:txBody>
      </p:sp>
      <p:sp>
        <p:nvSpPr>
          <p:cNvPr id="4" name="Footer Placeholder 3"/>
          <p:cNvSpPr>
            <a:spLocks noGrp="1"/>
          </p:cNvSpPr>
          <p:nvPr>
            <p:ph type="ftr" sz="quarter" idx="11"/>
          </p:nvPr>
        </p:nvSpPr>
        <p:spPr bwMode="auto">
          <a:xfrm>
            <a:off x="708043" y="6454252"/>
            <a:ext cx="9912289" cy="365125"/>
          </a:xfrm>
        </p:spPr>
        <p:txBody>
          <a:bodyPr/>
          <a:lstStyle/>
          <a:p>
            <a:pPr>
              <a:defRPr/>
            </a:pPr>
            <a:r>
              <a:rPr lang="en-US">
                <a:latin typeface="Calibri"/>
                <a:cs typeface="Calibri"/>
              </a:rPr>
              <a:t>10</a:t>
            </a:r>
            <a:r>
              <a:rPr lang="en-US">
                <a:solidFill>
                  <a:schemeClr val="bg2">
                    <a:lumMod val="50000"/>
                  </a:schemeClr>
                </a:solidFill>
                <a:latin typeface="Calibri"/>
                <a:cs typeface="Calibri"/>
              </a:rPr>
              <a:t>. </a:t>
            </a:r>
            <a:r>
              <a:rPr lang="en-US" b="0" i="0">
                <a:solidFill>
                  <a:schemeClr val="bg2">
                    <a:lumMod val="50000"/>
                  </a:schemeClr>
                </a:solidFill>
                <a:latin typeface="Calibri"/>
                <a:cs typeface="Calibri"/>
              </a:rPr>
              <a:t>Guttman, B. and Roback, E. (1995), An Introduction to Computer Security: the NIST Handbook, Special Publication (NIST SP), National Institute of Standards and Technology, Gaithersburg, MD, [online], https://doi.org/10.6028/NIST.SP.800-12r1 (Accessed June 18, 2021) </a:t>
            </a:r>
            <a:endParaRPr lang="en-US">
              <a:solidFill>
                <a:schemeClr val="bg2">
                  <a:lumMod val="50000"/>
                </a:schemeClr>
              </a:solidFill>
              <a:latin typeface="Calibri"/>
              <a:cs typeface="Calibri"/>
            </a:endParaRPr>
          </a:p>
        </p:txBody>
      </p:sp>
      <p:grpSp>
        <p:nvGrpSpPr>
          <p:cNvPr id="8" name="Google Shape;195;p7"/>
          <p:cNvGrpSpPr/>
          <p:nvPr/>
        </p:nvGrpSpPr>
        <p:grpSpPr bwMode="auto">
          <a:xfrm>
            <a:off x="7607511" y="1050874"/>
            <a:ext cx="595560" cy="596076"/>
            <a:chOff x="6556601" y="3551722"/>
            <a:chExt cx="951683" cy="952509"/>
          </a:xfrm>
          <a:solidFill>
            <a:schemeClr val="accent3">
              <a:lumMod val="50000"/>
            </a:schemeClr>
          </a:solidFill>
        </p:grpSpPr>
        <p:sp>
          <p:nvSpPr>
            <p:cNvPr id="9" name="Google Shape;196;p7"/>
            <p:cNvSpPr/>
            <p:nvPr/>
          </p:nvSpPr>
          <p:spPr bwMode="auto">
            <a:xfrm>
              <a:off x="6921077" y="3750165"/>
              <a:ext cx="283475" cy="436559"/>
            </a:xfrm>
            <a:custGeom>
              <a:avLst/>
              <a:gdLst/>
              <a:ahLst/>
              <a:cxnLst/>
              <a:rect l="l" t="t" r="r" b="b"/>
              <a:pathLst>
                <a:path w="283475" h="436559" extrusionOk="0">
                  <a:moveTo>
                    <a:pt x="242985" y="198434"/>
                  </a:moveTo>
                  <a:cubicBezTo>
                    <a:pt x="242985" y="198434"/>
                    <a:pt x="126605" y="198434"/>
                    <a:pt x="60746" y="198434"/>
                  </a:cubicBezTo>
                  <a:lnTo>
                    <a:pt x="60746" y="119063"/>
                  </a:lnTo>
                  <a:cubicBezTo>
                    <a:pt x="60746" y="75286"/>
                    <a:pt x="97077" y="39691"/>
                    <a:pt x="141738" y="39691"/>
                  </a:cubicBezTo>
                  <a:cubicBezTo>
                    <a:pt x="186408" y="39691"/>
                    <a:pt x="222730" y="75286"/>
                    <a:pt x="222730" y="119063"/>
                  </a:cubicBezTo>
                  <a:cubicBezTo>
                    <a:pt x="222730" y="130026"/>
                    <a:pt x="231798" y="138903"/>
                    <a:pt x="242985" y="138903"/>
                  </a:cubicBezTo>
                  <a:cubicBezTo>
                    <a:pt x="254172" y="138903"/>
                    <a:pt x="263230" y="130026"/>
                    <a:pt x="263230" y="119063"/>
                  </a:cubicBezTo>
                  <a:cubicBezTo>
                    <a:pt x="263230" y="53407"/>
                    <a:pt x="208734" y="0"/>
                    <a:pt x="141738" y="0"/>
                  </a:cubicBezTo>
                  <a:cubicBezTo>
                    <a:pt x="74742" y="0"/>
                    <a:pt x="20245" y="53407"/>
                    <a:pt x="20245" y="119063"/>
                  </a:cubicBezTo>
                  <a:lnTo>
                    <a:pt x="20245" y="204930"/>
                  </a:lnTo>
                  <a:cubicBezTo>
                    <a:pt x="8660" y="212369"/>
                    <a:pt x="0" y="225200"/>
                    <a:pt x="0" y="238125"/>
                  </a:cubicBezTo>
                  <a:lnTo>
                    <a:pt x="0" y="396869"/>
                  </a:lnTo>
                  <a:cubicBezTo>
                    <a:pt x="0" y="418786"/>
                    <a:pt x="18146" y="436559"/>
                    <a:pt x="40501" y="436559"/>
                  </a:cubicBezTo>
                  <a:lnTo>
                    <a:pt x="242985" y="436559"/>
                  </a:lnTo>
                  <a:cubicBezTo>
                    <a:pt x="265339" y="436559"/>
                    <a:pt x="283476" y="418786"/>
                    <a:pt x="283476" y="396869"/>
                  </a:cubicBezTo>
                  <a:lnTo>
                    <a:pt x="283476" y="238115"/>
                  </a:lnTo>
                  <a:cubicBezTo>
                    <a:pt x="283485" y="216198"/>
                    <a:pt x="265339" y="198434"/>
                    <a:pt x="242985" y="198434"/>
                  </a:cubicBez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0" name="Google Shape;197;p7"/>
            <p:cNvSpPr/>
            <p:nvPr/>
          </p:nvSpPr>
          <p:spPr bwMode="auto">
            <a:xfrm>
              <a:off x="6819831" y="4246256"/>
              <a:ext cx="485969" cy="39681"/>
            </a:xfrm>
            <a:custGeom>
              <a:avLst/>
              <a:gdLst/>
              <a:ahLst/>
              <a:cxnLst/>
              <a:rect l="l" t="t" r="r" b="b"/>
              <a:pathLst>
                <a:path w="485969" h="39681" extrusionOk="0">
                  <a:moveTo>
                    <a:pt x="0" y="0"/>
                  </a:moveTo>
                  <a:lnTo>
                    <a:pt x="485969" y="0"/>
                  </a:lnTo>
                  <a:lnTo>
                    <a:pt x="485969" y="39681"/>
                  </a:lnTo>
                  <a:lnTo>
                    <a:pt x="0" y="3968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1" name="Google Shape;198;p7"/>
            <p:cNvSpPr/>
            <p:nvPr/>
          </p:nvSpPr>
          <p:spPr bwMode="auto">
            <a:xfrm>
              <a:off x="6819831" y="3650943"/>
              <a:ext cx="485969" cy="39690"/>
            </a:xfrm>
            <a:custGeom>
              <a:avLst/>
              <a:gdLst/>
              <a:ahLst/>
              <a:cxnLst/>
              <a:rect l="l" t="t" r="r" b="b"/>
              <a:pathLst>
                <a:path w="485969" h="39690" extrusionOk="0">
                  <a:moveTo>
                    <a:pt x="0" y="0"/>
                  </a:moveTo>
                  <a:lnTo>
                    <a:pt x="485969" y="0"/>
                  </a:lnTo>
                  <a:lnTo>
                    <a:pt x="485969" y="39691"/>
                  </a:lnTo>
                  <a:lnTo>
                    <a:pt x="0" y="3969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2" name="Google Shape;199;p7"/>
            <p:cNvSpPr/>
            <p:nvPr/>
          </p:nvSpPr>
          <p:spPr bwMode="auto">
            <a:xfrm>
              <a:off x="6556601" y="3551722"/>
              <a:ext cx="951683" cy="952509"/>
            </a:xfrm>
            <a:custGeom>
              <a:avLst/>
              <a:gdLst/>
              <a:ahLst/>
              <a:cxnLst/>
              <a:rect l="l" t="t" r="r" b="b"/>
              <a:pathLst>
                <a:path w="951683" h="952509" extrusionOk="0">
                  <a:moveTo>
                    <a:pt x="850446" y="793747"/>
                  </a:moveTo>
                  <a:lnTo>
                    <a:pt x="850446" y="99222"/>
                  </a:lnTo>
                  <a:cubicBezTo>
                    <a:pt x="850446" y="44510"/>
                    <a:pt x="805028" y="0"/>
                    <a:pt x="749200" y="0"/>
                  </a:cubicBezTo>
                  <a:lnTo>
                    <a:pt x="101247" y="0"/>
                  </a:lnTo>
                  <a:cubicBezTo>
                    <a:pt x="45428" y="0"/>
                    <a:pt x="0" y="44510"/>
                    <a:pt x="0" y="99222"/>
                  </a:cubicBezTo>
                  <a:lnTo>
                    <a:pt x="0" y="218284"/>
                  </a:lnTo>
                  <a:lnTo>
                    <a:pt x="161993" y="218284"/>
                  </a:lnTo>
                  <a:lnTo>
                    <a:pt x="161993" y="853288"/>
                  </a:lnTo>
                  <a:cubicBezTo>
                    <a:pt x="161993" y="907990"/>
                    <a:pt x="207421" y="952510"/>
                    <a:pt x="263240" y="952510"/>
                  </a:cubicBezTo>
                  <a:lnTo>
                    <a:pt x="850446" y="952510"/>
                  </a:lnTo>
                  <a:cubicBezTo>
                    <a:pt x="906255" y="952510"/>
                    <a:pt x="951684" y="907990"/>
                    <a:pt x="951684" y="853288"/>
                  </a:cubicBezTo>
                  <a:lnTo>
                    <a:pt x="951684" y="793756"/>
                  </a:lnTo>
                  <a:lnTo>
                    <a:pt x="850446" y="793756"/>
                  </a:lnTo>
                  <a:close/>
                  <a:moveTo>
                    <a:pt x="40501" y="178594"/>
                  </a:moveTo>
                  <a:lnTo>
                    <a:pt x="40501" y="99222"/>
                  </a:lnTo>
                  <a:cubicBezTo>
                    <a:pt x="40501" y="66399"/>
                    <a:pt x="67744" y="39691"/>
                    <a:pt x="101247" y="39691"/>
                  </a:cubicBezTo>
                  <a:cubicBezTo>
                    <a:pt x="134740" y="39691"/>
                    <a:pt x="161993" y="66399"/>
                    <a:pt x="161993" y="99222"/>
                  </a:cubicBezTo>
                  <a:lnTo>
                    <a:pt x="161993" y="178594"/>
                  </a:lnTo>
                  <a:lnTo>
                    <a:pt x="40501" y="178594"/>
                  </a:lnTo>
                  <a:close/>
                  <a:moveTo>
                    <a:pt x="323976" y="853278"/>
                  </a:moveTo>
                  <a:cubicBezTo>
                    <a:pt x="323976" y="886101"/>
                    <a:pt x="296723" y="912809"/>
                    <a:pt x="263230" y="912809"/>
                  </a:cubicBezTo>
                  <a:cubicBezTo>
                    <a:pt x="229737" y="912809"/>
                    <a:pt x="202484" y="886101"/>
                    <a:pt x="202484" y="853278"/>
                  </a:cubicBezTo>
                  <a:lnTo>
                    <a:pt x="202484" y="99222"/>
                  </a:lnTo>
                  <a:cubicBezTo>
                    <a:pt x="202484" y="76800"/>
                    <a:pt x="194572" y="56321"/>
                    <a:pt x="181723" y="39691"/>
                  </a:cubicBezTo>
                  <a:lnTo>
                    <a:pt x="749200" y="39691"/>
                  </a:lnTo>
                  <a:cubicBezTo>
                    <a:pt x="782693" y="39691"/>
                    <a:pt x="809946" y="66399"/>
                    <a:pt x="809946" y="99222"/>
                  </a:cubicBezTo>
                  <a:lnTo>
                    <a:pt x="809946" y="793756"/>
                  </a:lnTo>
                  <a:lnTo>
                    <a:pt x="323976" y="793756"/>
                  </a:lnTo>
                  <a:lnTo>
                    <a:pt x="323976" y="853278"/>
                  </a:lnTo>
                  <a:close/>
                  <a:moveTo>
                    <a:pt x="911193" y="853278"/>
                  </a:moveTo>
                  <a:cubicBezTo>
                    <a:pt x="911193" y="886101"/>
                    <a:pt x="883939" y="912809"/>
                    <a:pt x="850446" y="912809"/>
                  </a:cubicBezTo>
                  <a:lnTo>
                    <a:pt x="344193" y="912809"/>
                  </a:lnTo>
                  <a:cubicBezTo>
                    <a:pt x="356935" y="896226"/>
                    <a:pt x="364477" y="875605"/>
                    <a:pt x="364477" y="853278"/>
                  </a:cubicBezTo>
                  <a:lnTo>
                    <a:pt x="364477" y="833438"/>
                  </a:lnTo>
                  <a:lnTo>
                    <a:pt x="911193" y="833438"/>
                  </a:lnTo>
                  <a:lnTo>
                    <a:pt x="911193" y="853278"/>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3" name="Google Shape;200;p7"/>
            <p:cNvSpPr/>
            <p:nvPr/>
          </p:nvSpPr>
          <p:spPr bwMode="auto">
            <a:xfrm>
              <a:off x="7233779" y="4147034"/>
              <a:ext cx="72020" cy="39690"/>
            </a:xfrm>
            <a:custGeom>
              <a:avLst/>
              <a:gdLst/>
              <a:ahLst/>
              <a:cxnLst/>
              <a:rect l="l" t="t" r="r" b="b"/>
              <a:pathLst>
                <a:path w="72020" h="39690" extrusionOk="0">
                  <a:moveTo>
                    <a:pt x="72021" y="39691"/>
                  </a:moveTo>
                  <a:lnTo>
                    <a:pt x="72021" y="0"/>
                  </a:lnTo>
                  <a:lnTo>
                    <a:pt x="11275" y="0"/>
                  </a:lnTo>
                  <a:cubicBezTo>
                    <a:pt x="11275" y="14516"/>
                    <a:pt x="6979" y="27965"/>
                    <a:pt x="0" y="39691"/>
                  </a:cubicBezTo>
                  <a:lnTo>
                    <a:pt x="72021" y="3969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4" name="Google Shape;201;p7"/>
            <p:cNvSpPr/>
            <p:nvPr/>
          </p:nvSpPr>
          <p:spPr bwMode="auto">
            <a:xfrm>
              <a:off x="6819831" y="4147034"/>
              <a:ext cx="72020" cy="39690"/>
            </a:xfrm>
            <a:custGeom>
              <a:avLst/>
              <a:gdLst/>
              <a:ahLst/>
              <a:cxnLst/>
              <a:rect l="l" t="t" r="r" b="b"/>
              <a:pathLst>
                <a:path w="72020" h="39690" extrusionOk="0">
                  <a:moveTo>
                    <a:pt x="0" y="0"/>
                  </a:moveTo>
                  <a:lnTo>
                    <a:pt x="0" y="39691"/>
                  </a:lnTo>
                  <a:lnTo>
                    <a:pt x="72021" y="39691"/>
                  </a:lnTo>
                  <a:cubicBezTo>
                    <a:pt x="65052" y="27965"/>
                    <a:pt x="60746" y="14516"/>
                    <a:pt x="60746" y="0"/>
                  </a:cubicBezTo>
                  <a:lnTo>
                    <a:pt x="0" y="0"/>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5" name="Google Shape;202;p7"/>
            <p:cNvSpPr/>
            <p:nvPr/>
          </p:nvSpPr>
          <p:spPr bwMode="auto">
            <a:xfrm>
              <a:off x="7245054" y="4047812"/>
              <a:ext cx="60746" cy="39690"/>
            </a:xfrm>
            <a:custGeom>
              <a:avLst/>
              <a:gdLst/>
              <a:ahLst/>
              <a:cxnLst/>
              <a:rect l="l" t="t" r="r" b="b"/>
              <a:pathLst>
                <a:path w="60746" h="39690" extrusionOk="0">
                  <a:moveTo>
                    <a:pt x="0" y="0"/>
                  </a:moveTo>
                  <a:lnTo>
                    <a:pt x="60746" y="0"/>
                  </a:lnTo>
                  <a:lnTo>
                    <a:pt x="60746" y="39691"/>
                  </a:lnTo>
                  <a:lnTo>
                    <a:pt x="0" y="3969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6" name="Google Shape;203;p7"/>
            <p:cNvSpPr/>
            <p:nvPr/>
          </p:nvSpPr>
          <p:spPr bwMode="auto">
            <a:xfrm>
              <a:off x="6819831" y="4047812"/>
              <a:ext cx="60746" cy="39690"/>
            </a:xfrm>
            <a:custGeom>
              <a:avLst/>
              <a:gdLst/>
              <a:ahLst/>
              <a:cxnLst/>
              <a:rect l="l" t="t" r="r" b="b"/>
              <a:pathLst>
                <a:path w="60746" h="39690" extrusionOk="0">
                  <a:moveTo>
                    <a:pt x="0" y="0"/>
                  </a:moveTo>
                  <a:lnTo>
                    <a:pt x="60746" y="0"/>
                  </a:lnTo>
                  <a:lnTo>
                    <a:pt x="60746" y="39691"/>
                  </a:lnTo>
                  <a:lnTo>
                    <a:pt x="0" y="3969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7" name="Google Shape;204;p7"/>
            <p:cNvSpPr/>
            <p:nvPr/>
          </p:nvSpPr>
          <p:spPr bwMode="auto">
            <a:xfrm>
              <a:off x="7234003" y="3948590"/>
              <a:ext cx="71797" cy="39690"/>
            </a:xfrm>
            <a:custGeom>
              <a:avLst/>
              <a:gdLst/>
              <a:ahLst/>
              <a:cxnLst/>
              <a:rect l="l" t="t" r="r" b="b"/>
              <a:pathLst>
                <a:path w="71797" h="39690" extrusionOk="0">
                  <a:moveTo>
                    <a:pt x="71797" y="39691"/>
                  </a:moveTo>
                  <a:lnTo>
                    <a:pt x="71797" y="0"/>
                  </a:lnTo>
                  <a:lnTo>
                    <a:pt x="0" y="0"/>
                  </a:lnTo>
                  <a:cubicBezTo>
                    <a:pt x="6940" y="11706"/>
                    <a:pt x="11051" y="25213"/>
                    <a:pt x="11051" y="39691"/>
                  </a:cubicBezTo>
                  <a:lnTo>
                    <a:pt x="71797" y="39691"/>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8" name="Google Shape;205;p7"/>
            <p:cNvSpPr/>
            <p:nvPr/>
          </p:nvSpPr>
          <p:spPr bwMode="auto">
            <a:xfrm>
              <a:off x="6819831" y="3948600"/>
              <a:ext cx="72730" cy="39690"/>
            </a:xfrm>
            <a:custGeom>
              <a:avLst/>
              <a:gdLst/>
              <a:ahLst/>
              <a:cxnLst/>
              <a:rect l="l" t="t" r="r" b="b"/>
              <a:pathLst>
                <a:path w="72730" h="39690" extrusionOk="0">
                  <a:moveTo>
                    <a:pt x="0" y="0"/>
                  </a:moveTo>
                  <a:lnTo>
                    <a:pt x="0" y="39691"/>
                  </a:lnTo>
                  <a:lnTo>
                    <a:pt x="60746" y="39691"/>
                  </a:lnTo>
                  <a:cubicBezTo>
                    <a:pt x="60746" y="25870"/>
                    <a:pt x="65052" y="12135"/>
                    <a:pt x="72730" y="0"/>
                  </a:cubicBezTo>
                  <a:lnTo>
                    <a:pt x="0" y="0"/>
                  </a:ln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19" name="Google Shape;206;p7"/>
            <p:cNvSpPr/>
            <p:nvPr/>
          </p:nvSpPr>
          <p:spPr bwMode="auto">
            <a:xfrm>
              <a:off x="6819840" y="3849378"/>
              <a:ext cx="82391" cy="39690"/>
            </a:xfrm>
            <a:custGeom>
              <a:avLst/>
              <a:gdLst/>
              <a:ahLst/>
              <a:cxnLst/>
              <a:rect l="l" t="t" r="r" b="b"/>
              <a:pathLst>
                <a:path w="82391" h="39690" extrusionOk="0">
                  <a:moveTo>
                    <a:pt x="82391" y="0"/>
                  </a:moveTo>
                  <a:lnTo>
                    <a:pt x="0" y="0"/>
                  </a:lnTo>
                  <a:lnTo>
                    <a:pt x="0" y="39691"/>
                  </a:lnTo>
                  <a:lnTo>
                    <a:pt x="80992" y="39691"/>
                  </a:lnTo>
                  <a:lnTo>
                    <a:pt x="80992" y="19850"/>
                  </a:lnTo>
                  <a:cubicBezTo>
                    <a:pt x="80992" y="13097"/>
                    <a:pt x="81575" y="6515"/>
                    <a:pt x="82391" y="0"/>
                  </a:cubicBez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20" name="Google Shape;207;p7"/>
            <p:cNvSpPr/>
            <p:nvPr/>
          </p:nvSpPr>
          <p:spPr bwMode="auto">
            <a:xfrm>
              <a:off x="7220891" y="3849378"/>
              <a:ext cx="84908" cy="39690"/>
            </a:xfrm>
            <a:custGeom>
              <a:avLst/>
              <a:gdLst/>
              <a:ahLst/>
              <a:cxnLst/>
              <a:rect l="l" t="t" r="r" b="b"/>
              <a:pathLst>
                <a:path w="84908" h="39690" extrusionOk="0">
                  <a:moveTo>
                    <a:pt x="0" y="39691"/>
                  </a:moveTo>
                  <a:lnTo>
                    <a:pt x="84909" y="39691"/>
                  </a:lnTo>
                  <a:lnTo>
                    <a:pt x="84909" y="0"/>
                  </a:lnTo>
                  <a:lnTo>
                    <a:pt x="2508" y="0"/>
                  </a:lnTo>
                  <a:cubicBezTo>
                    <a:pt x="3334" y="6515"/>
                    <a:pt x="3917" y="13097"/>
                    <a:pt x="3917" y="19841"/>
                  </a:cubicBezTo>
                  <a:cubicBezTo>
                    <a:pt x="3917" y="26860"/>
                    <a:pt x="2294" y="33433"/>
                    <a:pt x="0" y="39691"/>
                  </a:cubicBez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21" name="Google Shape;208;p7"/>
            <p:cNvSpPr/>
            <p:nvPr/>
          </p:nvSpPr>
          <p:spPr bwMode="auto">
            <a:xfrm>
              <a:off x="6819831" y="3750156"/>
              <a:ext cx="136207" cy="39690"/>
            </a:xfrm>
            <a:custGeom>
              <a:avLst/>
              <a:gdLst/>
              <a:ahLst/>
              <a:cxnLst/>
              <a:rect l="l" t="t" r="r" b="b"/>
              <a:pathLst>
                <a:path w="136207" h="39690" extrusionOk="0">
                  <a:moveTo>
                    <a:pt x="136208" y="0"/>
                  </a:moveTo>
                  <a:lnTo>
                    <a:pt x="0" y="0"/>
                  </a:lnTo>
                  <a:lnTo>
                    <a:pt x="0" y="39691"/>
                  </a:lnTo>
                  <a:lnTo>
                    <a:pt x="102899" y="39691"/>
                  </a:lnTo>
                  <a:cubicBezTo>
                    <a:pt x="111773" y="24727"/>
                    <a:pt x="123038" y="11354"/>
                    <a:pt x="136208" y="0"/>
                  </a:cubicBez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sp>
          <p:nvSpPr>
            <p:cNvPr id="22" name="Google Shape;209;p7"/>
            <p:cNvSpPr/>
            <p:nvPr/>
          </p:nvSpPr>
          <p:spPr bwMode="auto">
            <a:xfrm>
              <a:off x="7169602" y="3750156"/>
              <a:ext cx="136207" cy="39690"/>
            </a:xfrm>
            <a:custGeom>
              <a:avLst/>
              <a:gdLst/>
              <a:ahLst/>
              <a:cxnLst/>
              <a:rect l="l" t="t" r="r" b="b"/>
              <a:pathLst>
                <a:path w="136207" h="39690" extrusionOk="0">
                  <a:moveTo>
                    <a:pt x="33299" y="39691"/>
                  </a:moveTo>
                  <a:lnTo>
                    <a:pt x="136208" y="39691"/>
                  </a:lnTo>
                  <a:lnTo>
                    <a:pt x="136208" y="0"/>
                  </a:lnTo>
                  <a:lnTo>
                    <a:pt x="0" y="0"/>
                  </a:lnTo>
                  <a:cubicBezTo>
                    <a:pt x="13170" y="11354"/>
                    <a:pt x="24435" y="24727"/>
                    <a:pt x="33299" y="39691"/>
                  </a:cubicBezTo>
                  <a:close/>
                </a:path>
              </a:pathLst>
            </a:custGeom>
            <a:grpFill/>
            <a:ln>
              <a:noFill/>
            </a:ln>
          </p:spPr>
          <p:txBody>
            <a:bodyPr spcFirstLastPara="1" wrap="square" lIns="91425" tIns="45700" rIns="91425" bIns="45700" anchor="ctr" anchorCtr="0">
              <a:noAutofit/>
            </a:bodyPr>
            <a:lstStyle/>
            <a:p>
              <a:pPr marL="0" marR="0" lvl="0" indent="0" algn="l" defTabSz="914400">
                <a:lnSpc>
                  <a:spcPct val="100000"/>
                </a:lnSpc>
                <a:spcBef>
                  <a:spcPts val="0"/>
                </a:spcBef>
                <a:spcAft>
                  <a:spcPts val="0"/>
                </a:spcAft>
                <a:buClr>
                  <a:srgbClr val="000000"/>
                </a:buClr>
                <a:buSzTx/>
                <a:buFont typeface="Arial"/>
                <a:buNone/>
                <a:defRPr/>
              </a:pPr>
              <a:endParaRPr sz="1800" b="0" i="0" u="none" strike="noStrike" cap="none" spc="0">
                <a:ln>
                  <a:noFill/>
                </a:ln>
                <a:solidFill>
                  <a:srgbClr val="000000"/>
                </a:solidFill>
                <a:latin typeface="Calibri"/>
                <a:ea typeface="Calibri"/>
                <a:cs typeface="Calibri"/>
              </a:endParaRPr>
            </a:p>
          </p:txBody>
        </p:sp>
      </p:grpSp>
      <p:sp>
        <p:nvSpPr>
          <p:cNvPr id="2" name="Titolo 1"/>
          <p:cNvSpPr>
            <a:spLocks noGrp="1"/>
          </p:cNvSpPr>
          <p:nvPr>
            <p:ph type="ctrTitle"/>
          </p:nvPr>
        </p:nvSpPr>
        <p:spPr bwMode="auto">
          <a:xfrm>
            <a:off x="1586988" y="517986"/>
            <a:ext cx="6883881" cy="743795"/>
          </a:xfrm>
        </p:spPr>
        <p:txBody>
          <a:bodyPr/>
          <a:lstStyle/>
          <a:p>
            <a:pPr algn="l">
              <a:defRPr/>
            </a:pPr>
            <a:r>
              <a:rPr lang="it-IT" sz="3600" dirty="0">
                <a:latin typeface="Quantify"/>
              </a:rPr>
              <a:t>How can we define security?</a:t>
            </a:r>
            <a:endParaRPr sz="3600" dirty="0">
              <a:latin typeface="Quantify"/>
            </a:endParaRPr>
          </a:p>
        </p:txBody>
      </p:sp>
      <p:sp>
        <p:nvSpPr>
          <p:cNvPr id="6" name="Rectangle 5"/>
          <p:cNvSpPr/>
          <p:nvPr/>
        </p:nvSpPr>
        <p:spPr bwMode="auto">
          <a:xfrm>
            <a:off x="1127448" y="5951133"/>
            <a:ext cx="3384885" cy="3973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it-IT" sz="1400" dirty="0">
                <a:solidFill>
                  <a:srgbClr val="000000"/>
                </a:solidFill>
                <a:latin typeface="Helvetica Neue"/>
              </a:rPr>
              <a:t>Refer to slide 23 for further reading </a:t>
            </a:r>
            <a:endParaRPr lang="en-US" sz="1400" dirty="0">
              <a:solidFill>
                <a:srgbClr val="000000"/>
              </a:solidFill>
              <a:latin typeface="Helvetica Neue"/>
            </a:endParaRPr>
          </a:p>
        </p:txBody>
      </p:sp>
      <p:grpSp>
        <p:nvGrpSpPr>
          <p:cNvPr id="24" name="Group 137"/>
          <p:cNvGrpSpPr/>
          <p:nvPr/>
        </p:nvGrpSpPr>
        <p:grpSpPr bwMode="auto">
          <a:xfrm>
            <a:off x="1197914" y="6024836"/>
            <a:ext cx="147779" cy="242048"/>
            <a:chOff x="5496480" y="2079360"/>
            <a:chExt cx="212760" cy="348480"/>
          </a:xfrm>
          <a:solidFill>
            <a:schemeClr val="accent3">
              <a:lumMod val="50000"/>
            </a:schemeClr>
          </a:solidFill>
        </p:grpSpPr>
        <p:sp>
          <p:nvSpPr>
            <p:cNvPr id="25" name="CustomShape 138"/>
            <p:cNvSpPr/>
            <p:nvPr/>
          </p:nvSpPr>
          <p:spPr bwMode="auto">
            <a:xfrm>
              <a:off x="5561280" y="2376360"/>
              <a:ext cx="83160" cy="16560"/>
            </a:xfrm>
            <a:custGeom>
              <a:avLst/>
              <a:gdLst/>
              <a:ahLst/>
              <a:cxnLst/>
              <a:rect l="l" t="t" r="r" b="b"/>
              <a:pathLst>
                <a:path w="4104" h="905" extrusionOk="0">
                  <a:moveTo>
                    <a:pt x="1" y="1"/>
                  </a:moveTo>
                  <a:lnTo>
                    <a:pt x="1" y="905"/>
                  </a:lnTo>
                  <a:lnTo>
                    <a:pt x="4104" y="905"/>
                  </a:lnTo>
                  <a:lnTo>
                    <a:pt x="4104" y="1"/>
                  </a:lnTo>
                  <a:close/>
                </a:path>
              </a:pathLst>
            </a:custGeom>
            <a:grpFill/>
            <a:ln>
              <a:noFill/>
            </a:ln>
          </p:spPr>
          <p:style>
            <a:lnRef idx="0">
              <a:srgbClr val="000000"/>
            </a:lnRef>
            <a:fillRef idx="0">
              <a:srgbClr val="000000"/>
            </a:fillRef>
            <a:effectRef idx="0">
              <a:srgbClr val="000000"/>
            </a:effectRef>
            <a:fontRef idx="minor"/>
          </p:style>
        </p:sp>
        <p:sp>
          <p:nvSpPr>
            <p:cNvPr id="26" name="CustomShape 139"/>
            <p:cNvSpPr/>
            <p:nvPr/>
          </p:nvSpPr>
          <p:spPr bwMode="auto">
            <a:xfrm>
              <a:off x="5561280" y="2347200"/>
              <a:ext cx="83160" cy="16560"/>
            </a:xfrm>
            <a:custGeom>
              <a:avLst/>
              <a:gdLst/>
              <a:ahLst/>
              <a:cxnLst/>
              <a:rect l="l" t="t" r="r" b="b"/>
              <a:pathLst>
                <a:path w="4104" h="905" extrusionOk="0">
                  <a:moveTo>
                    <a:pt x="1" y="1"/>
                  </a:moveTo>
                  <a:lnTo>
                    <a:pt x="1" y="905"/>
                  </a:lnTo>
                  <a:lnTo>
                    <a:pt x="4104" y="905"/>
                  </a:lnTo>
                  <a:lnTo>
                    <a:pt x="4104" y="1"/>
                  </a:lnTo>
                  <a:close/>
                </a:path>
              </a:pathLst>
            </a:custGeom>
            <a:grpFill/>
            <a:ln>
              <a:noFill/>
            </a:ln>
          </p:spPr>
          <p:style>
            <a:lnRef idx="0">
              <a:srgbClr val="000000"/>
            </a:lnRef>
            <a:fillRef idx="0">
              <a:srgbClr val="000000"/>
            </a:fillRef>
            <a:effectRef idx="0">
              <a:srgbClr val="000000"/>
            </a:effectRef>
            <a:fontRef idx="minor"/>
          </p:style>
        </p:sp>
        <p:sp>
          <p:nvSpPr>
            <p:cNvPr id="27" name="CustomShape 140"/>
            <p:cNvSpPr/>
            <p:nvPr/>
          </p:nvSpPr>
          <p:spPr bwMode="auto">
            <a:xfrm>
              <a:off x="5561280" y="2405519"/>
              <a:ext cx="83160" cy="22320"/>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style>
            <a:lnRef idx="0">
              <a:srgbClr val="000000"/>
            </a:lnRef>
            <a:fillRef idx="0">
              <a:srgbClr val="000000"/>
            </a:fillRef>
            <a:effectRef idx="0">
              <a:srgbClr val="000000"/>
            </a:effectRef>
            <a:fontRef idx="minor"/>
          </p:style>
        </p:sp>
        <p:sp>
          <p:nvSpPr>
            <p:cNvPr id="28" name="CustomShape 141"/>
            <p:cNvSpPr/>
            <p:nvPr/>
          </p:nvSpPr>
          <p:spPr bwMode="auto">
            <a:xfrm>
              <a:off x="5564520" y="2202840"/>
              <a:ext cx="77040" cy="13176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style>
            <a:lnRef idx="0">
              <a:srgbClr val="000000"/>
            </a:lnRef>
            <a:fillRef idx="0">
              <a:srgbClr val="000000"/>
            </a:fillRef>
            <a:effectRef idx="0">
              <a:srgbClr val="000000"/>
            </a:effectRef>
            <a:fontRef idx="minor"/>
          </p:style>
        </p:sp>
        <p:sp>
          <p:nvSpPr>
            <p:cNvPr id="29" name="CustomShape 142"/>
            <p:cNvSpPr/>
            <p:nvPr/>
          </p:nvSpPr>
          <p:spPr bwMode="auto">
            <a:xfrm>
              <a:off x="5496480" y="2079360"/>
              <a:ext cx="212760" cy="255240"/>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style>
            <a:lnRef idx="0">
              <a:srgbClr val="000000"/>
            </a:lnRef>
            <a:fillRef idx="0">
              <a:srgbClr val="000000"/>
            </a:fillRef>
            <a:effectRef idx="0">
              <a:srgbClr val="000000"/>
            </a:effectRef>
            <a:fontRef idx="minor"/>
          </p:style>
        </p:sp>
      </p:grpSp>
      <p:pic>
        <p:nvPicPr>
          <p:cNvPr id="5" name="Picture 4">
            <a:extLst>
              <a:ext uri="{FF2B5EF4-FFF2-40B4-BE49-F238E27FC236}">
                <a16:creationId xmlns:a16="http://schemas.microsoft.com/office/drawing/2014/main" id="{0E54C554-00EF-C828-3BD5-5EAE011FF0D0}"/>
              </a:ext>
            </a:extLst>
          </p:cNvPr>
          <p:cNvPicPr>
            <a:picLocks noChangeAspect="1"/>
          </p:cNvPicPr>
          <p:nvPr/>
        </p:nvPicPr>
        <p:blipFill>
          <a:blip r:embed="rId3"/>
          <a:stretch>
            <a:fillRect/>
          </a:stretch>
        </p:blipFill>
        <p:spPr bwMode="auto">
          <a:xfrm>
            <a:off x="983432" y="280421"/>
            <a:ext cx="603556" cy="77425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pic>
        <p:nvPicPr>
          <p:cNvPr id="2" name="Picture 1"/>
          <p:cNvPicPr>
            <a:picLocks noChangeAspect="1"/>
          </p:cNvPicPr>
          <p:nvPr/>
        </p:nvPicPr>
        <p:blipFill>
          <a:blip r:embed="rId2">
            <a:alphaModFix/>
          </a:blip>
          <a:srcRect l="8971" r="4411"/>
          <a:stretch/>
        </p:blipFill>
        <p:spPr bwMode="auto">
          <a:xfrm>
            <a:off x="8495933" y="2110163"/>
            <a:ext cx="3021875" cy="3006231"/>
          </a:xfrm>
          <a:prstGeom prst="ellipse">
            <a:avLst/>
          </a:prstGeom>
        </p:spPr>
      </p:pic>
      <p:sp>
        <p:nvSpPr>
          <p:cNvPr id="8" name="TextBox 7"/>
          <p:cNvSpPr txBox="1"/>
          <p:nvPr/>
        </p:nvSpPr>
        <p:spPr bwMode="auto">
          <a:xfrm>
            <a:off x="1522788" y="1720253"/>
            <a:ext cx="6337829" cy="4154984"/>
          </a:xfrm>
          <a:prstGeom prst="rect">
            <a:avLst/>
          </a:prstGeom>
          <a:noFill/>
        </p:spPr>
        <p:txBody>
          <a:bodyPr wrap="square" rtlCol="0">
            <a:spAutoFit/>
          </a:bodyPr>
          <a:lstStyle/>
          <a:p>
            <a:pPr algn="just">
              <a:defRPr/>
            </a:pPr>
            <a:r>
              <a:rPr lang="en-US" sz="1600" dirty="0">
                <a:solidFill>
                  <a:srgbClr val="000000"/>
                </a:solidFill>
                <a:latin typeface="Helvetica Neue"/>
              </a:rPr>
              <a:t>The </a:t>
            </a:r>
            <a:r>
              <a:rPr lang="en-US" sz="1600" b="1" dirty="0">
                <a:solidFill>
                  <a:schemeClr val="accent1"/>
                </a:solidFill>
                <a:latin typeface="Helvetica Neue"/>
              </a:rPr>
              <a:t>Digital Europe </a:t>
            </a:r>
            <a:r>
              <a:rPr lang="en-US" sz="1600" b="1" dirty="0" err="1">
                <a:solidFill>
                  <a:schemeClr val="accent1"/>
                </a:solidFill>
                <a:latin typeface="Helvetica Neue"/>
              </a:rPr>
              <a:t>Programme</a:t>
            </a:r>
            <a:r>
              <a:rPr lang="en-US" sz="1600" b="1" dirty="0">
                <a:solidFill>
                  <a:schemeClr val="accent1"/>
                </a:solidFill>
                <a:latin typeface="Helvetica Neue"/>
              </a:rPr>
              <a:t> </a:t>
            </a:r>
            <a:r>
              <a:rPr lang="en-US" sz="1600" dirty="0">
                <a:solidFill>
                  <a:srgbClr val="000000"/>
                </a:solidFill>
                <a:latin typeface="Helvetica Neue"/>
              </a:rPr>
              <a:t>(DIGITAL) is the </a:t>
            </a:r>
            <a:r>
              <a:rPr lang="en-US" sz="1600" b="1" dirty="0">
                <a:solidFill>
                  <a:srgbClr val="000000"/>
                </a:solidFill>
                <a:latin typeface="Helvetica Neue"/>
              </a:rPr>
              <a:t>EU funding program</a:t>
            </a:r>
            <a:r>
              <a:rPr lang="en-US" sz="1600" dirty="0">
                <a:solidFill>
                  <a:srgbClr val="000000"/>
                </a:solidFill>
                <a:latin typeface="Helvetica Neue"/>
              </a:rPr>
              <a:t> focused on “bringing digital technology to businesses, citizens and public </a:t>
            </a:r>
            <a:r>
              <a:rPr lang="en-US" sz="1600" dirty="0" err="1">
                <a:solidFill>
                  <a:srgbClr val="000000"/>
                </a:solidFill>
                <a:latin typeface="Helvetica Neue"/>
              </a:rPr>
              <a:t>administrations”</a:t>
            </a:r>
            <a:r>
              <a:rPr lang="en-US" baseline="30000" dirty="0" err="1">
                <a:latin typeface="Calibri"/>
                <a:cs typeface="Calibri"/>
              </a:rPr>
              <a:t>56</a:t>
            </a:r>
            <a:r>
              <a:rPr lang="en-US" dirty="0">
                <a:latin typeface="Calibri"/>
                <a:cs typeface="Calibri"/>
              </a:rPr>
              <a:t>.</a:t>
            </a:r>
            <a:endParaRPr dirty="0"/>
          </a:p>
          <a:p>
            <a:pPr algn="just">
              <a:defRPr/>
            </a:pPr>
            <a:endParaRPr lang="en-US" dirty="0">
              <a:latin typeface="Calibri"/>
              <a:cs typeface="Calibri"/>
            </a:endParaRPr>
          </a:p>
          <a:p>
            <a:pPr algn="just">
              <a:defRPr/>
            </a:pPr>
            <a:r>
              <a:rPr lang="en-US" sz="1600" dirty="0">
                <a:solidFill>
                  <a:srgbClr val="000000"/>
                </a:solidFill>
                <a:latin typeface="Helvetica Neue"/>
              </a:rPr>
              <a:t>It supports projects in 5 main areas:</a:t>
            </a:r>
            <a:endParaRPr sz="1600" dirty="0">
              <a:solidFill>
                <a:srgbClr val="000000"/>
              </a:solidFill>
              <a:latin typeface="Helvetica Neue"/>
            </a:endParaRPr>
          </a:p>
          <a:p>
            <a:pPr algn="just">
              <a:defRPr/>
            </a:pPr>
            <a:endParaRPr lang="en-US" sz="1600" dirty="0">
              <a:solidFill>
                <a:srgbClr val="000000"/>
              </a:solidFill>
              <a:latin typeface="Helvetica Neue"/>
            </a:endParaRPr>
          </a:p>
          <a:p>
            <a:pPr marL="285750" indent="-285750" algn="just">
              <a:buClr>
                <a:schemeClr val="accent1"/>
              </a:buClr>
              <a:buFont typeface="Wingdings"/>
              <a:buChar char="Ø"/>
              <a:defRPr/>
            </a:pPr>
            <a:r>
              <a:rPr lang="en-US" sz="1600" u="sng" dirty="0">
                <a:solidFill>
                  <a:srgbClr val="000000"/>
                </a:solidFill>
                <a:latin typeface="Helvetica Neue"/>
              </a:rPr>
              <a:t>supercomputing,</a:t>
            </a:r>
            <a:r>
              <a:rPr lang="en-US" sz="1600" dirty="0">
                <a:solidFill>
                  <a:srgbClr val="000000"/>
                </a:solidFill>
                <a:latin typeface="Helvetica Neue"/>
              </a:rPr>
              <a:t> </a:t>
            </a:r>
            <a:endParaRPr sz="1600" dirty="0">
              <a:solidFill>
                <a:srgbClr val="000000"/>
              </a:solidFill>
              <a:latin typeface="Helvetica Neue"/>
            </a:endParaRPr>
          </a:p>
          <a:p>
            <a:pPr marL="285750" indent="-285750" algn="just">
              <a:buClr>
                <a:schemeClr val="accent1"/>
              </a:buClr>
              <a:buFont typeface="Wingdings"/>
              <a:buChar char="Ø"/>
              <a:defRPr/>
            </a:pPr>
            <a:r>
              <a:rPr lang="en-US" sz="1600" u="sng" dirty="0">
                <a:solidFill>
                  <a:srgbClr val="000000"/>
                </a:solidFill>
                <a:latin typeface="Helvetica Neue"/>
              </a:rPr>
              <a:t>artificial intelligence</a:t>
            </a:r>
            <a:r>
              <a:rPr lang="en-US" sz="1600" dirty="0">
                <a:solidFill>
                  <a:srgbClr val="000000"/>
                </a:solidFill>
                <a:latin typeface="Helvetica Neue"/>
              </a:rPr>
              <a:t>, </a:t>
            </a:r>
            <a:endParaRPr sz="1600" dirty="0">
              <a:solidFill>
                <a:srgbClr val="000000"/>
              </a:solidFill>
              <a:latin typeface="Helvetica Neue"/>
            </a:endParaRPr>
          </a:p>
          <a:p>
            <a:pPr marL="285750" indent="-285750" algn="just">
              <a:buClr>
                <a:schemeClr val="accent1"/>
              </a:buClr>
              <a:buFont typeface="Wingdings"/>
              <a:buChar char="Ø"/>
              <a:defRPr/>
            </a:pPr>
            <a:r>
              <a:rPr lang="en-US" sz="1600" u="sng" dirty="0">
                <a:solidFill>
                  <a:srgbClr val="000000"/>
                </a:solidFill>
                <a:latin typeface="Helvetica Neue"/>
              </a:rPr>
              <a:t>cybersecurity</a:t>
            </a:r>
            <a:r>
              <a:rPr lang="en-US" sz="1600" dirty="0">
                <a:solidFill>
                  <a:srgbClr val="000000"/>
                </a:solidFill>
                <a:latin typeface="Helvetica Neue"/>
              </a:rPr>
              <a:t>, </a:t>
            </a:r>
            <a:endParaRPr sz="1600" dirty="0">
              <a:solidFill>
                <a:srgbClr val="000000"/>
              </a:solidFill>
              <a:latin typeface="Helvetica Neue"/>
            </a:endParaRPr>
          </a:p>
          <a:p>
            <a:pPr marL="285750" indent="-285750" algn="just">
              <a:buClr>
                <a:schemeClr val="accent1"/>
              </a:buClr>
              <a:buFont typeface="Wingdings"/>
              <a:buChar char="Ø"/>
              <a:defRPr/>
            </a:pPr>
            <a:r>
              <a:rPr lang="en-US" sz="1600" u="sng" dirty="0">
                <a:solidFill>
                  <a:srgbClr val="000000"/>
                </a:solidFill>
                <a:latin typeface="Helvetica Neue"/>
              </a:rPr>
              <a:t>advanced digital skills</a:t>
            </a:r>
            <a:r>
              <a:rPr lang="en-US" sz="1600" dirty="0">
                <a:solidFill>
                  <a:srgbClr val="000000"/>
                </a:solidFill>
                <a:latin typeface="Helvetica Neue"/>
              </a:rPr>
              <a:t>, </a:t>
            </a:r>
            <a:endParaRPr sz="1600" dirty="0">
              <a:solidFill>
                <a:srgbClr val="000000"/>
              </a:solidFill>
              <a:latin typeface="Helvetica Neue"/>
            </a:endParaRPr>
          </a:p>
          <a:p>
            <a:pPr marL="285750" indent="-285750" algn="just">
              <a:buClr>
                <a:schemeClr val="accent1"/>
              </a:buClr>
              <a:buFont typeface="Wingdings"/>
              <a:buChar char="Ø"/>
              <a:defRPr/>
            </a:pPr>
            <a:r>
              <a:rPr lang="en-US" sz="1600" u="sng" dirty="0">
                <a:solidFill>
                  <a:srgbClr val="000000"/>
                </a:solidFill>
                <a:latin typeface="Helvetica Neue"/>
              </a:rPr>
              <a:t>ensuring</a:t>
            </a:r>
            <a:r>
              <a:rPr lang="en-US" sz="1600" dirty="0">
                <a:solidFill>
                  <a:srgbClr val="000000"/>
                </a:solidFill>
                <a:latin typeface="Helvetica Neue"/>
              </a:rPr>
              <a:t> a wide use of digital technologies across the economy and society, including through Digital Innovation Hubs. </a:t>
            </a:r>
            <a:endParaRPr sz="1600" dirty="0">
              <a:solidFill>
                <a:srgbClr val="000000"/>
              </a:solidFill>
              <a:latin typeface="Helvetica Neue"/>
            </a:endParaRPr>
          </a:p>
          <a:p>
            <a:pPr marL="285750" indent="-285750" algn="just">
              <a:buFont typeface="Wingdings"/>
              <a:buChar char="Ø"/>
              <a:defRPr/>
            </a:pPr>
            <a:endParaRPr lang="en-US" sz="1600" dirty="0">
              <a:solidFill>
                <a:srgbClr val="000000"/>
              </a:solidFill>
              <a:latin typeface="Helvetica Neue"/>
            </a:endParaRPr>
          </a:p>
          <a:p>
            <a:pPr algn="just">
              <a:defRPr/>
            </a:pPr>
            <a:r>
              <a:rPr lang="en-US" sz="1600" dirty="0">
                <a:solidFill>
                  <a:srgbClr val="000000"/>
                </a:solidFill>
                <a:latin typeface="Helvetica Neue"/>
              </a:rPr>
              <a:t>The total budget for the program is €7.5 billion.</a:t>
            </a:r>
            <a:endParaRPr sz="1600" dirty="0">
              <a:solidFill>
                <a:srgbClr val="000000"/>
              </a:solidFill>
              <a:latin typeface="Helvetica Neue"/>
            </a:endParaRPr>
          </a:p>
          <a:p>
            <a:pPr algn="just">
              <a:defRPr/>
            </a:pPr>
            <a:endParaRPr lang="en-US" dirty="0">
              <a:latin typeface="Calibri"/>
              <a:cs typeface="Calibri"/>
            </a:endParaRPr>
          </a:p>
          <a:p>
            <a:pPr algn="just">
              <a:defRPr/>
            </a:pPr>
            <a:endParaRPr dirty="0">
              <a:latin typeface="Calibri"/>
              <a:cs typeface="Calibri"/>
            </a:endParaRPr>
          </a:p>
        </p:txBody>
      </p:sp>
      <p:sp>
        <p:nvSpPr>
          <p:cNvPr id="10" name="Footer Placeholder 3"/>
          <p:cNvSpPr>
            <a:spLocks noGrp="1"/>
          </p:cNvSpPr>
          <p:nvPr>
            <p:ph type="ftr" sz="quarter" idx="11"/>
          </p:nvPr>
        </p:nvSpPr>
        <p:spPr bwMode="auto">
          <a:xfrm>
            <a:off x="903757" y="6488669"/>
            <a:ext cx="5026780" cy="369331"/>
          </a:xfrm>
        </p:spPr>
        <p:txBody>
          <a:bodyPr/>
          <a:lstStyle/>
          <a:p>
            <a:pPr>
              <a:defRPr/>
            </a:pPr>
            <a:r>
              <a:rPr lang="en-US">
                <a:latin typeface="Calibri"/>
                <a:cs typeface="Calibri"/>
              </a:rPr>
              <a:t>56. </a:t>
            </a:r>
            <a:r>
              <a:rPr lang="it-IT" u="sng">
                <a:solidFill>
                  <a:schemeClr val="accent1"/>
                </a:solidFill>
                <a:latin typeface="Calibri"/>
                <a:cs typeface="Calibri"/>
                <a:hlinkClick r:id="rId3" tooltip="https://digital-strategy.ec.europa.eu/en/activities/digital-programme"/>
              </a:rPr>
              <a:t>Digital Programme | Shaping Europe’s digital future (europa.eu)</a:t>
            </a:r>
            <a:r>
              <a:rPr lang="it-IT">
                <a:solidFill>
                  <a:schemeClr val="accent1"/>
                </a:solidFill>
                <a:latin typeface="Calibri"/>
                <a:cs typeface="Calibri"/>
              </a:rPr>
              <a:t> </a:t>
            </a:r>
            <a:endParaRPr lang="en-US">
              <a:solidFill>
                <a:schemeClr val="accent1"/>
              </a:solidFill>
              <a:latin typeface="Calibri"/>
              <a:cs typeface="Calibri"/>
            </a:endParaRPr>
          </a:p>
        </p:txBody>
      </p:sp>
      <p:pic>
        <p:nvPicPr>
          <p:cNvPr id="4" name="Picture 3">
            <a:extLst>
              <a:ext uri="{FF2B5EF4-FFF2-40B4-BE49-F238E27FC236}">
                <a16:creationId xmlns:a16="http://schemas.microsoft.com/office/drawing/2014/main" id="{B208F366-401D-0289-7645-382DEBFAF433}"/>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11" name="Picture 10">
            <a:extLst>
              <a:ext uri="{FF2B5EF4-FFF2-40B4-BE49-F238E27FC236}">
                <a16:creationId xmlns:a16="http://schemas.microsoft.com/office/drawing/2014/main" id="{C72408A5-83B7-B56C-521E-AD17427D5E2F}"/>
              </a:ext>
            </a:extLst>
          </p:cNvPr>
          <p:cNvPicPr>
            <a:picLocks noChangeAspect="1"/>
          </p:cNvPicPr>
          <p:nvPr/>
        </p:nvPicPr>
        <p:blipFill>
          <a:blip r:embed="rId5"/>
          <a:stretch>
            <a:fillRect/>
          </a:stretch>
        </p:blipFill>
        <p:spPr bwMode="auto">
          <a:xfrm>
            <a:off x="6384032" y="344592"/>
            <a:ext cx="2682472" cy="591363"/>
          </a:xfrm>
          <a:prstGeom prst="rect">
            <a:avLst/>
          </a:prstGeom>
        </p:spPr>
      </p:pic>
      <p:sp>
        <p:nvSpPr>
          <p:cNvPr id="6" name="Title 1"/>
          <p:cNvSpPr txBox="1"/>
          <p:nvPr/>
        </p:nvSpPr>
        <p:spPr bwMode="auto">
          <a:xfrm>
            <a:off x="1586988" y="542321"/>
            <a:ext cx="5418666" cy="689348"/>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The Digital Europe Program</a:t>
            </a:r>
            <a:endParaRPr sz="3600" dirty="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8" name="CasellaDiTesto 1"/>
          <p:cNvSpPr txBox="1"/>
          <p:nvPr/>
        </p:nvSpPr>
        <p:spPr bwMode="auto">
          <a:xfrm>
            <a:off x="1512507" y="1900697"/>
            <a:ext cx="719426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00000"/>
              </a:lnSpc>
              <a:spcBef>
                <a:spcPts val="0"/>
              </a:spcBef>
              <a:spcAft>
                <a:spcPts val="0"/>
              </a:spcAft>
              <a:buClr>
                <a:srgbClr val="0070C0"/>
              </a:buClr>
              <a:buSzTx/>
              <a:buFontTx/>
              <a:buNone/>
              <a:defRPr/>
            </a:pPr>
            <a:r>
              <a:rPr lang="en-US" sz="1600" dirty="0">
                <a:solidFill>
                  <a:srgbClr val="000000"/>
                </a:solidFill>
                <a:latin typeface="Helvetica Neue"/>
              </a:rPr>
              <a:t>The European Cybersecurity taxonomy aims at providing a </a:t>
            </a:r>
            <a:r>
              <a:rPr lang="en-US" sz="1600" b="1" dirty="0">
                <a:solidFill>
                  <a:srgbClr val="000000"/>
                </a:solidFill>
                <a:latin typeface="Helvetica Neue"/>
              </a:rPr>
              <a:t>definition of the cybersecurity context, its application, research and knowledge</a:t>
            </a:r>
            <a:r>
              <a:rPr lang="en-US" sz="1800" b="0" i="0" u="none" strike="noStrike" cap="none" spc="0" dirty="0">
                <a:ln>
                  <a:noFill/>
                </a:ln>
                <a:latin typeface="Calibri"/>
                <a:ea typeface="Arial"/>
                <a:cs typeface="Calibri"/>
              </a:rPr>
              <a:t>.</a:t>
            </a:r>
            <a:endParaRPr dirty="0"/>
          </a:p>
          <a:p>
            <a:pPr marL="0" marR="0" lvl="0" indent="0" algn="just" defTabSz="457200">
              <a:lnSpc>
                <a:spcPct val="100000"/>
              </a:lnSpc>
              <a:spcBef>
                <a:spcPts val="0"/>
              </a:spcBef>
              <a:spcAft>
                <a:spcPts val="0"/>
              </a:spcAft>
              <a:buClr>
                <a:srgbClr val="0070C0"/>
              </a:buClr>
              <a:buSzTx/>
              <a:buFontTx/>
              <a:buNone/>
              <a:defRPr/>
            </a:pPr>
            <a:endParaRPr lang="en-US" dirty="0">
              <a:solidFill>
                <a:prstClr val="black"/>
              </a:solidFill>
              <a:latin typeface="Calibri"/>
              <a:cs typeface="Calibri"/>
            </a:endParaRPr>
          </a:p>
          <a:p>
            <a:pPr lvl="0" algn="just">
              <a:buClr>
                <a:srgbClr val="0070C0"/>
              </a:buClr>
              <a:defRPr/>
            </a:pPr>
            <a:r>
              <a:rPr lang="en-US" sz="1600" dirty="0">
                <a:solidFill>
                  <a:srgbClr val="000000"/>
                </a:solidFill>
                <a:latin typeface="Helvetica Neue"/>
              </a:rPr>
              <a:t>The </a:t>
            </a:r>
            <a:r>
              <a:rPr lang="en-US" sz="1600" b="1" dirty="0">
                <a:solidFill>
                  <a:srgbClr val="000000"/>
                </a:solidFill>
                <a:latin typeface="Helvetica Neue"/>
              </a:rPr>
              <a:t>Joint Research Centre</a:t>
            </a:r>
            <a:r>
              <a:rPr lang="en-US" sz="1600" dirty="0">
                <a:solidFill>
                  <a:srgbClr val="000000"/>
                </a:solidFill>
                <a:latin typeface="Helvetica Neue"/>
              </a:rPr>
              <a:t> (JRC)  published a study  proposing the alignment of cybersecurity definitions and domains to create a comprehensive taxonomy. </a:t>
            </a:r>
            <a:endParaRPr sz="1600" dirty="0">
              <a:solidFill>
                <a:srgbClr val="000000"/>
              </a:solidFill>
              <a:latin typeface="Helvetica Neue"/>
            </a:endParaRPr>
          </a:p>
          <a:p>
            <a:pPr lvl="0" algn="just">
              <a:buClr>
                <a:srgbClr val="0070C0"/>
              </a:buClr>
              <a:defRPr/>
            </a:pPr>
            <a:r>
              <a:rPr lang="en-US" sz="1600" dirty="0">
                <a:solidFill>
                  <a:srgbClr val="000000"/>
                </a:solidFill>
                <a:latin typeface="Helvetica Neue"/>
              </a:rPr>
              <a:t>This will facilitate the categorization of EU cybersecurity competencies. </a:t>
            </a:r>
            <a:endParaRPr sz="1600" dirty="0">
              <a:solidFill>
                <a:srgbClr val="000000"/>
              </a:solidFill>
              <a:latin typeface="Helvetica Neue"/>
            </a:endParaRPr>
          </a:p>
          <a:p>
            <a:pPr lvl="0" algn="just">
              <a:buClr>
                <a:srgbClr val="0070C0"/>
              </a:buClr>
              <a:defRPr/>
            </a:pPr>
            <a:endParaRPr lang="en-US" sz="1600" dirty="0">
              <a:solidFill>
                <a:srgbClr val="000000"/>
              </a:solidFill>
              <a:latin typeface="Helvetica Neue"/>
            </a:endParaRPr>
          </a:p>
          <a:p>
            <a:pPr lvl="0" algn="just">
              <a:buClr>
                <a:srgbClr val="0070C0"/>
              </a:buClr>
              <a:defRPr/>
            </a:pPr>
            <a:r>
              <a:rPr lang="en-US" sz="1600" dirty="0">
                <a:solidFill>
                  <a:srgbClr val="000000"/>
                </a:solidFill>
                <a:latin typeface="Helvetica Neue"/>
              </a:rPr>
              <a:t>The work was undertaken in the context of the Commission’s Communication on the establishment of the European Cybersecurity Industrial, Technology and Research Competence Centre and the Network of National Coordination </a:t>
            </a:r>
            <a:r>
              <a:rPr lang="en-US" sz="1600" dirty="0" err="1">
                <a:solidFill>
                  <a:srgbClr val="000000"/>
                </a:solidFill>
                <a:latin typeface="Helvetica Neue"/>
              </a:rPr>
              <a:t>Centres</a:t>
            </a:r>
            <a:r>
              <a:rPr lang="en-US" sz="1600" dirty="0">
                <a:solidFill>
                  <a:srgbClr val="000000"/>
                </a:solidFill>
                <a:latin typeface="Helvetica Neue"/>
              </a:rPr>
              <a:t> (COM(2018) 630 final, 12.9.2018)</a:t>
            </a:r>
            <a:r>
              <a:rPr lang="en-US" baseline="30000" dirty="0">
                <a:solidFill>
                  <a:prstClr val="black"/>
                </a:solidFill>
                <a:latin typeface="Calibri"/>
                <a:cs typeface="Calibri"/>
              </a:rPr>
              <a:t>63</a:t>
            </a:r>
            <a:r>
              <a:rPr lang="en-US" dirty="0">
                <a:solidFill>
                  <a:prstClr val="black"/>
                </a:solidFill>
                <a:latin typeface="Calibri"/>
                <a:cs typeface="Calibri"/>
              </a:rPr>
              <a:t>.</a:t>
            </a:r>
            <a:endParaRPr dirty="0"/>
          </a:p>
        </p:txBody>
      </p:sp>
      <p:sp>
        <p:nvSpPr>
          <p:cNvPr id="10" name="Footer Placeholder 3"/>
          <p:cNvSpPr>
            <a:spLocks noGrp="1"/>
          </p:cNvSpPr>
          <p:nvPr>
            <p:ph type="ftr" sz="quarter" idx="11"/>
          </p:nvPr>
        </p:nvSpPr>
        <p:spPr bwMode="auto">
          <a:xfrm>
            <a:off x="648046" y="6492875"/>
            <a:ext cx="6297611" cy="365125"/>
          </a:xfrm>
        </p:spPr>
        <p:txBody>
          <a:bodyPr/>
          <a:lstStyle/>
          <a:p>
            <a:pPr marL="0" marR="0" lvl="0" indent="0" algn="l" defTabSz="457200">
              <a:lnSpc>
                <a:spcPct val="100000"/>
              </a:lnSpc>
              <a:spcBef>
                <a:spcPts val="0"/>
              </a:spcBef>
              <a:spcAft>
                <a:spcPts val="0"/>
              </a:spcAft>
              <a:buClrTx/>
              <a:buSzTx/>
              <a:buFontTx/>
              <a:buNone/>
              <a:defRPr/>
            </a:pPr>
            <a:r>
              <a:rPr lang="en-US">
                <a:solidFill>
                  <a:prstClr val="black">
                    <a:tint val="75000"/>
                  </a:prstClr>
                </a:solidFill>
                <a:latin typeface="Calibri"/>
                <a:cs typeface="Calibri"/>
              </a:rPr>
              <a:t>63</a:t>
            </a:r>
            <a:r>
              <a:rPr lang="en-US" sz="900" b="0" i="0" u="none" strike="noStrike" cap="none" spc="0">
                <a:ln>
                  <a:noFill/>
                </a:ln>
                <a:solidFill>
                  <a:schemeClr val="accent1"/>
                </a:solidFill>
                <a:latin typeface="Calibri"/>
                <a:cs typeface="Calibri"/>
              </a:rPr>
              <a:t>. </a:t>
            </a:r>
            <a:r>
              <a:rPr lang="en-US" sz="900" b="0" i="0" u="sng" strike="noStrike" cap="none" spc="0">
                <a:ln>
                  <a:noFill/>
                </a:ln>
                <a:solidFill>
                  <a:schemeClr val="accent1"/>
                </a:solidFill>
                <a:latin typeface="Calibri"/>
                <a:cs typeface="Calibri"/>
                <a:hlinkClick r:id="rId2" tooltip="https://digital-strategy.ec.europa.eu/en/news/european-commission-publishes-eu-cybersecurity-taxonomy"/>
              </a:rPr>
              <a:t>https://digital-strategy.ec.europa.eu/en/news/european-commission-publishes-eu-cybersecurity-taxonomy</a:t>
            </a:r>
            <a:r>
              <a:rPr lang="en-US" sz="900" b="0" i="0" u="none" strike="noStrike" cap="none" spc="0">
                <a:ln>
                  <a:noFill/>
                </a:ln>
                <a:solidFill>
                  <a:schemeClr val="accent1"/>
                </a:solidFill>
                <a:latin typeface="Calibri"/>
                <a:cs typeface="Calibri"/>
              </a:rPr>
              <a:t> </a:t>
            </a:r>
            <a:endParaRPr/>
          </a:p>
        </p:txBody>
      </p:sp>
      <p:pic>
        <p:nvPicPr>
          <p:cNvPr id="2" name="Picture 1">
            <a:extLst>
              <a:ext uri="{FF2B5EF4-FFF2-40B4-BE49-F238E27FC236}">
                <a16:creationId xmlns:a16="http://schemas.microsoft.com/office/drawing/2014/main" id="{24453964-3299-595E-193D-F8BBAE95E38D}"/>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C4F35D5A-46FE-BC8A-84C4-83475A544F31}"/>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CasellaDiTesto 5"/>
          <p:cNvSpPr txBox="1"/>
          <p:nvPr/>
        </p:nvSpPr>
        <p:spPr bwMode="auto">
          <a:xfrm>
            <a:off x="1588413" y="630941"/>
            <a:ext cx="6847977" cy="1261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a:lnSpc>
                <a:spcPct val="100000"/>
              </a:lnSpc>
              <a:spcBef>
                <a:spcPts val="0"/>
              </a:spcBef>
              <a:spcAft>
                <a:spcPts val="0"/>
              </a:spcAft>
              <a:buClrTx/>
              <a:buSzTx/>
              <a:buFontTx/>
              <a:buNone/>
              <a:defRPr/>
            </a:pPr>
            <a:r>
              <a:rPr lang="en-US" sz="3600" b="0" i="0" u="none" strike="noStrike" cap="none" spc="0" dirty="0">
                <a:ln>
                  <a:noFill/>
                </a:ln>
                <a:solidFill>
                  <a:srgbClr val="0070C0"/>
                </a:solidFill>
                <a:latin typeface="Calibri"/>
                <a:ea typeface="Trebuchet MS"/>
                <a:cs typeface="Calibri"/>
              </a:rPr>
              <a:t>European Cybersecurity Taxonomy</a:t>
            </a:r>
            <a:endParaRPr lang="it-IT" sz="3600" b="0" i="0" u="none" strike="noStrike" cap="none" spc="0" dirty="0">
              <a:ln>
                <a:noFill/>
              </a:ln>
              <a:solidFill>
                <a:srgbClr val="0070C0"/>
              </a:solidFill>
              <a:latin typeface="Calibri"/>
              <a:ea typeface="Trebuchet MS"/>
              <a:cs typeface="Calibri"/>
            </a:endParaRPr>
          </a:p>
          <a:p>
            <a:pPr marL="0" marR="0" lvl="0" indent="0" algn="l" defTabSz="457200">
              <a:lnSpc>
                <a:spcPct val="100000"/>
              </a:lnSpc>
              <a:spcBef>
                <a:spcPts val="0"/>
              </a:spcBef>
              <a:spcAft>
                <a:spcPts val="0"/>
              </a:spcAft>
              <a:buClrTx/>
              <a:buSzTx/>
              <a:buFontTx/>
              <a:buNone/>
              <a:defRPr/>
            </a:pPr>
            <a:endParaRPr lang="it-IT" sz="4000" b="0" i="0" u="none" strike="noStrike" cap="none" spc="0" dirty="0">
              <a:ln>
                <a:noFill/>
              </a:ln>
              <a:solidFill>
                <a:srgbClr val="002060"/>
              </a:solidFill>
              <a:latin typeface="Quantify"/>
              <a:ea typeface="Arial"/>
              <a:cs typeface="Calibri Ligh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Content Placeholder 2"/>
          <p:cNvSpPr txBox="1"/>
          <p:nvPr/>
        </p:nvSpPr>
        <p:spPr bwMode="auto">
          <a:xfrm>
            <a:off x="860213" y="1658467"/>
            <a:ext cx="8423247" cy="4507202"/>
          </a:xfrm>
          <a:prstGeom prst="rect">
            <a:avLst/>
          </a:prstGeom>
        </p:spPr>
        <p:txBody>
          <a:bodyPr vert="horz" lIns="91440" tIns="45720" rIns="91440" bIns="45720" rtlCol="0" anchor="t">
            <a:no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600" dirty="0">
                <a:solidFill>
                  <a:srgbClr val="000000"/>
                </a:solidFill>
                <a:latin typeface="Helvetica Neue"/>
              </a:rPr>
              <a:t>Taxonomy is defined as “</a:t>
            </a:r>
            <a:r>
              <a:rPr lang="en-US" sz="1600" b="1" dirty="0">
                <a:solidFill>
                  <a:srgbClr val="000000"/>
                </a:solidFill>
                <a:latin typeface="Helvetica Neue"/>
              </a:rPr>
              <a:t>the practice of classification of things or concepts, including the principles that underlie such </a:t>
            </a:r>
            <a:r>
              <a:rPr lang="en-US" sz="1600" b="1" dirty="0" err="1">
                <a:solidFill>
                  <a:srgbClr val="000000"/>
                </a:solidFill>
                <a:latin typeface="Helvetica Neue"/>
              </a:rPr>
              <a:t>classification</a:t>
            </a:r>
            <a:r>
              <a:rPr lang="en-US" sz="1600" dirty="0" err="1">
                <a:solidFill>
                  <a:srgbClr val="000000"/>
                </a:solidFill>
                <a:latin typeface="Helvetica Neue"/>
              </a:rPr>
              <a:t>”</a:t>
            </a:r>
            <a:r>
              <a:rPr lang="en-US" sz="1600" baseline="30000" dirty="0" err="1">
                <a:solidFill>
                  <a:schemeClr val="tx1"/>
                </a:solidFill>
                <a:latin typeface="Calibri"/>
                <a:cs typeface="Calibri"/>
              </a:rPr>
              <a:t>64</a:t>
            </a:r>
            <a:r>
              <a:rPr lang="en-US" sz="1600" dirty="0">
                <a:solidFill>
                  <a:schemeClr val="tx1"/>
                </a:solidFill>
                <a:latin typeface="Calibri"/>
                <a:cs typeface="Calibri"/>
              </a:rPr>
              <a:t>.</a:t>
            </a:r>
            <a:endParaRPr dirty="0"/>
          </a:p>
          <a:p>
            <a:pPr algn="just">
              <a:defRPr/>
            </a:pPr>
            <a:r>
              <a:rPr lang="en-US" sz="1600" dirty="0">
                <a:solidFill>
                  <a:srgbClr val="000000"/>
                </a:solidFill>
                <a:latin typeface="Helvetica Neue"/>
              </a:rPr>
              <a:t>The traditional approach towards the definition of a taxonomy follows the following steps:  </a:t>
            </a:r>
            <a:endParaRPr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endParaRPr lang="en-US" sz="1600" dirty="0">
              <a:solidFill>
                <a:srgbClr val="000000"/>
              </a:solidFill>
              <a:latin typeface="Helvetica Neue"/>
            </a:endParaRPr>
          </a:p>
          <a:p>
            <a:pPr algn="just">
              <a:defRPr/>
            </a:pPr>
            <a:endParaRPr lang="en-US" sz="1600" dirty="0">
              <a:solidFill>
                <a:schemeClr val="tx1"/>
              </a:solidFill>
              <a:latin typeface="Calibri"/>
              <a:cs typeface="Calibri"/>
            </a:endParaRPr>
          </a:p>
          <a:p>
            <a:pPr algn="just">
              <a:defRPr/>
            </a:pPr>
            <a:endParaRPr lang="en-US" sz="1600" dirty="0">
              <a:solidFill>
                <a:schemeClr val="tx1"/>
              </a:solidFill>
              <a:latin typeface="Calibri"/>
              <a:cs typeface="Calibri"/>
            </a:endParaRPr>
          </a:p>
          <a:p>
            <a:pPr algn="just">
              <a:defRPr/>
            </a:pPr>
            <a:r>
              <a:rPr lang="en-US" sz="1600" dirty="0">
                <a:solidFill>
                  <a:srgbClr val="000000"/>
                </a:solidFill>
                <a:latin typeface="Helvetica Neue"/>
              </a:rPr>
              <a:t>Taxonomy is important because: </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The EU standard on Cybersecurity are different from Country to Country, there are </a:t>
            </a:r>
            <a:r>
              <a:rPr lang="en-US" sz="1600" u="sng" dirty="0">
                <a:solidFill>
                  <a:srgbClr val="000000"/>
                </a:solidFill>
                <a:latin typeface="Helvetica Neue"/>
              </a:rPr>
              <a:t>different kinds of approaches</a:t>
            </a:r>
            <a:r>
              <a:rPr lang="en-US" sz="1600" dirty="0">
                <a:solidFill>
                  <a:srgbClr val="000000"/>
                </a:solidFill>
                <a:latin typeface="Helvetica Neue"/>
              </a:rPr>
              <a:t>, </a:t>
            </a:r>
            <a:r>
              <a:rPr lang="en-US" sz="1600" u="sng" dirty="0">
                <a:solidFill>
                  <a:srgbClr val="000000"/>
                </a:solidFill>
                <a:latin typeface="Helvetica Neue"/>
              </a:rPr>
              <a:t>implementations</a:t>
            </a:r>
            <a:r>
              <a:rPr lang="en-US" sz="1600" dirty="0">
                <a:solidFill>
                  <a:srgbClr val="000000"/>
                </a:solidFill>
                <a:latin typeface="Helvetica Neue"/>
              </a:rPr>
              <a:t> and </a:t>
            </a:r>
            <a:r>
              <a:rPr lang="en-US" sz="1600" u="sng" dirty="0">
                <a:solidFill>
                  <a:srgbClr val="000000"/>
                </a:solidFill>
                <a:latin typeface="Helvetica Neue"/>
              </a:rPr>
              <a:t>thresholds</a:t>
            </a:r>
            <a:r>
              <a:rPr lang="en-US" sz="1600" dirty="0">
                <a:solidFill>
                  <a:srgbClr val="000000"/>
                </a:solidFill>
                <a:latin typeface="Helvetica Neue"/>
              </a:rPr>
              <a:t>.</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The coronavirus crisis saw an important reduction of Cybercrimes.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Cybersecurity combines a </a:t>
            </a:r>
            <a:r>
              <a:rPr lang="en-US" sz="1600" u="sng" dirty="0">
                <a:solidFill>
                  <a:srgbClr val="000000"/>
                </a:solidFill>
                <a:latin typeface="Helvetica Neue"/>
              </a:rPr>
              <a:t>multiplicity of disciplines</a:t>
            </a:r>
            <a:r>
              <a:rPr lang="en-US" sz="1600" dirty="0">
                <a:solidFill>
                  <a:srgbClr val="000000"/>
                </a:solidFill>
                <a:latin typeface="Helvetica Neue"/>
              </a:rPr>
              <a:t>, from the technical to the cultural ones: today  there is no global definition of cybersecurity. </a:t>
            </a:r>
            <a:endParaRPr sz="1600" dirty="0">
              <a:solidFill>
                <a:srgbClr val="000000"/>
              </a:solidFill>
              <a:latin typeface="Helvetica Neue"/>
            </a:endParaRPr>
          </a:p>
        </p:txBody>
      </p:sp>
      <p:sp>
        <p:nvSpPr>
          <p:cNvPr id="10" name="Footer Placeholder 3"/>
          <p:cNvSpPr>
            <a:spLocks noGrp="1"/>
          </p:cNvSpPr>
          <p:nvPr>
            <p:ph type="ftr" sz="quarter" idx="11"/>
          </p:nvPr>
        </p:nvSpPr>
        <p:spPr bwMode="auto">
          <a:xfrm>
            <a:off x="579579" y="6208388"/>
            <a:ext cx="9459321" cy="580216"/>
          </a:xfrm>
        </p:spPr>
        <p:txBody>
          <a:bodyPr/>
          <a:lstStyle/>
          <a:p>
            <a:pPr>
              <a:defRPr/>
            </a:pPr>
            <a:r>
              <a:rPr lang="en-US">
                <a:solidFill>
                  <a:schemeClr val="bg2">
                    <a:lumMod val="50000"/>
                  </a:schemeClr>
                </a:solidFill>
                <a:latin typeface="Calibri"/>
                <a:cs typeface="Calibri"/>
              </a:rPr>
              <a:t>64</a:t>
            </a:r>
            <a:r>
              <a:rPr lang="en-US">
                <a:solidFill>
                  <a:schemeClr val="accent1"/>
                </a:solidFill>
                <a:latin typeface="Calibri"/>
                <a:cs typeface="Calibri"/>
              </a:rPr>
              <a:t>. </a:t>
            </a:r>
            <a:r>
              <a:rPr lang="en-US" u="sng">
                <a:solidFill>
                  <a:schemeClr val="accent1"/>
                </a:solidFill>
                <a:latin typeface="Calibri"/>
                <a:cs typeface="Calibri"/>
                <a:hlinkClick r:id="rId2" tooltip="https://km4ard.cta.int/2016/11/27/developing-a-taxonomy-for-agriculture-and-rural-development/index.html"/>
              </a:rPr>
              <a:t>https://km4ard.cta.int/2016/11/27/developing-a-taxonomy-for-agriculture-and-rural-development/index.html</a:t>
            </a:r>
            <a:r>
              <a:rPr lang="en-US">
                <a:solidFill>
                  <a:schemeClr val="accent1"/>
                </a:solidFill>
                <a:latin typeface="Calibri"/>
                <a:cs typeface="Calibri"/>
              </a:rPr>
              <a:t> </a:t>
            </a:r>
            <a:endParaRPr/>
          </a:p>
          <a:p>
            <a:pPr>
              <a:defRPr/>
            </a:pPr>
            <a:r>
              <a:rPr lang="en-US">
                <a:solidFill>
                  <a:schemeClr val="bg2">
                    <a:lumMod val="50000"/>
                  </a:schemeClr>
                </a:solidFill>
                <a:latin typeface="Calibri"/>
                <a:cs typeface="Calibri"/>
              </a:rPr>
              <a:t>65. </a:t>
            </a:r>
            <a:r>
              <a:rPr lang="it-IT" b="0" i="0">
                <a:solidFill>
                  <a:schemeClr val="bg2">
                    <a:lumMod val="50000"/>
                  </a:schemeClr>
                </a:solidFill>
                <a:latin typeface="Calibri"/>
                <a:cs typeface="Calibri"/>
              </a:rPr>
              <a:t>N. Fovino, I., Neisse, R., Hernandez Ramos, J., Polemi, N., Ruzzante, G., Figwer, M. and Lazari, A., A Proposal for a European Cybersecurity Taxonomy, EUR 29868 EN, Publications Office of the European Union, Luxembourg, 2019, ISBN 978-92-76-11603-5, doi:10.2760/106002, JRC118089, </a:t>
            </a:r>
            <a:r>
              <a:rPr lang="en-US" b="0" i="0">
                <a:solidFill>
                  <a:schemeClr val="bg2">
                    <a:lumMod val="50000"/>
                  </a:schemeClr>
                </a:solidFill>
                <a:latin typeface="Calibri"/>
                <a:cs typeface="Calibri"/>
              </a:rPr>
              <a:t>P</a:t>
            </a:r>
            <a:r>
              <a:rPr lang="en-US">
                <a:solidFill>
                  <a:schemeClr val="bg2">
                    <a:lumMod val="50000"/>
                  </a:schemeClr>
                </a:solidFill>
                <a:latin typeface="Calibri"/>
                <a:cs typeface="Calibri"/>
              </a:rPr>
              <a:t>ag. 8 </a:t>
            </a:r>
            <a:r>
              <a:rPr lang="en-US" u="sng">
                <a:solidFill>
                  <a:schemeClr val="accent1"/>
                </a:solidFill>
                <a:latin typeface="Calibri"/>
                <a:cs typeface="Calibri"/>
                <a:hlinkClick r:id="rId3" tooltip="https://publications.jrc.ec.europa.eu/repository/handle/JRC118089"/>
              </a:rPr>
              <a:t>https://publications.jrc.ec.europa.eu/repository/handle/JRC118089</a:t>
            </a:r>
            <a:r>
              <a:rPr lang="en-US">
                <a:solidFill>
                  <a:schemeClr val="accent1"/>
                </a:solidFill>
                <a:latin typeface="Calibri"/>
                <a:cs typeface="Calibri"/>
              </a:rPr>
              <a:t> </a:t>
            </a:r>
            <a:endParaRPr/>
          </a:p>
        </p:txBody>
      </p:sp>
      <p:graphicFrame>
        <p:nvGraphicFramePr>
          <p:cNvPr id="4" name="Table 10"/>
          <p:cNvGraphicFramePr>
            <a:graphicFrameLocks noGrp="1"/>
          </p:cNvGraphicFramePr>
          <p:nvPr>
            <p:extLst>
              <p:ext uri="{D42A27DB-BD31-4B8C-83A1-F6EECF244321}">
                <p14:modId xmlns:p14="http://schemas.microsoft.com/office/powerpoint/2010/main" val="1654459943"/>
              </p:ext>
            </p:extLst>
          </p:nvPr>
        </p:nvGraphicFramePr>
        <p:xfrm>
          <a:off x="1245238" y="2801322"/>
          <a:ext cx="8793662" cy="1076960"/>
        </p:xfrm>
        <a:graphic>
          <a:graphicData uri="http://schemas.openxmlformats.org/drawingml/2006/table">
            <a:tbl>
              <a:tblPr firstRow="1" bandRow="1">
                <a:tableStyleId>{EA3AAB48-B896-959F-FF1D-37BF394194CA}</a:tableStyleId>
              </a:tblPr>
              <a:tblGrid>
                <a:gridCol w="4396831">
                  <a:extLst>
                    <a:ext uri="{9D8B030D-6E8A-4147-A177-3AD203B41FA5}">
                      <a16:colId xmlns:a16="http://schemas.microsoft.com/office/drawing/2014/main" val="20000"/>
                    </a:ext>
                  </a:extLst>
                </a:gridCol>
                <a:gridCol w="4396831">
                  <a:extLst>
                    <a:ext uri="{9D8B030D-6E8A-4147-A177-3AD203B41FA5}">
                      <a16:colId xmlns:a16="http://schemas.microsoft.com/office/drawing/2014/main" val="20001"/>
                    </a:ext>
                  </a:extLst>
                </a:gridCol>
              </a:tblGrid>
              <a:tr h="370840">
                <a:tc>
                  <a:txBody>
                    <a:bodyPr/>
                    <a:lstStyle/>
                    <a:p>
                      <a:pPr>
                        <a:defRPr/>
                      </a:pPr>
                      <a:r>
                        <a:rPr lang="en-US" sz="1600" b="0" dirty="0">
                          <a:solidFill>
                            <a:srgbClr val="000000"/>
                          </a:solidFill>
                          <a:latin typeface="Helvetica Neue"/>
                          <a:ea typeface="+mn-ea"/>
                          <a:cs typeface="+mn-cs"/>
                        </a:rPr>
                        <a:t>(</a:t>
                      </a:r>
                      <a:r>
                        <a:rPr lang="en-US" sz="1600" b="0" dirty="0" err="1">
                          <a:solidFill>
                            <a:srgbClr val="000000"/>
                          </a:solidFill>
                          <a:latin typeface="Helvetica Neue"/>
                          <a:ea typeface="+mn-ea"/>
                          <a:cs typeface="+mn-cs"/>
                        </a:rPr>
                        <a:t>i</a:t>
                      </a:r>
                      <a:r>
                        <a:rPr lang="en-US" sz="1600" b="0" dirty="0">
                          <a:solidFill>
                            <a:srgbClr val="000000"/>
                          </a:solidFill>
                          <a:latin typeface="Helvetica Neue"/>
                          <a:ea typeface="+mn-ea"/>
                          <a:cs typeface="+mn-cs"/>
                        </a:rPr>
                        <a:t>) Define subject</a:t>
                      </a:r>
                      <a:endParaRPr sz="1600" b="0" dirty="0">
                        <a:solidFill>
                          <a:srgbClr val="000000"/>
                        </a:solidFill>
                        <a:latin typeface="Helvetica Neue"/>
                        <a:ea typeface="+mn-ea"/>
                        <a:cs typeface="+mn-cs"/>
                      </a:endParaRPr>
                    </a:p>
                  </a:txBody>
                  <a:tcPr>
                    <a:solidFill>
                      <a:schemeClr val="bg1"/>
                    </a:solidFill>
                  </a:tcPr>
                </a:tc>
                <a:tc>
                  <a:txBody>
                    <a:bodyPr/>
                    <a:lstStyle/>
                    <a:p>
                      <a:pPr>
                        <a:defRPr/>
                      </a:pPr>
                      <a:r>
                        <a:rPr lang="en-US" sz="1600" b="0" dirty="0">
                          <a:solidFill>
                            <a:srgbClr val="000000"/>
                          </a:solidFill>
                          <a:latin typeface="Helvetica Neue"/>
                          <a:ea typeface="+mn-ea"/>
                          <a:cs typeface="+mn-cs"/>
                        </a:rPr>
                        <a:t>(IV) Group similar concepts together</a:t>
                      </a:r>
                      <a:endParaRPr sz="1600" b="0" dirty="0">
                        <a:solidFill>
                          <a:srgbClr val="000000"/>
                        </a:solidFill>
                        <a:latin typeface="Helvetica Neue"/>
                        <a:ea typeface="+mn-ea"/>
                        <a:cs typeface="+mn-cs"/>
                      </a:endParaRPr>
                    </a:p>
                  </a:txBody>
                  <a:tcPr>
                    <a:solidFill>
                      <a:schemeClr val="bg1"/>
                    </a:solidFill>
                  </a:tcPr>
                </a:tc>
                <a:extLst>
                  <a:ext uri="{0D108BD9-81ED-4DB2-BD59-A6C34878D82A}">
                    <a16:rowId xmlns:a16="http://schemas.microsoft.com/office/drawing/2014/main" val="10000"/>
                  </a:ext>
                </a:extLst>
              </a:tr>
              <a:tr h="230332">
                <a:tc>
                  <a:txBody>
                    <a:bodyPr/>
                    <a:lstStyle/>
                    <a:p>
                      <a:pPr>
                        <a:defRPr/>
                      </a:pPr>
                      <a:r>
                        <a:rPr lang="en-US" sz="1600" dirty="0">
                          <a:solidFill>
                            <a:srgbClr val="000000"/>
                          </a:solidFill>
                          <a:latin typeface="Helvetica Neue"/>
                          <a:ea typeface="+mn-ea"/>
                          <a:cs typeface="+mn-cs"/>
                        </a:rPr>
                        <a:t>(ii) Identify sources</a:t>
                      </a:r>
                      <a:endParaRPr sz="1600" dirty="0">
                        <a:solidFill>
                          <a:srgbClr val="000000"/>
                        </a:solidFill>
                        <a:latin typeface="Helvetica Neue"/>
                        <a:ea typeface="+mn-ea"/>
                        <a:cs typeface="+mn-cs"/>
                      </a:endParaRPr>
                    </a:p>
                  </a:txBody>
                  <a:tcPr>
                    <a:solidFill>
                      <a:schemeClr val="bg1"/>
                    </a:solidFill>
                  </a:tcPr>
                </a:tc>
                <a:tc>
                  <a:txBody>
                    <a:bodyPr/>
                    <a:lstStyle/>
                    <a:p>
                      <a:pPr marL="0" marR="0" lvl="0" indent="0" algn="l" defTabSz="457200">
                        <a:lnSpc>
                          <a:spcPct val="100000"/>
                        </a:lnSpc>
                        <a:spcBef>
                          <a:spcPts val="0"/>
                        </a:spcBef>
                        <a:spcAft>
                          <a:spcPts val="0"/>
                        </a:spcAft>
                        <a:buClrTx/>
                        <a:buSzTx/>
                        <a:buFontTx/>
                        <a:buNone/>
                        <a:defRPr/>
                      </a:pPr>
                      <a:r>
                        <a:rPr lang="en-US" sz="1600" dirty="0">
                          <a:solidFill>
                            <a:srgbClr val="000000"/>
                          </a:solidFill>
                          <a:latin typeface="Helvetica Neue"/>
                          <a:ea typeface="+mn-ea"/>
                          <a:cs typeface="+mn-cs"/>
                        </a:rPr>
                        <a:t>(V) Add other term relationships and </a:t>
                      </a:r>
                      <a:r>
                        <a:rPr lang="en-US" sz="1600" dirty="0" err="1">
                          <a:solidFill>
                            <a:srgbClr val="000000"/>
                          </a:solidFill>
                          <a:latin typeface="Helvetica Neue"/>
                          <a:ea typeface="+mn-ea"/>
                          <a:cs typeface="+mn-cs"/>
                        </a:rPr>
                        <a:t>details</a:t>
                      </a:r>
                      <a:r>
                        <a:rPr lang="en-US" sz="1600" baseline="30000" dirty="0" err="1">
                          <a:solidFill>
                            <a:schemeClr val="tx1"/>
                          </a:solidFill>
                          <a:latin typeface="Calibri"/>
                          <a:ea typeface="+mn-ea"/>
                          <a:cs typeface="Calibri"/>
                        </a:rPr>
                        <a:t>65</a:t>
                      </a:r>
                      <a:endParaRPr sz="1600" baseline="30000" dirty="0">
                        <a:solidFill>
                          <a:schemeClr val="tx1"/>
                        </a:solidFill>
                        <a:latin typeface="Calibri"/>
                        <a:ea typeface="+mn-ea"/>
                        <a:cs typeface="Calibri"/>
                      </a:endParaRPr>
                    </a:p>
                  </a:txBody>
                  <a:tcPr>
                    <a:solidFill>
                      <a:schemeClr val="bg1"/>
                    </a:solidFill>
                  </a:tcPr>
                </a:tc>
                <a:extLst>
                  <a:ext uri="{0D108BD9-81ED-4DB2-BD59-A6C34878D82A}">
                    <a16:rowId xmlns:a16="http://schemas.microsoft.com/office/drawing/2014/main" val="10001"/>
                  </a:ext>
                </a:extLst>
              </a:tr>
              <a:tr h="370840">
                <a:tc>
                  <a:txBody>
                    <a:bodyPr/>
                    <a:lstStyle/>
                    <a:p>
                      <a:pPr marL="0" marR="0" lvl="0" indent="0" algn="l" defTabSz="457200">
                        <a:lnSpc>
                          <a:spcPct val="100000"/>
                        </a:lnSpc>
                        <a:spcBef>
                          <a:spcPts val="0"/>
                        </a:spcBef>
                        <a:spcAft>
                          <a:spcPts val="0"/>
                        </a:spcAft>
                        <a:buClrTx/>
                        <a:buSzTx/>
                        <a:buFontTx/>
                        <a:buNone/>
                        <a:defRPr/>
                      </a:pPr>
                      <a:r>
                        <a:rPr lang="en-US" sz="1600" dirty="0">
                          <a:solidFill>
                            <a:srgbClr val="000000"/>
                          </a:solidFill>
                          <a:latin typeface="Helvetica Neue"/>
                          <a:ea typeface="+mn-ea"/>
                          <a:cs typeface="+mn-cs"/>
                        </a:rPr>
                        <a:t>(iii) Collect terms and concepts</a:t>
                      </a:r>
                      <a:endParaRPr sz="1600" dirty="0">
                        <a:solidFill>
                          <a:srgbClr val="000000"/>
                        </a:solidFill>
                        <a:latin typeface="Helvetica Neue"/>
                        <a:ea typeface="+mn-ea"/>
                        <a:cs typeface="+mn-cs"/>
                      </a:endParaRPr>
                    </a:p>
                  </a:txBody>
                  <a:tcPr>
                    <a:solidFill>
                      <a:schemeClr val="bg1"/>
                    </a:solidFill>
                  </a:tcPr>
                </a:tc>
                <a:tc>
                  <a:txBody>
                    <a:bodyPr/>
                    <a:lstStyle/>
                    <a:p>
                      <a:pPr>
                        <a:defRPr/>
                      </a:pPr>
                      <a:endParaRPr sz="1600" dirty="0">
                        <a:solidFill>
                          <a:srgbClr val="000000"/>
                        </a:solidFill>
                        <a:latin typeface="Helvetica Neue"/>
                        <a:ea typeface="+mn-ea"/>
                        <a:cs typeface="+mn-cs"/>
                      </a:endParaRPr>
                    </a:p>
                  </a:txBody>
                  <a:tcPr>
                    <a:solidFill>
                      <a:schemeClr val="bg1"/>
                    </a:solid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CAA345E6-FA16-B90F-453E-9B9D526FA7F5}"/>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3" name="Picture 2">
            <a:extLst>
              <a:ext uri="{FF2B5EF4-FFF2-40B4-BE49-F238E27FC236}">
                <a16:creationId xmlns:a16="http://schemas.microsoft.com/office/drawing/2014/main" id="{6EB719F5-B533-C0E8-EB1D-575923B778AF}"/>
              </a:ext>
            </a:extLst>
          </p:cNvPr>
          <p:cNvPicPr>
            <a:picLocks noChangeAspect="1"/>
          </p:cNvPicPr>
          <p:nvPr/>
        </p:nvPicPr>
        <p:blipFill>
          <a:blip r:embed="rId5"/>
          <a:stretch>
            <a:fillRect/>
          </a:stretch>
        </p:blipFill>
        <p:spPr bwMode="auto">
          <a:xfrm>
            <a:off x="6384032" y="344592"/>
            <a:ext cx="2682472" cy="591363"/>
          </a:xfrm>
          <a:prstGeom prst="rect">
            <a:avLst/>
          </a:prstGeom>
        </p:spPr>
      </p:pic>
      <p:sp>
        <p:nvSpPr>
          <p:cNvPr id="6" name="Title 1"/>
          <p:cNvSpPr txBox="1"/>
          <p:nvPr/>
        </p:nvSpPr>
        <p:spPr bwMode="auto">
          <a:xfrm>
            <a:off x="1586988" y="1045830"/>
            <a:ext cx="8128000" cy="787609"/>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What is a taxonomy and why it is  important</a:t>
            </a:r>
            <a:endParaRPr sz="3600" dirty="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pic>
        <p:nvPicPr>
          <p:cNvPr id="2" name="Picture 1"/>
          <p:cNvPicPr>
            <a:picLocks noChangeAspect="1"/>
          </p:cNvPicPr>
          <p:nvPr/>
        </p:nvPicPr>
        <p:blipFill>
          <a:blip r:embed="rId2"/>
          <a:srcRect r="4406"/>
          <a:stretch/>
        </p:blipFill>
        <p:spPr bwMode="auto">
          <a:xfrm>
            <a:off x="9692641" y="1851395"/>
            <a:ext cx="2290354" cy="3353091"/>
          </a:xfrm>
          <a:prstGeom prst="rect">
            <a:avLst/>
          </a:prstGeom>
        </p:spPr>
      </p:pic>
      <p:sp>
        <p:nvSpPr>
          <p:cNvPr id="8" name="Content Placeholder 2"/>
          <p:cNvSpPr txBox="1"/>
          <p:nvPr/>
        </p:nvSpPr>
        <p:spPr bwMode="auto">
          <a:xfrm>
            <a:off x="1125128" y="1882699"/>
            <a:ext cx="7903768" cy="3880773"/>
          </a:xfrm>
          <a:prstGeom prst="rect">
            <a:avLst/>
          </a:prstGeom>
        </p:spPr>
        <p:txBody>
          <a:bodyPr vert="horz" lIns="91440" tIns="45720" rIns="91440" bIns="45720" rtlCol="0" anchor="t">
            <a:no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600" dirty="0">
                <a:solidFill>
                  <a:srgbClr val="000000"/>
                </a:solidFill>
                <a:latin typeface="Helvetica Neue"/>
              </a:rPr>
              <a:t>The </a:t>
            </a:r>
            <a:r>
              <a:rPr lang="en-US" sz="1600" dirty="0" err="1">
                <a:solidFill>
                  <a:srgbClr val="000000"/>
                </a:solidFill>
                <a:latin typeface="Helvetica Neue"/>
              </a:rPr>
              <a:t>JRC</a:t>
            </a:r>
            <a:r>
              <a:rPr lang="en-US" sz="1600" dirty="0">
                <a:solidFill>
                  <a:srgbClr val="000000"/>
                </a:solidFill>
                <a:latin typeface="Helvetica Neue"/>
              </a:rPr>
              <a:t> proposes a common </a:t>
            </a:r>
            <a:r>
              <a:rPr lang="en-US" sz="1600" b="1" dirty="0">
                <a:solidFill>
                  <a:srgbClr val="000000"/>
                </a:solidFill>
                <a:latin typeface="Helvetica Neue"/>
              </a:rPr>
              <a:t>European Cybersecurity Taxonomy</a:t>
            </a:r>
            <a:r>
              <a:rPr lang="en-US" sz="1600" dirty="0">
                <a:solidFill>
                  <a:srgbClr val="000000"/>
                </a:solidFill>
                <a:latin typeface="Helvetica Neue"/>
              </a:rPr>
              <a:t> in order:</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to support knowledge management activities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to enable effective communication among EU institutions and the cybersecurity community</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to serve as a cornerstone in future cooperation efforts among cybersecurity stakeholders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to support the governance of future EU cybersecurity initiatives</a:t>
            </a:r>
            <a:endParaRPr sz="1600" dirty="0">
              <a:solidFill>
                <a:srgbClr val="000000"/>
              </a:solidFill>
              <a:latin typeface="Helvetica Neue"/>
            </a:endParaRPr>
          </a:p>
          <a:p>
            <a:pPr algn="just">
              <a:defRPr/>
            </a:pPr>
            <a:r>
              <a:rPr lang="en-US" sz="1600" dirty="0">
                <a:solidFill>
                  <a:srgbClr val="000000"/>
                </a:solidFill>
                <a:latin typeface="Helvetica Neue"/>
              </a:rPr>
              <a:t>The taxonomy is based on a comprehensive set of </a:t>
            </a:r>
            <a:r>
              <a:rPr lang="en-US" sz="1600" b="1" dirty="0">
                <a:solidFill>
                  <a:srgbClr val="000000"/>
                </a:solidFill>
                <a:latin typeface="Helvetica Neue"/>
              </a:rPr>
              <a:t>standards</a:t>
            </a:r>
            <a:r>
              <a:rPr lang="en-US" sz="1600" dirty="0">
                <a:solidFill>
                  <a:srgbClr val="000000"/>
                </a:solidFill>
                <a:latin typeface="Helvetica Neue"/>
              </a:rPr>
              <a:t>, </a:t>
            </a:r>
            <a:r>
              <a:rPr lang="en-US" sz="1600" b="1" dirty="0">
                <a:solidFill>
                  <a:srgbClr val="000000"/>
                </a:solidFill>
                <a:latin typeface="Helvetica Neue"/>
              </a:rPr>
              <a:t>regulations</a:t>
            </a:r>
            <a:r>
              <a:rPr lang="en-US" sz="1600" dirty="0">
                <a:solidFill>
                  <a:srgbClr val="000000"/>
                </a:solidFill>
                <a:latin typeface="Helvetica Neue"/>
              </a:rPr>
              <a:t> and </a:t>
            </a:r>
            <a:r>
              <a:rPr lang="en-US" sz="1600" b="1" dirty="0">
                <a:solidFill>
                  <a:srgbClr val="000000"/>
                </a:solidFill>
                <a:latin typeface="Helvetica Neue"/>
              </a:rPr>
              <a:t>best practices</a:t>
            </a:r>
            <a:r>
              <a:rPr lang="en-US" sz="1600" dirty="0">
                <a:solidFill>
                  <a:srgbClr val="000000"/>
                </a:solidFill>
                <a:latin typeface="Helvetica Neue"/>
              </a:rPr>
              <a:t>, and has been validated by different EU cybersecurity stakeholders, such as the European Cyber Security Organization (ECSO). It was further enhanced based on feedback provided by the cybersecurity research and competence network pilot projects (CONCORDIA, ECHO, SPARTA and </a:t>
            </a:r>
            <a:r>
              <a:rPr lang="en-US" sz="1600" dirty="0" err="1">
                <a:solidFill>
                  <a:srgbClr val="000000"/>
                </a:solidFill>
                <a:latin typeface="Helvetica Neue"/>
              </a:rPr>
              <a:t>CyberSec4Europe</a:t>
            </a:r>
            <a:r>
              <a:rPr lang="en-US" sz="1600" dirty="0">
                <a:solidFill>
                  <a:srgbClr val="000000"/>
                </a:solidFill>
                <a:latin typeface="Helvetica Neue"/>
              </a:rPr>
              <a:t>), which embrace over 160 partners including companies, SMEs, universities and research </a:t>
            </a:r>
            <a:r>
              <a:rPr lang="en-US" sz="1600" dirty="0" err="1">
                <a:solidFill>
                  <a:srgbClr val="000000"/>
                </a:solidFill>
                <a:latin typeface="Helvetica Neue"/>
              </a:rPr>
              <a:t>institutes”</a:t>
            </a:r>
            <a:r>
              <a:rPr lang="en-US" sz="1600" baseline="30000" dirty="0" err="1">
                <a:solidFill>
                  <a:schemeClr val="tx1"/>
                </a:solidFill>
                <a:latin typeface="Calibri"/>
                <a:cs typeface="Calibri"/>
              </a:rPr>
              <a:t>65</a:t>
            </a:r>
            <a:r>
              <a:rPr lang="en-US" sz="1600" dirty="0">
                <a:solidFill>
                  <a:schemeClr val="tx1"/>
                </a:solidFill>
                <a:latin typeface="Calibri"/>
                <a:cs typeface="Calibri"/>
              </a:rPr>
              <a:t>. </a:t>
            </a:r>
            <a:endParaRPr dirty="0"/>
          </a:p>
          <a:p>
            <a:pPr algn="just">
              <a:defRPr/>
            </a:pPr>
            <a:r>
              <a:rPr lang="en-US" sz="1600" b="1" dirty="0">
                <a:solidFill>
                  <a:schemeClr val="tx1"/>
                </a:solidFill>
                <a:latin typeface="Calibri"/>
                <a:cs typeface="Calibri"/>
              </a:rPr>
              <a:t>The proposal is available at this </a:t>
            </a:r>
            <a:r>
              <a:rPr lang="en-US" sz="1600" u="sng" dirty="0">
                <a:solidFill>
                  <a:schemeClr val="accent1"/>
                </a:solidFill>
                <a:latin typeface="Calibri"/>
                <a:cs typeface="Calibri"/>
                <a:hlinkClick r:id="rId3" tooltip="https://publications.jrc.ec.europa.eu/repository/handle/JRC118089"/>
              </a:rPr>
              <a:t>link</a:t>
            </a:r>
            <a:r>
              <a:rPr lang="en-US" sz="1600" dirty="0">
                <a:solidFill>
                  <a:schemeClr val="tx1"/>
                </a:solidFill>
                <a:latin typeface="Calibri"/>
                <a:cs typeface="Calibri"/>
              </a:rPr>
              <a:t>. </a:t>
            </a:r>
            <a:endParaRPr sz="1600" dirty="0">
              <a:solidFill>
                <a:schemeClr val="tx1"/>
              </a:solidFill>
              <a:latin typeface="Calibri"/>
              <a:cs typeface="Calibri"/>
            </a:endParaRPr>
          </a:p>
        </p:txBody>
      </p:sp>
      <p:sp>
        <p:nvSpPr>
          <p:cNvPr id="10" name="Footer Placeholder 3"/>
          <p:cNvSpPr>
            <a:spLocks noGrp="1"/>
          </p:cNvSpPr>
          <p:nvPr>
            <p:ph type="ftr" sz="quarter" idx="11"/>
          </p:nvPr>
        </p:nvSpPr>
        <p:spPr bwMode="auto">
          <a:xfrm>
            <a:off x="726423" y="6271975"/>
            <a:ext cx="9445188" cy="615453"/>
          </a:xfrm>
        </p:spPr>
        <p:txBody>
          <a:bodyPr/>
          <a:lstStyle/>
          <a:p>
            <a:pPr>
              <a:defRPr/>
            </a:pPr>
            <a:r>
              <a:rPr lang="en-US">
                <a:solidFill>
                  <a:schemeClr val="bg2">
                    <a:lumMod val="50000"/>
                  </a:schemeClr>
                </a:solidFill>
                <a:latin typeface="Calibri"/>
                <a:cs typeface="Calibri"/>
              </a:rPr>
              <a:t>65. </a:t>
            </a:r>
            <a:r>
              <a:rPr lang="it-IT" b="0" i="0">
                <a:solidFill>
                  <a:schemeClr val="bg2">
                    <a:lumMod val="50000"/>
                  </a:schemeClr>
                </a:solidFill>
                <a:latin typeface="Calibri"/>
                <a:cs typeface="Calibri"/>
              </a:rPr>
              <a:t>N. Fovino, I., Neisse, R., Hernandez Ramos, J., Polemi, N., Ruzzante, G., Figwer, M. and Lazari, A., A Proposal for a European Cybersecurity Taxonomy, EUR 29868 EN, Publications Office of the European Union, Luxembourg, 2019, ISBN 978-92-76-11603-5, doi:10.2760/106002, JRC118089.</a:t>
            </a:r>
            <a:r>
              <a:rPr lang="en-US">
                <a:solidFill>
                  <a:schemeClr val="bg2">
                    <a:lumMod val="50000"/>
                  </a:schemeClr>
                </a:solidFill>
                <a:latin typeface="Calibri"/>
                <a:cs typeface="Calibri"/>
              </a:rPr>
              <a:t> </a:t>
            </a:r>
            <a:r>
              <a:rPr lang="en-US" u="sng">
                <a:solidFill>
                  <a:schemeClr val="accent1"/>
                </a:solidFill>
                <a:latin typeface="Calibri"/>
                <a:cs typeface="Calibri"/>
                <a:hlinkClick r:id="rId3" tooltip="https://publications.jrc.ec.europa.eu/repository/handle/JRC118089"/>
              </a:rPr>
              <a:t>https://publications.jrc.ec.europa.eu/repository/handle/JRC118089</a:t>
            </a:r>
            <a:r>
              <a:rPr lang="en-US">
                <a:solidFill>
                  <a:schemeClr val="accent1"/>
                </a:solidFill>
                <a:latin typeface="Calibri"/>
                <a:cs typeface="Calibri"/>
              </a:rPr>
              <a:t> </a:t>
            </a:r>
            <a:endParaRPr/>
          </a:p>
        </p:txBody>
      </p:sp>
      <p:pic>
        <p:nvPicPr>
          <p:cNvPr id="4" name="Picture 3">
            <a:extLst>
              <a:ext uri="{FF2B5EF4-FFF2-40B4-BE49-F238E27FC236}">
                <a16:creationId xmlns:a16="http://schemas.microsoft.com/office/drawing/2014/main" id="{7BE30785-4F6A-6D63-3E67-24D333172DA7}"/>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11" name="Picture 10">
            <a:extLst>
              <a:ext uri="{FF2B5EF4-FFF2-40B4-BE49-F238E27FC236}">
                <a16:creationId xmlns:a16="http://schemas.microsoft.com/office/drawing/2014/main" id="{260AC91F-243F-FE2C-DFE0-63BDB46F2422}"/>
              </a:ext>
            </a:extLst>
          </p:cNvPr>
          <p:cNvPicPr>
            <a:picLocks noChangeAspect="1"/>
          </p:cNvPicPr>
          <p:nvPr/>
        </p:nvPicPr>
        <p:blipFill>
          <a:blip r:embed="rId5"/>
          <a:stretch>
            <a:fillRect/>
          </a:stretch>
        </p:blipFill>
        <p:spPr bwMode="auto">
          <a:xfrm>
            <a:off x="6384032" y="344592"/>
            <a:ext cx="2682472" cy="591363"/>
          </a:xfrm>
          <a:prstGeom prst="rect">
            <a:avLst/>
          </a:prstGeom>
        </p:spPr>
      </p:pic>
      <p:sp>
        <p:nvSpPr>
          <p:cNvPr id="6" name="Title 1"/>
          <p:cNvSpPr txBox="1"/>
          <p:nvPr/>
        </p:nvSpPr>
        <p:spPr bwMode="auto">
          <a:xfrm>
            <a:off x="1586988" y="1144044"/>
            <a:ext cx="8265473" cy="689346"/>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European Cybersecurity taxonomy contents</a:t>
            </a:r>
            <a:endParaRPr sz="3600" dirty="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8" name="Content Placeholder 2"/>
          <p:cNvSpPr txBox="1"/>
          <p:nvPr/>
        </p:nvSpPr>
        <p:spPr bwMode="auto">
          <a:xfrm>
            <a:off x="851382" y="1733006"/>
            <a:ext cx="8606127" cy="3927565"/>
          </a:xfrm>
          <a:prstGeom prst="rect">
            <a:avLst/>
          </a:prstGeom>
        </p:spPr>
        <p:txBody>
          <a:bodyPr vert="horz" lIns="91440" tIns="45720" rIns="91440" bIns="45720" rtlCol="0" anchor="t">
            <a:no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600" dirty="0">
                <a:solidFill>
                  <a:srgbClr val="000000"/>
                </a:solidFill>
                <a:latin typeface="Helvetica Neue"/>
              </a:rPr>
              <a:t>“The proposed taxonomy report analyzed the </a:t>
            </a:r>
            <a:r>
              <a:rPr lang="en-US" sz="1600" b="1" dirty="0">
                <a:solidFill>
                  <a:srgbClr val="000000"/>
                </a:solidFill>
                <a:latin typeface="Helvetica Neue"/>
              </a:rPr>
              <a:t>different dimensions of the cybersecurity domain</a:t>
            </a:r>
            <a:r>
              <a:rPr lang="en-US" sz="1600" dirty="0">
                <a:solidFill>
                  <a:srgbClr val="000000"/>
                </a:solidFill>
                <a:latin typeface="Helvetica Neue"/>
              </a:rPr>
              <a:t> and used as sources some of the most widely accepted standards, international working group classification systems, regulations, best-practices, and recommendations in the cybersecurity </a:t>
            </a:r>
            <a:r>
              <a:rPr lang="en-US" sz="1600" dirty="0" err="1">
                <a:solidFill>
                  <a:srgbClr val="000000"/>
                </a:solidFill>
                <a:latin typeface="Helvetica Neue"/>
              </a:rPr>
              <a:t>domain”</a:t>
            </a:r>
            <a:r>
              <a:rPr lang="en-US" sz="1600" baseline="30000" dirty="0" err="1">
                <a:solidFill>
                  <a:schemeClr val="tx1"/>
                </a:solidFill>
                <a:latin typeface="Calibri"/>
                <a:cs typeface="Calibri"/>
              </a:rPr>
              <a:t>66</a:t>
            </a:r>
            <a:r>
              <a:rPr lang="en-US" sz="1600" dirty="0">
                <a:solidFill>
                  <a:schemeClr val="tx1"/>
                </a:solidFill>
                <a:latin typeface="Calibri"/>
                <a:cs typeface="Calibri"/>
              </a:rPr>
              <a:t>. </a:t>
            </a:r>
            <a:endParaRPr dirty="0"/>
          </a:p>
          <a:p>
            <a:pPr algn="just">
              <a:defRPr/>
            </a:pPr>
            <a:r>
              <a:rPr lang="en-US" sz="1600" dirty="0">
                <a:solidFill>
                  <a:srgbClr val="000000"/>
                </a:solidFill>
                <a:latin typeface="Helvetica Neue"/>
              </a:rPr>
              <a:t>High level set of categorization and definition provided are proposed so that they:</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Can be used by a </a:t>
            </a:r>
            <a:r>
              <a:rPr lang="en-US" sz="1600" b="1" dirty="0">
                <a:solidFill>
                  <a:srgbClr val="000000"/>
                </a:solidFill>
                <a:latin typeface="Helvetica Neue"/>
              </a:rPr>
              <a:t>broad range of  EU cybersecurity initiatives</a:t>
            </a:r>
            <a:r>
              <a:rPr lang="en-US" sz="1600" dirty="0">
                <a:solidFill>
                  <a:srgbClr val="000000"/>
                </a:solidFill>
                <a:latin typeface="Helvetica Neue"/>
              </a:rPr>
              <a:t>.</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Become a </a:t>
            </a:r>
            <a:r>
              <a:rPr lang="en-US" sz="1600" b="1" dirty="0">
                <a:solidFill>
                  <a:srgbClr val="000000"/>
                </a:solidFill>
                <a:latin typeface="Helvetica Neue"/>
              </a:rPr>
              <a:t>point of reference </a:t>
            </a:r>
            <a:r>
              <a:rPr lang="en-US" sz="1600" dirty="0">
                <a:solidFill>
                  <a:srgbClr val="000000"/>
                </a:solidFill>
                <a:latin typeface="Helvetica Neue"/>
              </a:rPr>
              <a:t>for the cybersecurity activities (research, industrial, marketing, operational, training, education) in the DSM by all sectors/industries (health, telecommunication,, finance, transport, space, defense, banking etc.).</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Can be used to index the </a:t>
            </a:r>
            <a:r>
              <a:rPr lang="en-US" sz="1600" b="1" dirty="0">
                <a:solidFill>
                  <a:srgbClr val="000000"/>
                </a:solidFill>
                <a:latin typeface="Helvetica Neue"/>
              </a:rPr>
              <a:t>cybersecurity research entities </a:t>
            </a:r>
            <a:r>
              <a:rPr lang="en-US" sz="1600" dirty="0">
                <a:solidFill>
                  <a:srgbClr val="000000"/>
                </a:solidFill>
                <a:latin typeface="Helvetica Neue"/>
              </a:rPr>
              <a:t>(e.g., research organizations/laboratories/ associations/academic institutions/groups, operational centers/academies) in Europe.</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a:t>
            </a:r>
            <a:r>
              <a:rPr lang="en-US" sz="1600" b="1" dirty="0">
                <a:solidFill>
                  <a:srgbClr val="000000"/>
                </a:solidFill>
                <a:latin typeface="Helvetica Neue"/>
              </a:rPr>
              <a:t>Meet compliance </a:t>
            </a:r>
            <a:r>
              <a:rPr lang="en-US" sz="1600" dirty="0">
                <a:solidFill>
                  <a:srgbClr val="000000"/>
                </a:solidFill>
                <a:latin typeface="Helvetica Neue"/>
              </a:rPr>
              <a:t>with international cybersecurity standards.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Can be </a:t>
            </a:r>
            <a:r>
              <a:rPr lang="en-US" sz="1600" b="1" dirty="0">
                <a:solidFill>
                  <a:srgbClr val="000000"/>
                </a:solidFill>
                <a:latin typeface="Helvetica Neue"/>
              </a:rPr>
              <a:t>sustainable</a:t>
            </a:r>
            <a:r>
              <a:rPr lang="en-US" sz="1600" dirty="0">
                <a:solidFill>
                  <a:srgbClr val="000000"/>
                </a:solidFill>
                <a:latin typeface="Helvetica Neue"/>
              </a:rPr>
              <a:t>, easily </a:t>
            </a:r>
            <a:r>
              <a:rPr lang="en-US" sz="1600" b="1" dirty="0">
                <a:solidFill>
                  <a:srgbClr val="000000"/>
                </a:solidFill>
                <a:latin typeface="Helvetica Neue"/>
              </a:rPr>
              <a:t>modifiable</a:t>
            </a:r>
            <a:r>
              <a:rPr lang="en-US" sz="1600" dirty="0">
                <a:solidFill>
                  <a:srgbClr val="000000"/>
                </a:solidFill>
                <a:latin typeface="Helvetica Neue"/>
              </a:rPr>
              <a:t> and </a:t>
            </a:r>
            <a:r>
              <a:rPr lang="en-US" sz="1600" b="1" dirty="0" err="1">
                <a:solidFill>
                  <a:srgbClr val="000000"/>
                </a:solidFill>
                <a:latin typeface="Helvetica Neue"/>
              </a:rPr>
              <a:t>extensible</a:t>
            </a:r>
            <a:r>
              <a:rPr lang="en-US" sz="1600" b="1" baseline="30000" dirty="0" err="1">
                <a:solidFill>
                  <a:schemeClr val="tx1"/>
                </a:solidFill>
                <a:latin typeface="Calibri"/>
                <a:cs typeface="Calibri"/>
              </a:rPr>
              <a:t>66</a:t>
            </a:r>
            <a:r>
              <a:rPr lang="en-US" sz="1600" dirty="0">
                <a:solidFill>
                  <a:schemeClr val="tx1"/>
                </a:solidFill>
                <a:latin typeface="Calibri"/>
                <a:cs typeface="Calibri"/>
              </a:rPr>
              <a:t>.</a:t>
            </a:r>
            <a:endParaRPr sz="1600" dirty="0">
              <a:solidFill>
                <a:schemeClr val="tx1"/>
              </a:solidFill>
              <a:latin typeface="Calibri"/>
              <a:cs typeface="Calibri"/>
            </a:endParaRPr>
          </a:p>
        </p:txBody>
      </p:sp>
      <p:sp>
        <p:nvSpPr>
          <p:cNvPr id="11" name="Footer Placeholder 3"/>
          <p:cNvSpPr>
            <a:spLocks noGrp="1"/>
          </p:cNvSpPr>
          <p:nvPr>
            <p:ph type="ftr" sz="quarter" idx="11"/>
          </p:nvPr>
        </p:nvSpPr>
        <p:spPr bwMode="auto">
          <a:xfrm>
            <a:off x="648046" y="6492875"/>
            <a:ext cx="6297611" cy="365125"/>
          </a:xfrm>
        </p:spPr>
        <p:txBody>
          <a:bodyPr/>
          <a:lstStyle/>
          <a:p>
            <a:pPr marL="0" marR="0" lvl="0" indent="0" algn="l" defTabSz="457200">
              <a:lnSpc>
                <a:spcPct val="100000"/>
              </a:lnSpc>
              <a:spcBef>
                <a:spcPts val="0"/>
              </a:spcBef>
              <a:spcAft>
                <a:spcPts val="0"/>
              </a:spcAft>
              <a:buClrTx/>
              <a:buSzTx/>
              <a:buFontTx/>
              <a:buNone/>
              <a:defRPr/>
            </a:pPr>
            <a:r>
              <a:rPr lang="en-US">
                <a:solidFill>
                  <a:prstClr val="black">
                    <a:tint val="75000"/>
                  </a:prstClr>
                </a:solidFill>
                <a:latin typeface="Calibri"/>
                <a:cs typeface="Calibri"/>
              </a:rPr>
              <a:t>66</a:t>
            </a:r>
            <a:r>
              <a:rPr lang="en-US" sz="900" b="0" i="0" u="none" strike="noStrike" cap="none" spc="0">
                <a:ln>
                  <a:noFill/>
                </a:ln>
                <a:solidFill>
                  <a:prstClr val="black">
                    <a:tint val="75000"/>
                  </a:prstClr>
                </a:solidFill>
                <a:latin typeface="Calibri"/>
                <a:cs typeface="Calibri"/>
              </a:rPr>
              <a:t>. </a:t>
            </a:r>
            <a:r>
              <a:rPr lang="en-US" sz="900" b="0" i="0" u="sng" strike="noStrike" cap="none" spc="0">
                <a:ln>
                  <a:noFill/>
                </a:ln>
                <a:solidFill>
                  <a:schemeClr val="accent1"/>
                </a:solidFill>
                <a:latin typeface="Calibri"/>
                <a:cs typeface="Calibri"/>
                <a:hlinkClick r:id="rId2" tooltip="https://digital-strategy.ec.europa.eu/en/news/european-commission-publishes-eu-cybersecurity-taxonomy"/>
              </a:rPr>
              <a:t>https://digital-strategy.ec.europa.eu/en/news/european-commission-publishes-eu-cybersecurity-taxonomy</a:t>
            </a:r>
            <a:r>
              <a:rPr lang="en-US" sz="900" b="0" i="0" u="none" strike="noStrike" cap="none" spc="0">
                <a:ln>
                  <a:noFill/>
                </a:ln>
                <a:solidFill>
                  <a:schemeClr val="accent1"/>
                </a:solidFill>
                <a:latin typeface="Calibri"/>
                <a:cs typeface="Calibri"/>
              </a:rPr>
              <a:t> </a:t>
            </a:r>
            <a:endParaRPr/>
          </a:p>
        </p:txBody>
      </p:sp>
      <p:pic>
        <p:nvPicPr>
          <p:cNvPr id="2" name="Picture 1">
            <a:extLst>
              <a:ext uri="{FF2B5EF4-FFF2-40B4-BE49-F238E27FC236}">
                <a16:creationId xmlns:a16="http://schemas.microsoft.com/office/drawing/2014/main" id="{AFF59B6E-5AAA-88C9-CA9F-81AF691A9AF1}"/>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CC3A07EF-AD08-0B25-70B6-55A957864674}"/>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Title 1"/>
          <p:cNvSpPr txBox="1"/>
          <p:nvPr/>
        </p:nvSpPr>
        <p:spPr bwMode="auto">
          <a:xfrm>
            <a:off x="1586988" y="702215"/>
            <a:ext cx="6620449" cy="606697"/>
          </a:xfrm>
          <a:prstGeom prst="rect">
            <a:avLst/>
          </a:prstGeom>
        </p:spPr>
        <p:txBody>
          <a:bodyPr vert="horz" lIns="91440" tIns="45720" rIns="91440" bIns="45720" rtlCol="0" anchor="b">
            <a:noAutofit/>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European Cybersecurity taxonomy </a:t>
            </a:r>
            <a:endParaRPr sz="3600" dirty="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Content Placeholder 2"/>
          <p:cNvSpPr txBox="1"/>
          <p:nvPr/>
        </p:nvSpPr>
        <p:spPr bwMode="auto">
          <a:xfrm>
            <a:off x="1327637" y="1763389"/>
            <a:ext cx="7547717" cy="4221190"/>
          </a:xfrm>
          <a:prstGeom prst="rect">
            <a:avLst/>
          </a:prstGeom>
        </p:spPr>
        <p:txBody>
          <a:bodyPr vert="horz" lIns="91440" tIns="45720" rIns="91440" bIns="45720" rtlCol="0" anchor="t">
            <a:normAutofit/>
          </a:bodyPr>
          <a:lstStyle>
            <a:lvl1pPr marL="0" indent="0" algn="r" defTabSz="457200">
              <a:spcBef>
                <a:spcPts val="1000"/>
              </a:spcBef>
              <a:spcAft>
                <a:spcPts val="0"/>
              </a:spcAft>
              <a:buClr>
                <a:schemeClr val="accent1"/>
              </a:buClr>
              <a:buSzPct val="80000"/>
              <a:buFont typeface="Wingdings 3"/>
              <a:buNone/>
              <a:defRPr sz="1800">
                <a:solidFill>
                  <a:schemeClr val="tx1">
                    <a:lumMod val="50000"/>
                    <a:lumOff val="50000"/>
                  </a:schemeClr>
                </a:solidFill>
                <a:latin typeface="+mn-lt"/>
                <a:ea typeface="+mn-ea"/>
                <a:cs typeface="+mn-cs"/>
              </a:defRPr>
            </a:lvl1pPr>
            <a:lvl2pPr marL="457200" indent="0" algn="ctr" defTabSz="457200">
              <a:spcBef>
                <a:spcPts val="1000"/>
              </a:spcBef>
              <a:spcAft>
                <a:spcPts val="0"/>
              </a:spcAft>
              <a:buClr>
                <a:schemeClr val="accent1"/>
              </a:buClr>
              <a:buSzPct val="80000"/>
              <a:buFont typeface="Wingdings 3"/>
              <a:buNone/>
              <a:defRPr sz="1600">
                <a:solidFill>
                  <a:schemeClr val="tx1">
                    <a:tint val="75000"/>
                  </a:schemeClr>
                </a:solidFill>
                <a:latin typeface="+mn-lt"/>
                <a:ea typeface="+mn-ea"/>
                <a:cs typeface="+mn-cs"/>
              </a:defRPr>
            </a:lvl2pPr>
            <a:lvl3pPr marL="914400" indent="0" algn="ctr" defTabSz="457200">
              <a:spcBef>
                <a:spcPts val="1000"/>
              </a:spcBef>
              <a:spcAft>
                <a:spcPts val="0"/>
              </a:spcAft>
              <a:buClr>
                <a:schemeClr val="accent1"/>
              </a:buClr>
              <a:buSzPct val="80000"/>
              <a:buFont typeface="Wingdings 3"/>
              <a:buNone/>
              <a:defRPr sz="1400">
                <a:solidFill>
                  <a:schemeClr val="tx1">
                    <a:tint val="75000"/>
                  </a:schemeClr>
                </a:solidFill>
                <a:latin typeface="+mn-lt"/>
                <a:ea typeface="+mn-ea"/>
                <a:cs typeface="+mn-cs"/>
              </a:defRPr>
            </a:lvl3pPr>
            <a:lvl4pPr marL="1371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4pPr>
            <a:lvl5pPr marL="18288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5pPr>
            <a:lvl6pPr marL="22860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6pPr>
            <a:lvl7pPr marL="27432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7pPr>
            <a:lvl8pPr marL="32004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8pPr>
            <a:lvl9pPr marL="3657600" indent="0" algn="ctr" defTabSz="457200">
              <a:spcBef>
                <a:spcPts val="1000"/>
              </a:spcBef>
              <a:spcAft>
                <a:spcPts val="0"/>
              </a:spcAft>
              <a:buClr>
                <a:schemeClr val="accent1"/>
              </a:buClr>
              <a:buSzPct val="80000"/>
              <a:buFont typeface="Wingdings 3"/>
              <a:buNone/>
              <a:defRPr sz="1200">
                <a:solidFill>
                  <a:schemeClr val="tx1">
                    <a:tint val="75000"/>
                  </a:schemeClr>
                </a:solidFill>
                <a:latin typeface="+mn-lt"/>
                <a:ea typeface="+mn-ea"/>
                <a:cs typeface="+mn-cs"/>
              </a:defRPr>
            </a:lvl9pPr>
          </a:lstStyle>
          <a:p>
            <a:pPr algn="just">
              <a:defRPr/>
            </a:pPr>
            <a:r>
              <a:rPr lang="en-US" sz="1600" dirty="0">
                <a:solidFill>
                  <a:srgbClr val="000000"/>
                </a:solidFill>
                <a:latin typeface="Helvetica Neue"/>
              </a:rPr>
              <a:t>“A taxonomy trying to cluster a complex and multifaceted discipline as cybersecurity needs to be structured on </a:t>
            </a:r>
            <a:r>
              <a:rPr lang="en-US" sz="1600" b="1" dirty="0">
                <a:solidFill>
                  <a:srgbClr val="000000"/>
                </a:solidFill>
                <a:latin typeface="Helvetica Neue"/>
              </a:rPr>
              <a:t>multiple </a:t>
            </a:r>
            <a:r>
              <a:rPr lang="en-US" sz="1600" b="1" dirty="0" err="1">
                <a:solidFill>
                  <a:srgbClr val="000000"/>
                </a:solidFill>
                <a:latin typeface="Helvetica Neue"/>
              </a:rPr>
              <a:t>dimensions</a:t>
            </a:r>
            <a:r>
              <a:rPr lang="en-US" sz="1600" dirty="0" err="1">
                <a:solidFill>
                  <a:srgbClr val="000000"/>
                </a:solidFill>
                <a:latin typeface="Helvetica Neue"/>
              </a:rPr>
              <a:t>”</a:t>
            </a:r>
            <a:r>
              <a:rPr lang="en-US" sz="1600" baseline="30000" dirty="0" err="1">
                <a:solidFill>
                  <a:schemeClr val="tx1"/>
                </a:solidFill>
                <a:latin typeface="Calibri"/>
                <a:cs typeface="Calibri"/>
              </a:rPr>
              <a:t>65</a:t>
            </a:r>
            <a:r>
              <a:rPr lang="en-US" sz="1600" dirty="0">
                <a:solidFill>
                  <a:schemeClr val="tx1"/>
                </a:solidFill>
                <a:latin typeface="Calibri"/>
                <a:cs typeface="Calibri"/>
              </a:rPr>
              <a:t>. </a:t>
            </a:r>
            <a:endParaRPr dirty="0"/>
          </a:p>
          <a:p>
            <a:pPr algn="just">
              <a:defRPr/>
            </a:pPr>
            <a:r>
              <a:rPr lang="en-US" sz="1600" dirty="0">
                <a:solidFill>
                  <a:srgbClr val="000000"/>
                </a:solidFill>
                <a:latin typeface="Helvetica Neue"/>
              </a:rPr>
              <a:t>The JPC group proposed a </a:t>
            </a:r>
            <a:r>
              <a:rPr lang="en-US" sz="1600" b="1" dirty="0">
                <a:solidFill>
                  <a:srgbClr val="000000"/>
                </a:solidFill>
                <a:latin typeface="Helvetica Neue"/>
              </a:rPr>
              <a:t>three-dimensional</a:t>
            </a:r>
            <a:r>
              <a:rPr lang="en-US" sz="1600" dirty="0">
                <a:solidFill>
                  <a:srgbClr val="000000"/>
                </a:solidFill>
                <a:latin typeface="Helvetica Neue"/>
              </a:rPr>
              <a:t> taxonomy based on: </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a:t>
            </a:r>
            <a:r>
              <a:rPr lang="en-US" sz="1600" b="1" dirty="0">
                <a:solidFill>
                  <a:srgbClr val="000000"/>
                </a:solidFill>
                <a:latin typeface="Helvetica Neue"/>
              </a:rPr>
              <a:t>Research domains </a:t>
            </a:r>
            <a:r>
              <a:rPr lang="en-US" sz="1600" dirty="0">
                <a:solidFill>
                  <a:srgbClr val="000000"/>
                </a:solidFill>
                <a:latin typeface="Helvetica Neue"/>
              </a:rPr>
              <a:t>represent areas of knowledge related to different cybersecurity aspects (human, legal, ethical and technological aspects).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a:t>
            </a:r>
            <a:r>
              <a:rPr lang="en-US" sz="1600" b="1" dirty="0">
                <a:solidFill>
                  <a:srgbClr val="000000"/>
                </a:solidFill>
                <a:latin typeface="Helvetica Neue"/>
              </a:rPr>
              <a:t>Sectors</a:t>
            </a:r>
            <a:r>
              <a:rPr lang="en-US" sz="1600" dirty="0">
                <a:solidFill>
                  <a:srgbClr val="000000"/>
                </a:solidFill>
                <a:latin typeface="Helvetica Neue"/>
              </a:rPr>
              <a:t> are proposed to highlight the need for considering different cybersecurity requirements (from a human, legal and ethical perspective) in different scenarios.</a:t>
            </a:r>
            <a:endParaRPr sz="1600" dirty="0">
              <a:solidFill>
                <a:srgbClr val="000000"/>
              </a:solidFill>
              <a:latin typeface="Helvetica Neue"/>
            </a:endParaRPr>
          </a:p>
          <a:p>
            <a:pPr algn="just">
              <a:buFont typeface="Wingdings"/>
              <a:buChar char="Ø"/>
              <a:defRPr/>
            </a:pPr>
            <a:r>
              <a:rPr lang="en-US" sz="1600" dirty="0">
                <a:solidFill>
                  <a:srgbClr val="000000"/>
                </a:solidFill>
                <a:latin typeface="Helvetica Neue"/>
              </a:rPr>
              <a:t> </a:t>
            </a:r>
            <a:r>
              <a:rPr lang="en-US" sz="1600" b="1" dirty="0">
                <a:solidFill>
                  <a:srgbClr val="000000"/>
                </a:solidFill>
                <a:latin typeface="Helvetica Neue"/>
              </a:rPr>
              <a:t>Technologies and Use Cases </a:t>
            </a:r>
            <a:r>
              <a:rPr lang="en-US" sz="1600" dirty="0">
                <a:solidFill>
                  <a:srgbClr val="000000"/>
                </a:solidFill>
                <a:latin typeface="Helvetica Neue"/>
              </a:rPr>
              <a:t>represent the technological enablers to enhance the development of the different sectors. They are related to cybersecurity domains covering technological aspects. </a:t>
            </a:r>
            <a:endParaRPr sz="1600" dirty="0">
              <a:solidFill>
                <a:srgbClr val="000000"/>
              </a:solidFill>
              <a:latin typeface="Helvetica Neue"/>
            </a:endParaRPr>
          </a:p>
          <a:p>
            <a:pPr algn="just">
              <a:defRPr/>
            </a:pPr>
            <a:r>
              <a:rPr lang="en-US" sz="1600" dirty="0">
                <a:solidFill>
                  <a:srgbClr val="000000"/>
                </a:solidFill>
                <a:latin typeface="Helvetica Neue"/>
              </a:rPr>
              <a:t>The three-dimensional taxonomy can be used as a reference to map cybersecurity competencies. </a:t>
            </a:r>
            <a:endParaRPr sz="1600" dirty="0">
              <a:solidFill>
                <a:srgbClr val="000000"/>
              </a:solidFill>
              <a:latin typeface="Helvetica Neue"/>
            </a:endParaRPr>
          </a:p>
        </p:txBody>
      </p:sp>
      <p:sp>
        <p:nvSpPr>
          <p:cNvPr id="10" name="Footer Placeholder 3"/>
          <p:cNvSpPr>
            <a:spLocks noGrp="1"/>
          </p:cNvSpPr>
          <p:nvPr>
            <p:ph type="ftr" sz="quarter" idx="11"/>
          </p:nvPr>
        </p:nvSpPr>
        <p:spPr bwMode="auto">
          <a:xfrm>
            <a:off x="726423" y="6271975"/>
            <a:ext cx="9445188" cy="615453"/>
          </a:xfrm>
        </p:spPr>
        <p:txBody>
          <a:bodyPr/>
          <a:lstStyle/>
          <a:p>
            <a:pPr>
              <a:defRPr/>
            </a:pPr>
            <a:r>
              <a:rPr lang="en-US">
                <a:solidFill>
                  <a:schemeClr val="bg2">
                    <a:lumMod val="50000"/>
                  </a:schemeClr>
                </a:solidFill>
                <a:latin typeface="Calibri"/>
                <a:cs typeface="Calibri"/>
              </a:rPr>
              <a:t>65. </a:t>
            </a:r>
            <a:r>
              <a:rPr lang="it-IT">
                <a:solidFill>
                  <a:schemeClr val="bg2">
                    <a:lumMod val="50000"/>
                  </a:schemeClr>
                </a:solidFill>
                <a:latin typeface="Calibri"/>
                <a:cs typeface="Calibri"/>
              </a:rPr>
              <a:t>N.</a:t>
            </a:r>
            <a:r>
              <a:rPr lang="it-IT" b="0" i="0">
                <a:solidFill>
                  <a:schemeClr val="bg2">
                    <a:lumMod val="50000"/>
                  </a:schemeClr>
                </a:solidFill>
                <a:latin typeface="Calibri"/>
                <a:cs typeface="Calibri"/>
              </a:rPr>
              <a:t> Fovino, I., Neisse, R., Hernandez Ramos, J., Polemi, N., Ruzzante, G., Figwer, M. and Lazari, A., A Proposal for a European Cybersecurity Taxonomy, EUR 29868 EN, Publications Office of the European Union, Luxembourg, 2019, ISBN 978-92-76-11603-5, doi:10.2760/106002, JRC118089, </a:t>
            </a:r>
            <a:r>
              <a:rPr lang="en-US" b="0" i="0">
                <a:solidFill>
                  <a:schemeClr val="bg2">
                    <a:lumMod val="50000"/>
                  </a:schemeClr>
                </a:solidFill>
                <a:latin typeface="Calibri"/>
                <a:cs typeface="Calibri"/>
              </a:rPr>
              <a:t>P</a:t>
            </a:r>
            <a:r>
              <a:rPr lang="en-US">
                <a:solidFill>
                  <a:schemeClr val="bg2">
                    <a:lumMod val="50000"/>
                  </a:schemeClr>
                </a:solidFill>
                <a:latin typeface="Calibri"/>
                <a:cs typeface="Calibri"/>
              </a:rPr>
              <a:t>ag. 27 </a:t>
            </a:r>
            <a:r>
              <a:rPr lang="en-US" u="sng">
                <a:solidFill>
                  <a:schemeClr val="accent1"/>
                </a:solidFill>
                <a:latin typeface="Calibri"/>
                <a:cs typeface="Calibri"/>
                <a:hlinkClick r:id="rId2" tooltip="https://publications.jrc.ec.europa.eu/repository/handle/JRC118089"/>
              </a:rPr>
              <a:t>https://publications.jrc.ec.europa.eu/repository/handle/JRC118089</a:t>
            </a:r>
            <a:r>
              <a:rPr lang="en-US">
                <a:solidFill>
                  <a:schemeClr val="accent1"/>
                </a:solidFill>
                <a:latin typeface="Calibri"/>
                <a:cs typeface="Calibri"/>
              </a:rPr>
              <a:t> </a:t>
            </a:r>
            <a:endParaRPr/>
          </a:p>
        </p:txBody>
      </p:sp>
      <p:pic>
        <p:nvPicPr>
          <p:cNvPr id="2" name="Picture 1">
            <a:extLst>
              <a:ext uri="{FF2B5EF4-FFF2-40B4-BE49-F238E27FC236}">
                <a16:creationId xmlns:a16="http://schemas.microsoft.com/office/drawing/2014/main" id="{89B3D626-E535-DD74-A587-616ED7D5B23D}"/>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3" name="Picture 2">
            <a:extLst>
              <a:ext uri="{FF2B5EF4-FFF2-40B4-BE49-F238E27FC236}">
                <a16:creationId xmlns:a16="http://schemas.microsoft.com/office/drawing/2014/main" id="{199AE33C-AC09-2722-39C3-B74F8B2D5357}"/>
              </a:ext>
            </a:extLst>
          </p:cNvPr>
          <p:cNvPicPr>
            <a:picLocks noChangeAspect="1"/>
          </p:cNvPicPr>
          <p:nvPr/>
        </p:nvPicPr>
        <p:blipFill>
          <a:blip r:embed="rId4"/>
          <a:stretch>
            <a:fillRect/>
          </a:stretch>
        </p:blipFill>
        <p:spPr bwMode="auto">
          <a:xfrm>
            <a:off x="6384032" y="344592"/>
            <a:ext cx="2682472" cy="591363"/>
          </a:xfrm>
          <a:prstGeom prst="rect">
            <a:avLst/>
          </a:prstGeom>
        </p:spPr>
      </p:pic>
      <p:sp>
        <p:nvSpPr>
          <p:cNvPr id="6" name="Title 1"/>
          <p:cNvSpPr txBox="1"/>
          <p:nvPr/>
        </p:nvSpPr>
        <p:spPr bwMode="auto">
          <a:xfrm>
            <a:off x="1586988" y="672753"/>
            <a:ext cx="7031073" cy="618308"/>
          </a:xfrm>
          <a:prstGeom prst="rect">
            <a:avLst/>
          </a:prstGeom>
        </p:spPr>
        <p:txBody>
          <a:bodyPr vert="horz" lIns="91440" tIns="45720" rIns="91440" bIns="45720" rtlCol="0" anchor="b">
            <a:normAutofit lnSpcReduction="10000"/>
          </a:bodyPr>
          <a:lstStyle>
            <a:lvl1pPr algn="r" defTabSz="457200">
              <a:spcBef>
                <a:spcPts val="0"/>
              </a:spcBef>
              <a:buNone/>
              <a:defRPr sz="5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defRPr/>
            </a:pPr>
            <a:r>
              <a:rPr lang="en-US" sz="3600" dirty="0">
                <a:latin typeface="Calibri"/>
                <a:cs typeface="Calibri"/>
              </a:rPr>
              <a:t>Holistic Taxonomy for Cybersecurity</a:t>
            </a:r>
            <a:endParaRPr sz="3600" dirty="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2"/>
          <a:stretch/>
        </p:blipFill>
        <p:spPr bwMode="auto">
          <a:xfrm>
            <a:off x="1870922" y="200024"/>
            <a:ext cx="7290494" cy="6263931"/>
          </a:xfrm>
          <a:prstGeom prst="rect">
            <a:avLst/>
          </a:prstGeom>
        </p:spPr>
      </p:pic>
      <p:sp>
        <p:nvSpPr>
          <p:cNvPr id="4" name="TextBox 3"/>
          <p:cNvSpPr txBox="1"/>
          <p:nvPr/>
        </p:nvSpPr>
        <p:spPr bwMode="auto">
          <a:xfrm>
            <a:off x="6261462" y="1443809"/>
            <a:ext cx="3692434" cy="861774"/>
          </a:xfrm>
          <a:prstGeom prst="rect">
            <a:avLst/>
          </a:prstGeom>
          <a:noFill/>
        </p:spPr>
        <p:txBody>
          <a:bodyPr wrap="square" rtlCol="0">
            <a:spAutoFit/>
          </a:bodyPr>
          <a:lstStyle/>
          <a:p>
            <a:pPr>
              <a:defRPr/>
            </a:pPr>
            <a:r>
              <a:rPr lang="en-US" sz="1600" b="1" dirty="0">
                <a:solidFill>
                  <a:schemeClr val="accent1"/>
                </a:solidFill>
                <a:latin typeface="Helvetica Neue"/>
              </a:rPr>
              <a:t>The three-dimensional taxonomy can be used as a reference to map cybersecurity </a:t>
            </a:r>
            <a:r>
              <a:rPr lang="en-US" sz="1600" b="1" dirty="0" err="1">
                <a:solidFill>
                  <a:schemeClr val="accent1"/>
                </a:solidFill>
                <a:latin typeface="Helvetica Neue"/>
              </a:rPr>
              <a:t>competencies</a:t>
            </a:r>
            <a:r>
              <a:rPr lang="en-US" sz="1800" b="1" baseline="30000" dirty="0" err="1">
                <a:solidFill>
                  <a:schemeClr val="accent1"/>
                </a:solidFill>
                <a:latin typeface="Calibri"/>
                <a:cs typeface="Calibri"/>
              </a:rPr>
              <a:t>64</a:t>
            </a:r>
            <a:r>
              <a:rPr lang="en-US" sz="1800" b="1" dirty="0">
                <a:solidFill>
                  <a:schemeClr val="accent1"/>
                </a:solidFill>
                <a:latin typeface="Calibri"/>
                <a:cs typeface="Calibri"/>
              </a:rPr>
              <a:t>.</a:t>
            </a:r>
            <a:endParaRPr dirty="0"/>
          </a:p>
        </p:txBody>
      </p:sp>
      <p:sp>
        <p:nvSpPr>
          <p:cNvPr id="8" name="Footer Placeholder 3"/>
          <p:cNvSpPr>
            <a:spLocks noGrp="1"/>
          </p:cNvSpPr>
          <p:nvPr>
            <p:ph type="ftr" sz="quarter" idx="11"/>
          </p:nvPr>
        </p:nvSpPr>
        <p:spPr bwMode="auto">
          <a:xfrm>
            <a:off x="726423" y="6271975"/>
            <a:ext cx="9445188" cy="615453"/>
          </a:xfrm>
        </p:spPr>
        <p:txBody>
          <a:bodyPr/>
          <a:lstStyle/>
          <a:p>
            <a:pPr>
              <a:defRPr/>
            </a:pPr>
            <a:r>
              <a:rPr lang="en-US">
                <a:solidFill>
                  <a:schemeClr val="bg2">
                    <a:lumMod val="50000"/>
                  </a:schemeClr>
                </a:solidFill>
                <a:latin typeface="Calibri"/>
                <a:cs typeface="Calibri"/>
              </a:rPr>
              <a:t>65. </a:t>
            </a:r>
            <a:r>
              <a:rPr lang="it-IT" b="0" i="0">
                <a:solidFill>
                  <a:schemeClr val="bg2">
                    <a:lumMod val="50000"/>
                  </a:schemeClr>
                </a:solidFill>
                <a:latin typeface="Calibri"/>
                <a:cs typeface="Calibri"/>
              </a:rPr>
              <a:t>N. Fovino, I., Neisse, R., Hernandez Ramos, J., Polemi, N., Ruzzante, G., Figwer, M. and Lazari, A., A Proposal for a European Cybersecurity Taxonomy, EUR 29868 EN, Publications Office of the European Union, Luxembourg, 2019, ISBN 978-92-76-11603-5, doi:10.2760/106002, JRC118089, </a:t>
            </a:r>
            <a:r>
              <a:rPr lang="en-US" b="0" i="0">
                <a:solidFill>
                  <a:schemeClr val="bg2">
                    <a:lumMod val="50000"/>
                  </a:schemeClr>
                </a:solidFill>
                <a:latin typeface="Calibri"/>
                <a:cs typeface="Calibri"/>
              </a:rPr>
              <a:t>P</a:t>
            </a:r>
            <a:r>
              <a:rPr lang="en-US">
                <a:solidFill>
                  <a:schemeClr val="bg2">
                    <a:lumMod val="50000"/>
                  </a:schemeClr>
                </a:solidFill>
                <a:latin typeface="Calibri"/>
                <a:cs typeface="Calibri"/>
              </a:rPr>
              <a:t>ag. 28 </a:t>
            </a:r>
            <a:r>
              <a:rPr lang="en-US" u="sng">
                <a:solidFill>
                  <a:schemeClr val="accent1"/>
                </a:solidFill>
                <a:latin typeface="Calibri"/>
                <a:cs typeface="Calibri"/>
                <a:hlinkClick r:id="rId3" tooltip="https://publications.jrc.ec.europa.eu/repository/handle/JRC118089"/>
              </a:rPr>
              <a:t>https://publications.jrc.ec.europa.eu/repository/handle/JRC118089</a:t>
            </a:r>
            <a:r>
              <a:rPr lang="en-US">
                <a:solidFill>
                  <a:schemeClr val="accent1"/>
                </a:solidFill>
                <a:latin typeface="Calibri"/>
                <a:cs typeface="Calibri"/>
              </a:rPr>
              <a:t> </a:t>
            </a:r>
            <a:endParaRPr/>
          </a:p>
        </p:txBody>
      </p:sp>
      <p:pic>
        <p:nvPicPr>
          <p:cNvPr id="3" name="Picture 2">
            <a:extLst>
              <a:ext uri="{FF2B5EF4-FFF2-40B4-BE49-F238E27FC236}">
                <a16:creationId xmlns:a16="http://schemas.microsoft.com/office/drawing/2014/main" id="{26CA1FC6-36B5-3980-B0DA-AED0083E50AB}"/>
              </a:ext>
            </a:extLst>
          </p:cNvPr>
          <p:cNvPicPr>
            <a:picLocks noChangeAspect="1"/>
          </p:cNvPicPr>
          <p:nvPr/>
        </p:nvPicPr>
        <p:blipFill>
          <a:blip r:embed="rId4"/>
          <a:stretch>
            <a:fillRect/>
          </a:stretch>
        </p:blipFill>
        <p:spPr bwMode="auto">
          <a:xfrm>
            <a:off x="983432" y="280421"/>
            <a:ext cx="603556" cy="774259"/>
          </a:xfrm>
          <a:prstGeom prst="rect">
            <a:avLst/>
          </a:prstGeom>
        </p:spPr>
      </p:pic>
      <p:pic>
        <p:nvPicPr>
          <p:cNvPr id="6" name="Picture 5">
            <a:extLst>
              <a:ext uri="{FF2B5EF4-FFF2-40B4-BE49-F238E27FC236}">
                <a16:creationId xmlns:a16="http://schemas.microsoft.com/office/drawing/2014/main" id="{8652490C-7B0A-D0BE-BF9B-0D0B1AA0D0AE}"/>
              </a:ext>
            </a:extLst>
          </p:cNvPr>
          <p:cNvPicPr>
            <a:picLocks noChangeAspect="1"/>
          </p:cNvPicPr>
          <p:nvPr/>
        </p:nvPicPr>
        <p:blipFill>
          <a:blip r:embed="rId5"/>
          <a:stretch>
            <a:fillRect/>
          </a:stretch>
        </p:blipFill>
        <p:spPr bwMode="auto">
          <a:xfrm>
            <a:off x="6384032" y="344592"/>
            <a:ext cx="2682472" cy="59136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6" name="CasellaDiTesto 5"/>
          <p:cNvSpPr txBox="1"/>
          <p:nvPr/>
        </p:nvSpPr>
        <p:spPr bwMode="auto">
          <a:xfrm>
            <a:off x="1775520" y="594069"/>
            <a:ext cx="25981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B</a:t>
            </a:r>
            <a:r>
              <a:rPr lang="it-IT" sz="3600" b="0" i="0" dirty="0">
                <a:solidFill>
                  <a:schemeClr val="accent1"/>
                </a:solidFill>
                <a:latin typeface="Calibri"/>
                <a:cs typeface="Calibri"/>
              </a:rPr>
              <a:t>ibliography</a:t>
            </a:r>
            <a:endParaRPr lang="it-IT" sz="4000" dirty="0">
              <a:solidFill>
                <a:schemeClr val="accent1"/>
              </a:solidFill>
              <a:latin typeface="Calibri"/>
              <a:cs typeface="Calibri"/>
            </a:endParaRPr>
          </a:p>
        </p:txBody>
      </p:sp>
      <p:sp>
        <p:nvSpPr>
          <p:cNvPr id="2" name="CasellaDiTesto 1"/>
          <p:cNvSpPr txBox="1"/>
          <p:nvPr/>
        </p:nvSpPr>
        <p:spPr bwMode="auto">
          <a:xfrm>
            <a:off x="1101305" y="2366513"/>
            <a:ext cx="8479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endParaRPr lang="en-US">
              <a:latin typeface="Calibri"/>
              <a:cs typeface="Calibri"/>
            </a:endParaRPr>
          </a:p>
        </p:txBody>
      </p:sp>
      <p:sp>
        <p:nvSpPr>
          <p:cNvPr id="8" name="CasellaDiTesto 2"/>
          <p:cNvSpPr txBox="1"/>
          <p:nvPr/>
        </p:nvSpPr>
        <p:spPr bwMode="auto">
          <a:xfrm>
            <a:off x="789899" y="1240400"/>
            <a:ext cx="8693736"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just">
              <a:spcAft>
                <a:spcPts val="600"/>
              </a:spcAft>
              <a:defRPr sz="1400">
                <a:solidFill>
                  <a:srgbClr val="000000"/>
                </a:solidFill>
                <a:latin typeface="Helvetica Neue"/>
              </a:defRPr>
            </a:lvl1pPr>
          </a:lstStyle>
          <a:p>
            <a:r>
              <a:rPr lang="en-US" dirty="0"/>
              <a:t>A. </a:t>
            </a:r>
            <a:r>
              <a:rPr lang="en-US" dirty="0" err="1"/>
              <a:t>Abdulmajeed</a:t>
            </a:r>
            <a:r>
              <a:rPr lang="en-US" dirty="0"/>
              <a:t>, B. Duncan, 2020/06/01, T1  - Cybersecurity Risk Management in Small and Medium-Sized Enterprises: A Systematic Review of Recent Evidence, </a:t>
            </a:r>
            <a:r>
              <a:rPr lang="fr-FR" dirty="0" err="1"/>
              <a:t>conference</a:t>
            </a:r>
            <a:r>
              <a:rPr lang="fr-FR" dirty="0"/>
              <a:t> Paper · June 2020 </a:t>
            </a:r>
            <a:r>
              <a:rPr lang="fr-FR" dirty="0" err="1"/>
              <a:t>DOI</a:t>
            </a:r>
            <a:r>
              <a:rPr lang="fr-FR" dirty="0"/>
              <a:t>: 10.1109/</a:t>
            </a:r>
            <a:r>
              <a:rPr lang="fr-FR" dirty="0" err="1"/>
              <a:t>CyberSA49311.2020.9139638</a:t>
            </a:r>
            <a:endParaRPr lang="en-US" dirty="0"/>
          </a:p>
          <a:p>
            <a:r>
              <a:rPr lang="en-US" dirty="0"/>
              <a:t>M. </a:t>
            </a:r>
            <a:r>
              <a:rPr lang="en-US" dirty="0" err="1"/>
              <a:t>Alshaikh</a:t>
            </a:r>
            <a:r>
              <a:rPr lang="en-US" dirty="0"/>
              <a:t>, Developing cybersecurity culture to influence employee behavior: A practice perspective, Computers &amp; Security, Volume 98, 2020, 102003, ISSN 0167-4048, https://</a:t>
            </a:r>
            <a:r>
              <a:rPr lang="en-US" dirty="0" err="1"/>
              <a:t>doi.org</a:t>
            </a:r>
            <a:r>
              <a:rPr lang="en-US" dirty="0"/>
              <a:t>/10.1016/</a:t>
            </a:r>
            <a:r>
              <a:rPr lang="en-US" dirty="0" err="1"/>
              <a:t>j.cose.2020.102003</a:t>
            </a:r>
            <a:r>
              <a:rPr lang="en-US" dirty="0"/>
              <a:t>.</a:t>
            </a:r>
          </a:p>
          <a:p>
            <a:r>
              <a:rPr lang="en-US" dirty="0"/>
              <a:t>E. Amoroso, 2006, Cyber Security. New Jersey: Silicon Press, first edition, ISBN </a:t>
            </a:r>
            <a:r>
              <a:rPr dirty="0"/>
              <a:t>0929306384</a:t>
            </a:r>
            <a:endParaRPr lang="en-US" dirty="0"/>
          </a:p>
          <a:p>
            <a:r>
              <a:rPr lang="en-US" dirty="0"/>
              <a:t>W. Ashford, 2014. SMEs believes they are immune to cyber attack. Computer Weekly, [online] Available at: </a:t>
            </a:r>
            <a:r>
              <a:rPr lang="en-US" dirty="0">
                <a:hlinkClick r:id="rId2" tooltip="https://www.computerweekly.com/news/2240216202/SMEs-believes-it-is-immune-to-cyber-attack-study-shows"/>
              </a:rPr>
              <a:t>https://</a:t>
            </a:r>
            <a:r>
              <a:rPr lang="en-US" dirty="0" err="1">
                <a:hlinkClick r:id="rId2" tooltip="https://www.computerweekly.com/news/2240216202/SMEs-believes-it-is-immune-to-cyber-attack-study-shows"/>
              </a:rPr>
              <a:t>www.computerweekly.com</a:t>
            </a:r>
            <a:r>
              <a:rPr lang="en-US" dirty="0">
                <a:hlinkClick r:id="rId2" tooltip="https://www.computerweekly.com/news/2240216202/SMEs-believes-it-is-immune-to-cyber-attack-study-shows"/>
              </a:rPr>
              <a:t>/news/2240216202/SMEs-believes-it-is-immune-to-cyber-attack-study-shows</a:t>
            </a:r>
            <a:r>
              <a:rPr lang="en-US" dirty="0"/>
              <a:t> </a:t>
            </a:r>
            <a:endParaRPr dirty="0"/>
          </a:p>
          <a:p>
            <a:r>
              <a:rPr lang="en-US" dirty="0"/>
              <a:t>G. </a:t>
            </a:r>
            <a:r>
              <a:rPr lang="en-US" dirty="0" err="1"/>
              <a:t>Beuchelt</a:t>
            </a:r>
            <a:r>
              <a:rPr lang="en-US" dirty="0"/>
              <a:t>, Chapter 10 - Securing Web Applications, Services, and Servers, Editor J.R. Vacca, Computer and Information Security Handbook (Third Edition), ISBN </a:t>
            </a:r>
            <a:r>
              <a:rPr dirty="0"/>
              <a:t>9780128038437</a:t>
            </a:r>
            <a:r>
              <a:rPr lang="en-US" dirty="0"/>
              <a:t>. </a:t>
            </a:r>
            <a:r>
              <a:rPr lang="en-US" dirty="0">
                <a:hlinkClick r:id="rId3" tooltip="https://www.elsevier.com/books/computer-and-information-security-handbook/vacca/978-0-12-803843-7"/>
              </a:rPr>
              <a:t>https://</a:t>
            </a:r>
            <a:r>
              <a:rPr lang="en-US" dirty="0" err="1">
                <a:hlinkClick r:id="rId3" tooltip="https://www.elsevier.com/books/computer-and-information-security-handbook/vacca/978-0-12-803843-7"/>
              </a:rPr>
              <a:t>www.elsevier.com</a:t>
            </a:r>
            <a:r>
              <a:rPr lang="en-US" dirty="0">
                <a:hlinkClick r:id="rId3" tooltip="https://www.elsevier.com/books/computer-and-information-security-handbook/vacca/978-0-12-803843-7"/>
              </a:rPr>
              <a:t>/books/computer-and-information-security-handbook/</a:t>
            </a:r>
            <a:r>
              <a:rPr lang="en-US" dirty="0" err="1">
                <a:hlinkClick r:id="rId3" tooltip="https://www.elsevier.com/books/computer-and-information-security-handbook/vacca/978-0-12-803843-7"/>
              </a:rPr>
              <a:t>vacca</a:t>
            </a:r>
            <a:r>
              <a:rPr lang="en-US" dirty="0">
                <a:hlinkClick r:id="rId3" tooltip="https://www.elsevier.com/books/computer-and-information-security-handbook/vacca/978-0-12-803843-7"/>
              </a:rPr>
              <a:t>/978-0-12-803843-7</a:t>
            </a:r>
            <a:endParaRPr lang="en-US" dirty="0"/>
          </a:p>
          <a:p>
            <a:r>
              <a:rPr lang="en-US" dirty="0"/>
              <a:t>C. </a:t>
            </a:r>
            <a:r>
              <a:rPr lang="en-US" dirty="0" err="1"/>
              <a:t>Canongia</a:t>
            </a:r>
            <a:r>
              <a:rPr lang="en-US" dirty="0"/>
              <a:t>, R. </a:t>
            </a:r>
            <a:r>
              <a:rPr lang="en-US" dirty="0" err="1"/>
              <a:t>Mandarino</a:t>
            </a:r>
            <a:r>
              <a:rPr lang="en-US" dirty="0"/>
              <a:t>, 2014. Cybersecurity: The New Challenge of the Information Society. In Crisis Management: Concepts, Methodologies, Tools and Applications: 60-80. Hershey, PA: </a:t>
            </a:r>
            <a:r>
              <a:rPr lang="en-US" dirty="0" err="1"/>
              <a:t>IGI</a:t>
            </a:r>
            <a:r>
              <a:rPr lang="en-US" dirty="0"/>
              <a:t> Global. </a:t>
            </a:r>
            <a:r>
              <a:rPr lang="en-US" dirty="0">
                <a:hlinkClick r:id="rId4" tooltip="http://dx.doi.org/10.4018/978-1-4666-4707-7.ch003"/>
              </a:rPr>
              <a:t>http://</a:t>
            </a:r>
            <a:r>
              <a:rPr lang="en-US" dirty="0" err="1">
                <a:hlinkClick r:id="rId4" tooltip="http://dx.doi.org/10.4018/978-1-4666-4707-7.ch003"/>
              </a:rPr>
              <a:t>dx.doi.org</a:t>
            </a:r>
            <a:r>
              <a:rPr lang="en-US" dirty="0">
                <a:hlinkClick r:id="rId4" tooltip="http://dx.doi.org/10.4018/978-1-4666-4707-7.ch003"/>
              </a:rPr>
              <a:t>/10.4018/978-1-4666-4707-</a:t>
            </a:r>
            <a:r>
              <a:rPr lang="en-US" dirty="0" err="1">
                <a:hlinkClick r:id="rId4" tooltip="http://dx.doi.org/10.4018/978-1-4666-4707-7.ch003"/>
              </a:rPr>
              <a:t>7.ch003</a:t>
            </a:r>
            <a:endParaRPr lang="en-US" dirty="0"/>
          </a:p>
          <a:p>
            <a:r>
              <a:rPr lang="en-US" dirty="0"/>
              <a:t>CNSS. 2010. National Information Assurance Glossary. Committee on National Security Systems (CNSS) Instruction No. 4009: </a:t>
            </a:r>
            <a:r>
              <a:rPr lang="en-US" dirty="0">
                <a:hlinkClick r:id="rId5"/>
              </a:rPr>
              <a:t>https://</a:t>
            </a:r>
            <a:r>
              <a:rPr lang="en-US" dirty="0" err="1">
                <a:hlinkClick r:id="rId5"/>
              </a:rPr>
              <a:t>rmf.org</a:t>
            </a:r>
            <a:r>
              <a:rPr lang="en-US" dirty="0">
                <a:hlinkClick r:id="rId5"/>
              </a:rPr>
              <a:t>/wp-content/uploads/2017/10/</a:t>
            </a:r>
            <a:r>
              <a:rPr lang="en-US" dirty="0" err="1">
                <a:hlinkClick r:id="rId5"/>
              </a:rPr>
              <a:t>CNSSI-4009.pdf</a:t>
            </a:r>
            <a:r>
              <a:rPr lang="en-US" dirty="0"/>
              <a:t>   </a:t>
            </a:r>
          </a:p>
          <a:p>
            <a:r>
              <a:rPr lang="en-US" dirty="0"/>
              <a:t>J. Crist, Web Based Attacks , SANS Institute Information Security Reading Room </a:t>
            </a:r>
            <a:r>
              <a:rPr lang="en-US" dirty="0">
                <a:hlinkClick r:id="rId6" tooltip="https://www.sans.org/reading-room/whitepapers/application/web-based-attacks-2053"/>
              </a:rPr>
              <a:t>https://</a:t>
            </a:r>
            <a:r>
              <a:rPr lang="en-US" dirty="0" err="1">
                <a:hlinkClick r:id="rId6" tooltip="https://www.sans.org/reading-room/whitepapers/application/web-based-attacks-2053"/>
              </a:rPr>
              <a:t>www.sans.org</a:t>
            </a:r>
            <a:r>
              <a:rPr lang="en-US" dirty="0">
                <a:hlinkClick r:id="rId6" tooltip="https://www.sans.org/reading-room/whitepapers/application/web-based-attacks-2053"/>
              </a:rPr>
              <a:t>/reading-room/whitepapers/application/web-based-attacks-2053</a:t>
            </a:r>
            <a:r>
              <a:rPr lang="en-US" dirty="0"/>
              <a:t> </a:t>
            </a:r>
            <a:endParaRPr dirty="0"/>
          </a:p>
          <a:p>
            <a:r>
              <a:rPr lang="en-US" dirty="0"/>
              <a:t>DHS. 2014. A Glossary of Common Cybersecurity Terminology. National Initiative for Cybersecurity Careers and Studies: Department of Homeland Security. October 1, 2014: </a:t>
            </a:r>
            <a:r>
              <a:rPr lang="en-US" dirty="0">
                <a:hlinkClick r:id="rId7" tooltip="http://niccs.us-cert.gov/glossary#letter_c"/>
              </a:rPr>
              <a:t>http://</a:t>
            </a:r>
            <a:r>
              <a:rPr lang="en-US" dirty="0" err="1">
                <a:hlinkClick r:id="rId7" tooltip="http://niccs.us-cert.gov/glossary#letter_c"/>
              </a:rPr>
              <a:t>niccs.us-cert.gov</a:t>
            </a:r>
            <a:r>
              <a:rPr lang="en-US" dirty="0">
                <a:hlinkClick r:id="rId7" tooltip="http://niccs.us-cert.gov/glossary#letter_c"/>
              </a:rPr>
              <a:t>/</a:t>
            </a:r>
            <a:r>
              <a:rPr lang="en-US" dirty="0" err="1">
                <a:hlinkClick r:id="rId7" tooltip="http://niccs.us-cert.gov/glossary#letter_c"/>
              </a:rPr>
              <a:t>glossary#letter_c</a:t>
            </a:r>
            <a:r>
              <a:rPr lang="en-US" dirty="0">
                <a:hlinkClick r:id="rId7" tooltip="http://niccs.us-cert.gov/glossary#letter_c"/>
              </a:rPr>
              <a:t> </a:t>
            </a:r>
            <a:r>
              <a:rPr lang="en-US" dirty="0"/>
              <a:t>8. Oxford University Press. 2014. </a:t>
            </a:r>
            <a:endParaRPr dirty="0"/>
          </a:p>
        </p:txBody>
      </p:sp>
      <p:pic>
        <p:nvPicPr>
          <p:cNvPr id="4" name="Picture 3">
            <a:extLst>
              <a:ext uri="{FF2B5EF4-FFF2-40B4-BE49-F238E27FC236}">
                <a16:creationId xmlns:a16="http://schemas.microsoft.com/office/drawing/2014/main" id="{0617F7CB-DDDD-D12B-26AA-4B760A054AAE}"/>
              </a:ext>
            </a:extLst>
          </p:cNvPr>
          <p:cNvPicPr>
            <a:picLocks noChangeAspect="1"/>
          </p:cNvPicPr>
          <p:nvPr/>
        </p:nvPicPr>
        <p:blipFill>
          <a:blip r:embed="rId8"/>
          <a:stretch>
            <a:fillRect/>
          </a:stretch>
        </p:blipFill>
        <p:spPr bwMode="auto">
          <a:xfrm>
            <a:off x="983432" y="280421"/>
            <a:ext cx="603556" cy="774259"/>
          </a:xfrm>
          <a:prstGeom prst="rect">
            <a:avLst/>
          </a:prstGeom>
        </p:spPr>
      </p:pic>
      <p:pic>
        <p:nvPicPr>
          <p:cNvPr id="9" name="Picture 8">
            <a:extLst>
              <a:ext uri="{FF2B5EF4-FFF2-40B4-BE49-F238E27FC236}">
                <a16:creationId xmlns:a16="http://schemas.microsoft.com/office/drawing/2014/main" id="{340CAA30-AF4B-8A89-FFF9-D847AB52B725}"/>
              </a:ext>
            </a:extLst>
          </p:cNvPr>
          <p:cNvPicPr>
            <a:picLocks noChangeAspect="1"/>
          </p:cNvPicPr>
          <p:nvPr/>
        </p:nvPicPr>
        <p:blipFill>
          <a:blip r:embed="rId9"/>
          <a:stretch>
            <a:fillRect/>
          </a:stretch>
        </p:blipFill>
        <p:spPr bwMode="auto">
          <a:xfrm>
            <a:off x="6384032" y="344592"/>
            <a:ext cx="2682472" cy="591363"/>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13" name="TextBox 12"/>
          <p:cNvSpPr txBox="1"/>
          <p:nvPr/>
        </p:nvSpPr>
        <p:spPr bwMode="auto">
          <a:xfrm>
            <a:off x="904786" y="1168375"/>
            <a:ext cx="8172558" cy="4847481"/>
          </a:xfrm>
          <a:prstGeom prst="rect">
            <a:avLst/>
          </a:prstGeom>
          <a:noFill/>
        </p:spPr>
        <p:txBody>
          <a:bodyPr wrap="square">
            <a:spAutoFit/>
          </a:bodyPr>
          <a:lstStyle/>
          <a:p>
            <a:pPr algn="just">
              <a:spcAft>
                <a:spcPts val="600"/>
              </a:spcAft>
              <a:defRPr/>
            </a:pPr>
            <a:r>
              <a:rPr lang="en-US" sz="1200" dirty="0">
                <a:solidFill>
                  <a:srgbClr val="000000"/>
                </a:solidFill>
                <a:latin typeface="Helvetica Neue"/>
              </a:rPr>
              <a:t>ENISA Threat Landscape 2020 - Web-based attacks</a:t>
            </a:r>
            <a:r>
              <a:rPr lang="en-US" sz="1200" dirty="0">
                <a:latin typeface="Calibri"/>
                <a:cs typeface="Calibri"/>
              </a:rPr>
              <a:t> </a:t>
            </a:r>
            <a:r>
              <a:rPr lang="en-US" sz="1200" u="sng" dirty="0">
                <a:latin typeface="Calibri"/>
                <a:cs typeface="Calibri"/>
                <a:hlinkClick r:id="rId2" tooltip="https://www.enisa.europa.eu/publications/web-based-attacks"/>
              </a:rPr>
              <a:t>https://</a:t>
            </a:r>
            <a:r>
              <a:rPr lang="en-US" sz="1200" u="sng" dirty="0" err="1">
                <a:latin typeface="Calibri"/>
                <a:cs typeface="Calibri"/>
                <a:hlinkClick r:id="rId2" tooltip="https://www.enisa.europa.eu/publications/web-based-attacks"/>
              </a:rPr>
              <a:t>www.enisa.europa.eu</a:t>
            </a:r>
            <a:r>
              <a:rPr lang="en-US" sz="1200" u="sng" dirty="0">
                <a:latin typeface="Calibri"/>
                <a:cs typeface="Calibri"/>
                <a:hlinkClick r:id="rId2" tooltip="https://www.enisa.europa.eu/publications/web-based-attacks"/>
              </a:rPr>
              <a:t>/publications/web-based-attacks</a:t>
            </a:r>
            <a:r>
              <a:rPr lang="en-US" sz="1200" dirty="0">
                <a:latin typeface="Calibri"/>
                <a:cs typeface="Calibri"/>
              </a:rPr>
              <a:t> </a:t>
            </a:r>
            <a:endParaRPr sz="1200" dirty="0"/>
          </a:p>
          <a:p>
            <a:pPr algn="just">
              <a:spcAft>
                <a:spcPts val="600"/>
              </a:spcAft>
              <a:defRPr/>
            </a:pPr>
            <a:r>
              <a:rPr lang="it-IT" sz="1200" dirty="0">
                <a:solidFill>
                  <a:srgbClr val="000000"/>
                </a:solidFill>
                <a:latin typeface="Helvetica Neue"/>
              </a:rPr>
              <a:t>Fovino, I., Neisse, R., Hernandez Ramos, J., Polemi, N., Ruzzante, G., Figwer, M. and Lazari, A., A Proposal for a European Cybersecurity Taxonomy, EUR 29868 EN, Publications Office of the European Union, Luxembourg, 2019, ISBN 978-92-76-11603-5, doi:10.2760/106002, JRC118089, </a:t>
            </a:r>
            <a:r>
              <a:rPr lang="en-US" sz="1200" dirty="0">
                <a:solidFill>
                  <a:srgbClr val="000000"/>
                </a:solidFill>
                <a:latin typeface="Helvetica Neue"/>
              </a:rPr>
              <a:t>Pag. 8</a:t>
            </a:r>
            <a:endParaRPr sz="1200" dirty="0">
              <a:solidFill>
                <a:srgbClr val="000000"/>
              </a:solidFill>
              <a:latin typeface="Helvetica Neue"/>
            </a:endParaRPr>
          </a:p>
          <a:p>
            <a:pPr algn="just">
              <a:spcAft>
                <a:spcPts val="600"/>
              </a:spcAft>
              <a:defRPr/>
            </a:pPr>
            <a:r>
              <a:rPr lang="it-IT" sz="1200" dirty="0">
                <a:solidFill>
                  <a:srgbClr val="000000"/>
                </a:solidFill>
                <a:latin typeface="Helvetica Neue"/>
              </a:rPr>
              <a:t>A. Georgiadou, S. Mouzakitis, K. Bounas, D. Askounis (2020): A Cyber-Security Culture Framework for Assessing Organization Readiness, Journal of Computer Information Systems, DOI: 10.1080/08874417.2020.1845583</a:t>
            </a:r>
            <a:endParaRPr lang="en-US" sz="1200" dirty="0">
              <a:solidFill>
                <a:srgbClr val="000000"/>
              </a:solidFill>
              <a:latin typeface="Helvetica Neue"/>
            </a:endParaRPr>
          </a:p>
          <a:p>
            <a:pPr algn="just">
              <a:spcAft>
                <a:spcPts val="600"/>
              </a:spcAft>
              <a:defRPr/>
            </a:pPr>
            <a:r>
              <a:rPr lang="en-US" sz="1200" dirty="0">
                <a:solidFill>
                  <a:srgbClr val="000000"/>
                </a:solidFill>
                <a:latin typeface="Helvetica Neue"/>
              </a:rPr>
              <a:t>B. Guttman, E. Roback, (1995), An Introduction to Computer Security: the NIST Handbook, Special Publication (NIST SP), National Institute of Standards and Technology, Gaithersburg, MD, [online], https://</a:t>
            </a:r>
            <a:r>
              <a:rPr lang="en-US" sz="1200" dirty="0" err="1">
                <a:solidFill>
                  <a:srgbClr val="000000"/>
                </a:solidFill>
                <a:latin typeface="Helvetica Neue"/>
              </a:rPr>
              <a:t>doi.org</a:t>
            </a:r>
            <a:r>
              <a:rPr lang="en-US" sz="1200" dirty="0">
                <a:solidFill>
                  <a:srgbClr val="000000"/>
                </a:solidFill>
                <a:latin typeface="Helvetica Neue"/>
              </a:rPr>
              <a:t>/10.6028/</a:t>
            </a:r>
            <a:r>
              <a:rPr lang="en-US" sz="1200" dirty="0" err="1">
                <a:solidFill>
                  <a:srgbClr val="000000"/>
                </a:solidFill>
                <a:latin typeface="Helvetica Neue"/>
              </a:rPr>
              <a:t>NIST.SP.800-12r1</a:t>
            </a:r>
            <a:r>
              <a:rPr lang="en-US" sz="1200" dirty="0">
                <a:solidFill>
                  <a:srgbClr val="000000"/>
                </a:solidFill>
                <a:latin typeface="Helvetica Neue"/>
              </a:rPr>
              <a:t> (Accessed June 18, 2021)</a:t>
            </a:r>
            <a:endParaRPr sz="1200" dirty="0">
              <a:solidFill>
                <a:srgbClr val="000000"/>
              </a:solidFill>
              <a:latin typeface="Helvetica Neue"/>
            </a:endParaRPr>
          </a:p>
          <a:p>
            <a:pPr algn="just">
              <a:spcAft>
                <a:spcPts val="600"/>
              </a:spcAft>
              <a:defRPr/>
            </a:pPr>
            <a:r>
              <a:rPr lang="en-US" sz="1200" dirty="0" err="1">
                <a:solidFill>
                  <a:srgbClr val="000000"/>
                </a:solidFill>
                <a:latin typeface="Helvetica Neue"/>
              </a:rPr>
              <a:t>ITU</a:t>
            </a:r>
            <a:r>
              <a:rPr lang="en-US" sz="1200" dirty="0">
                <a:solidFill>
                  <a:srgbClr val="000000"/>
                </a:solidFill>
                <a:latin typeface="Helvetica Neue"/>
              </a:rPr>
              <a:t>. 2009. Overview of Cybersecurity. Recommendation ITU-T </a:t>
            </a:r>
            <a:r>
              <a:rPr lang="en-US" sz="1200" dirty="0" err="1">
                <a:solidFill>
                  <a:srgbClr val="000000"/>
                </a:solidFill>
                <a:latin typeface="Helvetica Neue"/>
              </a:rPr>
              <a:t>X.1205</a:t>
            </a:r>
            <a:r>
              <a:rPr lang="en-US" sz="1200" dirty="0">
                <a:solidFill>
                  <a:srgbClr val="000000"/>
                </a:solidFill>
                <a:latin typeface="Helvetica Neue"/>
              </a:rPr>
              <a:t>. Geneva: International Telecommunication Union (</a:t>
            </a:r>
            <a:r>
              <a:rPr lang="en-US" sz="1200" dirty="0" err="1">
                <a:solidFill>
                  <a:srgbClr val="000000"/>
                </a:solidFill>
                <a:latin typeface="Helvetica Neue"/>
              </a:rPr>
              <a:t>ITU</a:t>
            </a:r>
            <a:r>
              <a:rPr lang="en-US" sz="1200" dirty="0">
                <a:solidFill>
                  <a:srgbClr val="000000"/>
                </a:solidFill>
                <a:latin typeface="Helvetica Neue"/>
              </a:rPr>
              <a:t>). </a:t>
            </a:r>
            <a:r>
              <a:rPr lang="en-US" sz="1200" u="sng" dirty="0">
                <a:latin typeface="Calibri"/>
                <a:cs typeface="Calibri"/>
                <a:hlinkClick r:id="rId3" tooltip="http://www.itu.int/rec/T-REC-X.1205-200804-I/en"/>
              </a:rPr>
              <a:t>http://</a:t>
            </a:r>
            <a:r>
              <a:rPr lang="en-US" sz="1200" u="sng" dirty="0" err="1">
                <a:latin typeface="Calibri"/>
                <a:cs typeface="Calibri"/>
                <a:hlinkClick r:id="rId3" tooltip="http://www.itu.int/rec/T-REC-X.1205-200804-I/en"/>
              </a:rPr>
              <a:t>www.itu.int</a:t>
            </a:r>
            <a:r>
              <a:rPr lang="en-US" sz="1200" u="sng" dirty="0">
                <a:latin typeface="Calibri"/>
                <a:cs typeface="Calibri"/>
                <a:hlinkClick r:id="rId3" tooltip="http://www.itu.int/rec/T-REC-X.1205-200804-I/en"/>
              </a:rPr>
              <a:t>/rec/T-REC-</a:t>
            </a:r>
            <a:r>
              <a:rPr lang="en-US" sz="1200" u="sng" dirty="0" err="1">
                <a:latin typeface="Calibri"/>
                <a:cs typeface="Calibri"/>
                <a:hlinkClick r:id="rId3" tooltip="http://www.itu.int/rec/T-REC-X.1205-200804-I/en"/>
              </a:rPr>
              <a:t>X.1205</a:t>
            </a:r>
            <a:r>
              <a:rPr lang="en-US" sz="1200" u="sng" dirty="0">
                <a:latin typeface="Calibri"/>
                <a:cs typeface="Calibri"/>
                <a:hlinkClick r:id="rId3" tooltip="http://www.itu.int/rec/T-REC-X.1205-200804-I/en"/>
              </a:rPr>
              <a:t>-200804-I/</a:t>
            </a:r>
            <a:r>
              <a:rPr lang="en-US" sz="1200" u="sng" dirty="0" err="1">
                <a:latin typeface="Calibri"/>
                <a:cs typeface="Calibri"/>
                <a:hlinkClick r:id="rId3" tooltip="http://www.itu.int/rec/T-REC-X.1205-200804-I/en"/>
              </a:rPr>
              <a:t>en</a:t>
            </a:r>
            <a:endParaRPr lang="en-US" sz="1200" dirty="0">
              <a:latin typeface="Calibri"/>
              <a:cs typeface="Calibri"/>
            </a:endParaRPr>
          </a:p>
          <a:p>
            <a:pPr algn="just">
              <a:spcAft>
                <a:spcPts val="600"/>
              </a:spcAft>
              <a:defRPr/>
            </a:pPr>
            <a:r>
              <a:rPr lang="en-US" sz="1200" dirty="0">
                <a:solidFill>
                  <a:srgbClr val="000000"/>
                </a:solidFill>
                <a:latin typeface="Helvetica Neue"/>
              </a:rPr>
              <a:t>P. </a:t>
            </a:r>
            <a:r>
              <a:rPr lang="it-IT" sz="1200" dirty="0">
                <a:solidFill>
                  <a:srgbClr val="000000"/>
                </a:solidFill>
                <a:latin typeface="Helvetica Neue"/>
              </a:rPr>
              <a:t>Jasheeda, T.K.P.Rajagopal, R.Subathra, </a:t>
            </a:r>
            <a:r>
              <a:rPr lang="en-US" sz="1200" dirty="0">
                <a:solidFill>
                  <a:srgbClr val="000000"/>
                </a:solidFill>
                <a:latin typeface="Helvetica Neue"/>
              </a:rPr>
              <a:t>Multivariate Correlation Analysis based detection of DOS with </a:t>
            </a:r>
            <a:r>
              <a:rPr lang="en-US" sz="1200" dirty="0" err="1">
                <a:solidFill>
                  <a:srgbClr val="000000"/>
                </a:solidFill>
                <a:latin typeface="Helvetica Neue"/>
              </a:rPr>
              <a:t>Tracebacking</a:t>
            </a:r>
            <a:r>
              <a:rPr lang="en-US" sz="1200" dirty="0">
                <a:solidFill>
                  <a:srgbClr val="000000"/>
                </a:solidFill>
                <a:latin typeface="Helvetica Neue"/>
              </a:rPr>
              <a:t>, International Journal On Engineering Technology and Sciences – </a:t>
            </a:r>
            <a:r>
              <a:rPr lang="en-US" sz="1200" dirty="0" err="1">
                <a:solidFill>
                  <a:srgbClr val="000000"/>
                </a:solidFill>
                <a:latin typeface="Helvetica Neue"/>
              </a:rPr>
              <a:t>IJETS</a:t>
            </a:r>
            <a:r>
              <a:rPr lang="en-US" sz="1200" dirty="0">
                <a:solidFill>
                  <a:srgbClr val="000000"/>
                </a:solidFill>
                <a:latin typeface="Helvetica Neue"/>
              </a:rPr>
              <a:t>™ ISSN (P): 2349-3968, ISSN (O): 2349-3976 Volume 2 Issue 4, April -2015</a:t>
            </a:r>
          </a:p>
          <a:p>
            <a:pPr algn="just">
              <a:spcAft>
                <a:spcPts val="600"/>
              </a:spcAft>
              <a:defRPr/>
            </a:pPr>
            <a:r>
              <a:rPr lang="en-US" sz="1200" dirty="0">
                <a:solidFill>
                  <a:srgbClr val="000000"/>
                </a:solidFill>
                <a:latin typeface="Helvetica Neue"/>
              </a:rPr>
              <a:t>R. A. Kemmerer, 2003. Cybersecurity. Proceedings of the 25th IEEE International Conference on Software Engineering: 705-715. </a:t>
            </a:r>
            <a:r>
              <a:rPr lang="en-US" sz="1200" u="sng" dirty="0">
                <a:latin typeface="Calibri"/>
                <a:cs typeface="Calibri"/>
                <a:hlinkClick r:id="rId4" tooltip="http://dx.doi.org/10.1109/ICSE.2003.1201257"/>
              </a:rPr>
              <a:t>http://</a:t>
            </a:r>
            <a:r>
              <a:rPr lang="en-US" sz="1200" u="sng" dirty="0" err="1">
                <a:latin typeface="Calibri"/>
                <a:cs typeface="Calibri"/>
                <a:hlinkClick r:id="rId4" tooltip="http://dx.doi.org/10.1109/ICSE.2003.1201257"/>
              </a:rPr>
              <a:t>dx.doi.org</a:t>
            </a:r>
            <a:r>
              <a:rPr lang="en-US" sz="1200" u="sng" dirty="0">
                <a:latin typeface="Calibri"/>
                <a:cs typeface="Calibri"/>
                <a:hlinkClick r:id="rId4" tooltip="http://dx.doi.org/10.1109/ICSE.2003.1201257"/>
              </a:rPr>
              <a:t>/10.1109/</a:t>
            </a:r>
            <a:r>
              <a:rPr lang="en-US" sz="1200" u="sng" dirty="0" err="1">
                <a:latin typeface="Calibri"/>
                <a:cs typeface="Calibri"/>
                <a:hlinkClick r:id="rId4" tooltip="http://dx.doi.org/10.1109/ICSE.2003.1201257"/>
              </a:rPr>
              <a:t>ICSE.2003.1201257</a:t>
            </a:r>
            <a:endParaRPr lang="en-US" sz="1200" dirty="0">
              <a:latin typeface="Calibri"/>
              <a:cs typeface="Calibri"/>
            </a:endParaRPr>
          </a:p>
          <a:p>
            <a:pPr>
              <a:spcAft>
                <a:spcPts val="600"/>
              </a:spcAft>
              <a:defRPr/>
            </a:pPr>
            <a:r>
              <a:rPr lang="en-US" sz="1200" dirty="0">
                <a:solidFill>
                  <a:srgbClr val="000000"/>
                </a:solidFill>
                <a:latin typeface="Helvetica Neue"/>
              </a:rPr>
              <a:t>J. A. Lewis, 2006. Cybersecurity and Critical Infrastructure Protection. Washington, DC: Center for Strategic and International Studies. </a:t>
            </a:r>
            <a:r>
              <a:rPr lang="en-US" sz="1200" u="sng" dirty="0">
                <a:latin typeface="Calibri"/>
                <a:cs typeface="Calibri"/>
                <a:hlinkClick r:id="rId5" tooltip="https://csis.org/publication/cybersecurity-and-critical-infrastructure-protection"/>
              </a:rPr>
              <a:t>http://</a:t>
            </a:r>
            <a:r>
              <a:rPr lang="en-US" sz="1200" u="sng" dirty="0" err="1">
                <a:latin typeface="Calibri"/>
                <a:cs typeface="Calibri"/>
                <a:hlinkClick r:id="rId5" tooltip="https://csis.org/publication/cybersecurity-and-critical-infrastructure-protection"/>
              </a:rPr>
              <a:t>csis.org</a:t>
            </a:r>
            <a:r>
              <a:rPr lang="en-US" sz="1200" u="sng" dirty="0">
                <a:latin typeface="Calibri"/>
                <a:cs typeface="Calibri"/>
                <a:hlinkClick r:id="rId5" tooltip="https://csis.org/publication/cybersecurity-and-critical-infrastructure-protection"/>
              </a:rPr>
              <a:t>/publication/cybersecurity-and-critical-infrastructure-pr...</a:t>
            </a:r>
            <a:endParaRPr lang="en-US" sz="1200" dirty="0">
              <a:latin typeface="Calibri"/>
              <a:cs typeface="Calibri"/>
            </a:endParaRPr>
          </a:p>
          <a:p>
            <a:pPr>
              <a:spcAft>
                <a:spcPts val="600"/>
              </a:spcAft>
              <a:defRPr/>
            </a:pPr>
            <a:r>
              <a:rPr lang="en-US" sz="1200" dirty="0">
                <a:solidFill>
                  <a:srgbClr val="000000"/>
                </a:solidFill>
                <a:latin typeface="Helvetica Neue"/>
              </a:rPr>
              <a:t>Microsoft Official Academic, Course (8 July 2008). </a:t>
            </a:r>
            <a:r>
              <a:rPr lang="en-US" sz="1200" b="0" i="1" u="sng" strike="noStrike" dirty="0">
                <a:latin typeface="Calibri"/>
                <a:cs typeface="Calibri"/>
                <a:hlinkClick r:id="rId6" tooltip="https://books.google.com/books?id=JDxxDwAAQBAJ&amp;q=%22Client%22+computing+-wikipedia&amp;pg=PA280"/>
              </a:rPr>
              <a:t>Exam 70-643 Windows Server 2008 Applications Infrastructure Configuration</a:t>
            </a:r>
            <a:r>
              <a:rPr lang="en-US" sz="1200" b="0" i="0" dirty="0">
                <a:latin typeface="Calibri"/>
                <a:cs typeface="Calibri"/>
              </a:rPr>
              <a:t>. </a:t>
            </a:r>
            <a:r>
              <a:rPr lang="en-US" sz="1200" dirty="0">
                <a:solidFill>
                  <a:srgbClr val="000000"/>
                </a:solidFill>
                <a:latin typeface="Helvetica Neue"/>
              </a:rPr>
              <a:t>John Wiley &amp; Sons</a:t>
            </a:r>
            <a:r>
              <a:rPr lang="en-US" sz="1200" b="0" i="0" dirty="0">
                <a:latin typeface="Calibri"/>
                <a:cs typeface="Calibri"/>
              </a:rPr>
              <a:t>. </a:t>
            </a:r>
            <a:r>
              <a:rPr lang="en-US" sz="1200" b="0" i="0" u="sng" strike="noStrike" dirty="0">
                <a:latin typeface="Calibri"/>
                <a:cs typeface="Calibri"/>
                <a:hlinkClick r:id="rId7" tooltip="ISBN (identifier)"/>
              </a:rPr>
              <a:t>ISBN</a:t>
            </a:r>
            <a:r>
              <a:rPr lang="en-US" sz="1200" b="0" i="0" dirty="0">
                <a:latin typeface="Calibri"/>
                <a:cs typeface="Calibri"/>
              </a:rPr>
              <a:t> </a:t>
            </a:r>
            <a:r>
              <a:rPr lang="en-US" sz="1200" b="0" i="0" u="sng" strike="noStrike" dirty="0">
                <a:latin typeface="Calibri"/>
                <a:cs typeface="Calibri"/>
                <a:hlinkClick r:id="rId8" tooltip="Special:BookSources/978-0-470-22513-4"/>
              </a:rPr>
              <a:t>978-0-470-22513-4</a:t>
            </a:r>
            <a:r>
              <a:rPr lang="en-US" sz="1200" b="0" i="0" dirty="0">
                <a:latin typeface="Calibri"/>
                <a:cs typeface="Calibri"/>
              </a:rPr>
              <a:t> </a:t>
            </a:r>
            <a:endParaRPr lang="en-US" sz="1200" dirty="0">
              <a:latin typeface="Calibri"/>
              <a:cs typeface="Calibri"/>
            </a:endParaRPr>
          </a:p>
          <a:p>
            <a:pPr>
              <a:spcAft>
                <a:spcPts val="600"/>
              </a:spcAft>
              <a:defRPr/>
            </a:pPr>
            <a:r>
              <a:rPr lang="en-US" sz="1200" dirty="0">
                <a:solidFill>
                  <a:srgbClr val="000000"/>
                </a:solidFill>
                <a:latin typeface="Helvetica Neue"/>
              </a:rPr>
              <a:t>Oxford University Press. 2014. Oxford Online Dictionary. Oxford: Oxford University Press. October 1, 2014: </a:t>
            </a:r>
            <a:r>
              <a:rPr lang="en-US" sz="1200" u="sng" dirty="0">
                <a:latin typeface="Calibri"/>
                <a:cs typeface="Calibri"/>
                <a:hlinkClick r:id="rId9" tooltip="http://www.oxforddictionaries.com/definition/english/Cybersecurity"/>
              </a:rPr>
              <a:t>http://</a:t>
            </a:r>
            <a:r>
              <a:rPr lang="en-US" sz="1200" u="sng" dirty="0" err="1">
                <a:latin typeface="Calibri"/>
                <a:cs typeface="Calibri"/>
                <a:hlinkClick r:id="rId9" tooltip="http://www.oxforddictionaries.com/definition/english/Cybersecurity"/>
              </a:rPr>
              <a:t>www.oxforddictionaries.com</a:t>
            </a:r>
            <a:r>
              <a:rPr lang="en-US" sz="1200" u="sng" dirty="0">
                <a:latin typeface="Calibri"/>
                <a:cs typeface="Calibri"/>
                <a:hlinkClick r:id="rId9" tooltip="http://www.oxforddictionaries.com/definition/english/Cybersecurity"/>
              </a:rPr>
              <a:t>/definition/</a:t>
            </a:r>
            <a:r>
              <a:rPr lang="en-US" sz="1200" u="sng" dirty="0" err="1">
                <a:latin typeface="Calibri"/>
                <a:cs typeface="Calibri"/>
                <a:hlinkClick r:id="rId9" tooltip="http://www.oxforddictionaries.com/definition/english/Cybersecurity"/>
              </a:rPr>
              <a:t>english</a:t>
            </a:r>
            <a:r>
              <a:rPr lang="en-US" sz="1200" u="sng" dirty="0">
                <a:latin typeface="Calibri"/>
                <a:cs typeface="Calibri"/>
                <a:hlinkClick r:id="rId9" tooltip="http://www.oxforddictionaries.com/definition/english/Cybersecurity"/>
              </a:rPr>
              <a:t>/Cybersecurity</a:t>
            </a:r>
            <a:endParaRPr lang="en-US" sz="1200" dirty="0">
              <a:latin typeface="Calibri"/>
              <a:cs typeface="Calibri"/>
            </a:endParaRPr>
          </a:p>
        </p:txBody>
      </p:sp>
      <p:pic>
        <p:nvPicPr>
          <p:cNvPr id="2" name="Picture 1">
            <a:extLst>
              <a:ext uri="{FF2B5EF4-FFF2-40B4-BE49-F238E27FC236}">
                <a16:creationId xmlns:a16="http://schemas.microsoft.com/office/drawing/2014/main" id="{059FB6D8-AE90-571E-972F-3EF502497822}"/>
              </a:ext>
            </a:extLst>
          </p:cNvPr>
          <p:cNvPicPr>
            <a:picLocks noChangeAspect="1"/>
          </p:cNvPicPr>
          <p:nvPr/>
        </p:nvPicPr>
        <p:blipFill>
          <a:blip r:embed="rId10"/>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6CF743AE-9039-CE7F-1CF6-B05C88CF7CFB}"/>
              </a:ext>
            </a:extLst>
          </p:cNvPr>
          <p:cNvPicPr>
            <a:picLocks noChangeAspect="1"/>
          </p:cNvPicPr>
          <p:nvPr/>
        </p:nvPicPr>
        <p:blipFill>
          <a:blip r:embed="rId11"/>
          <a:stretch>
            <a:fillRect/>
          </a:stretch>
        </p:blipFill>
        <p:spPr bwMode="auto">
          <a:xfrm>
            <a:off x="6384032" y="344592"/>
            <a:ext cx="2682472" cy="591363"/>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19" name="TextBox 18"/>
          <p:cNvSpPr txBox="1"/>
          <p:nvPr/>
        </p:nvSpPr>
        <p:spPr bwMode="auto">
          <a:xfrm>
            <a:off x="983432" y="1054680"/>
            <a:ext cx="8172558" cy="2785378"/>
          </a:xfrm>
          <a:prstGeom prst="rect">
            <a:avLst/>
          </a:prstGeom>
          <a:noFill/>
        </p:spPr>
        <p:txBody>
          <a:bodyPr wrap="square">
            <a:spAutoFit/>
          </a:bodyPr>
          <a:lstStyle/>
          <a:p>
            <a:pPr>
              <a:spcAft>
                <a:spcPts val="600"/>
              </a:spcAft>
              <a:defRPr/>
            </a:pPr>
            <a:r>
              <a:rPr lang="en-US" sz="1200" dirty="0">
                <a:solidFill>
                  <a:srgbClr val="000000"/>
                </a:solidFill>
                <a:latin typeface="Helvetica Neue"/>
              </a:rPr>
              <a:t>D. </a:t>
            </a:r>
            <a:r>
              <a:rPr lang="en-US" sz="1200" dirty="0" err="1">
                <a:solidFill>
                  <a:srgbClr val="000000"/>
                </a:solidFill>
                <a:latin typeface="Helvetica Neue"/>
              </a:rPr>
              <a:t>Popescul</a:t>
            </a:r>
            <a:r>
              <a:rPr lang="en-US" sz="1200" dirty="0">
                <a:solidFill>
                  <a:srgbClr val="000000"/>
                </a:solidFill>
                <a:latin typeface="Helvetica Neue"/>
              </a:rPr>
              <a:t>, Daniela, The Confidentiality – Integrity – Accessibility Triad into the Knowledge Security. A Reassessment from the Point of View of the Knowledge Contribution to Innovation, 2011/06/29, </a:t>
            </a:r>
            <a:r>
              <a:rPr lang="it-IT" sz="1200" dirty="0">
                <a:solidFill>
                  <a:srgbClr val="000000"/>
                </a:solidFill>
                <a:latin typeface="Helvetica Neue"/>
              </a:rPr>
              <a:t>Article</a:t>
            </a:r>
            <a:r>
              <a:rPr lang="en-US" sz="1200" dirty="0">
                <a:solidFill>
                  <a:srgbClr val="000000"/>
                </a:solidFill>
                <a:latin typeface="Helvetica Neue"/>
              </a:rPr>
              <a:t> SP 978, VL  - 4</a:t>
            </a:r>
            <a:endParaRPr sz="1200" dirty="0">
              <a:solidFill>
                <a:srgbClr val="000000"/>
              </a:solidFill>
              <a:latin typeface="Helvetica Neue"/>
            </a:endParaRPr>
          </a:p>
          <a:p>
            <a:pPr>
              <a:spcAft>
                <a:spcPts val="600"/>
              </a:spcAft>
              <a:defRPr/>
            </a:pPr>
            <a:r>
              <a:rPr lang="en-US" sz="1200" dirty="0">
                <a:solidFill>
                  <a:srgbClr val="000000"/>
                </a:solidFill>
                <a:latin typeface="Helvetica Neue"/>
              </a:rPr>
              <a:t>Public Safety Canada. 2014. Terminology Bulletin 281:Emergency Management Vocabulary.  Ottawa:  Translation Bureau, Government of Canada.</a:t>
            </a:r>
            <a:r>
              <a:rPr lang="en-US" sz="1400" dirty="0">
                <a:latin typeface="Calibri"/>
                <a:cs typeface="Calibri"/>
              </a:rPr>
              <a:t> </a:t>
            </a:r>
            <a:r>
              <a:rPr lang="en-US" sz="1400" u="sng" dirty="0">
                <a:latin typeface="Calibri"/>
                <a:cs typeface="Calibri"/>
                <a:hlinkClick r:id="rId2" tooltip="http://www.bt-tb.tpsgc-pwgsc.gc.ca/publications/documents/urgence-emergency.pdf"/>
              </a:rPr>
              <a:t>http://www.bt-tb.tpsgc pwgsc.gc.ca/publications/documents/urgence-emerge...</a:t>
            </a:r>
            <a:endParaRPr lang="en-US" sz="1400" dirty="0">
              <a:latin typeface="Calibri"/>
              <a:cs typeface="Calibri"/>
            </a:endParaRPr>
          </a:p>
          <a:p>
            <a:pPr>
              <a:spcAft>
                <a:spcPts val="600"/>
              </a:spcAft>
              <a:defRPr/>
            </a:pPr>
            <a:r>
              <a:rPr lang="en-US" sz="1200" dirty="0">
                <a:solidFill>
                  <a:srgbClr val="000000"/>
                </a:solidFill>
                <a:latin typeface="Helvetica Neue"/>
              </a:rPr>
              <a:t>K. </a:t>
            </a:r>
            <a:r>
              <a:rPr lang="en-US" sz="1200" dirty="0" err="1">
                <a:solidFill>
                  <a:srgbClr val="000000"/>
                </a:solidFill>
                <a:latin typeface="Helvetica Neue"/>
              </a:rPr>
              <a:t>Reegård</a:t>
            </a:r>
            <a:r>
              <a:rPr lang="en-US" sz="1200" dirty="0">
                <a:solidFill>
                  <a:srgbClr val="000000"/>
                </a:solidFill>
                <a:latin typeface="Helvetica Neue"/>
              </a:rPr>
              <a:t>, C. Blackett, V. Katta, The Concept of Cybersecurity Culture, September 2019, Conference: 29th European Safety and Reliability Conference (ESREL)At: Hannover, DOI:10.3850/978-981-11-2724-3_0761-cd</a:t>
            </a:r>
            <a:endParaRPr sz="1200" dirty="0">
              <a:solidFill>
                <a:srgbClr val="000000"/>
              </a:solidFill>
              <a:latin typeface="Helvetica Neue"/>
            </a:endParaRPr>
          </a:p>
          <a:p>
            <a:pPr>
              <a:spcAft>
                <a:spcPts val="600"/>
              </a:spcAft>
              <a:defRPr/>
            </a:pPr>
            <a:r>
              <a:rPr lang="it-IT" sz="1200" dirty="0">
                <a:solidFill>
                  <a:srgbClr val="000000"/>
                </a:solidFill>
                <a:latin typeface="Helvetica Neue"/>
              </a:rPr>
              <a:t>R. Shipsey, Computer security, CO3326 2009, </a:t>
            </a:r>
            <a:r>
              <a:rPr lang="en-US" sz="1200" dirty="0">
                <a:solidFill>
                  <a:srgbClr val="000000"/>
                </a:solidFill>
                <a:latin typeface="Helvetica Neue"/>
              </a:rPr>
              <a:t>guide prepared for the University of London International </a:t>
            </a:r>
            <a:r>
              <a:rPr lang="en-US" sz="1200" dirty="0" err="1">
                <a:solidFill>
                  <a:srgbClr val="000000"/>
                </a:solidFill>
                <a:latin typeface="Helvetica Neue"/>
              </a:rPr>
              <a:t>Programmes</a:t>
            </a:r>
            <a:endParaRPr lang="en-US" sz="1200" dirty="0">
              <a:solidFill>
                <a:srgbClr val="000000"/>
              </a:solidFill>
              <a:latin typeface="Helvetica Neue"/>
            </a:endParaRPr>
          </a:p>
          <a:p>
            <a:pPr>
              <a:spcAft>
                <a:spcPts val="600"/>
              </a:spcAft>
              <a:defRPr/>
            </a:pPr>
            <a:r>
              <a:rPr lang="en-US" sz="1200" dirty="0">
                <a:solidFill>
                  <a:srgbClr val="000000"/>
                </a:solidFill>
                <a:latin typeface="Helvetica Neue"/>
              </a:rPr>
              <a:t>A. Vishwanath, L. Seng Neo, P. Goh, S. Lee, M. Khader, G. Ong, J. Chin, Cyber hygiene: The concept, its measure, and its initial tests, Decision Support Systems, Volume 128-2020, 113160, ISSN 0167-9236, https://doi.org/10.1016/j.dss.2019.113160.</a:t>
            </a:r>
            <a:endParaRPr sz="1200" dirty="0">
              <a:solidFill>
                <a:srgbClr val="000000"/>
              </a:solidFill>
              <a:latin typeface="Helvetica Neue"/>
            </a:endParaRPr>
          </a:p>
          <a:p>
            <a:pPr algn="l">
              <a:spcAft>
                <a:spcPts val="600"/>
              </a:spcAft>
              <a:defRPr/>
            </a:pPr>
            <a:endParaRPr lang="en-US" sz="1400" dirty="0">
              <a:latin typeface="Calibri"/>
              <a:cs typeface="Calibri"/>
            </a:endParaRPr>
          </a:p>
        </p:txBody>
      </p:sp>
      <p:pic>
        <p:nvPicPr>
          <p:cNvPr id="2" name="Picture 1">
            <a:extLst>
              <a:ext uri="{FF2B5EF4-FFF2-40B4-BE49-F238E27FC236}">
                <a16:creationId xmlns:a16="http://schemas.microsoft.com/office/drawing/2014/main" id="{F2F58BC9-5B75-AE88-17B2-E8CB133EC54D}"/>
              </a:ext>
            </a:extLst>
          </p:cNvPr>
          <p:cNvPicPr>
            <a:picLocks noChangeAspect="1"/>
          </p:cNvPicPr>
          <p:nvPr/>
        </p:nvPicPr>
        <p:blipFill>
          <a:blip r:embed="rId3"/>
          <a:stretch>
            <a:fillRect/>
          </a:stretch>
        </p:blipFill>
        <p:spPr bwMode="auto">
          <a:xfrm>
            <a:off x="983432" y="280421"/>
            <a:ext cx="603556" cy="774259"/>
          </a:xfrm>
          <a:prstGeom prst="rect">
            <a:avLst/>
          </a:prstGeom>
        </p:spPr>
      </p:pic>
      <p:pic>
        <p:nvPicPr>
          <p:cNvPr id="3" name="Picture 2">
            <a:extLst>
              <a:ext uri="{FF2B5EF4-FFF2-40B4-BE49-F238E27FC236}">
                <a16:creationId xmlns:a16="http://schemas.microsoft.com/office/drawing/2014/main" id="{845AD289-B53C-D492-1994-87850711178A}"/>
              </a:ext>
            </a:extLst>
          </p:cNvPr>
          <p:cNvPicPr>
            <a:picLocks noChangeAspect="1"/>
          </p:cNvPicPr>
          <p:nvPr/>
        </p:nvPicPr>
        <p:blipFill>
          <a:blip r:embed="rId4"/>
          <a:stretch>
            <a:fillRect/>
          </a:stretch>
        </p:blipFill>
        <p:spPr bwMode="auto">
          <a:xfrm>
            <a:off x="6384032" y="344592"/>
            <a:ext cx="2682472" cy="5913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703512" y="416807"/>
            <a:ext cx="7766936" cy="688908"/>
          </a:xfrm>
        </p:spPr>
        <p:txBody>
          <a:bodyPr/>
          <a:lstStyle/>
          <a:p>
            <a:pPr algn="l">
              <a:defRPr/>
            </a:pPr>
            <a:r>
              <a:rPr lang="it-IT" sz="3600" dirty="0">
                <a:latin typeface="Quantify"/>
              </a:rPr>
              <a:t>Today</a:t>
            </a:r>
            <a:endParaRPr sz="3600" dirty="0">
              <a:latin typeface="Quantify"/>
            </a:endParaRPr>
          </a:p>
        </p:txBody>
      </p:sp>
      <p:sp>
        <p:nvSpPr>
          <p:cNvPr id="3" name="Subtitle 2"/>
          <p:cNvSpPr>
            <a:spLocks noGrp="1"/>
          </p:cNvSpPr>
          <p:nvPr>
            <p:ph type="subTitle" idx="1"/>
          </p:nvPr>
        </p:nvSpPr>
        <p:spPr bwMode="auto">
          <a:xfrm>
            <a:off x="1241868" y="1916832"/>
            <a:ext cx="7766936" cy="4136790"/>
          </a:xfrm>
        </p:spPr>
        <p:txBody>
          <a:bodyPr>
            <a:normAutofit/>
          </a:bodyPr>
          <a:lstStyle/>
          <a:p>
            <a:pPr marL="285750" indent="-285750" algn="l">
              <a:lnSpc>
                <a:spcPct val="110000"/>
              </a:lnSpc>
              <a:buFont typeface="Wingdings"/>
              <a:buChar char="q"/>
              <a:defRPr/>
            </a:pPr>
            <a:r>
              <a:rPr lang="it-IT" sz="1500" dirty="0" err="1">
                <a:solidFill>
                  <a:srgbClr val="000000"/>
                </a:solidFill>
                <a:latin typeface="Helvetica Neue"/>
              </a:rPr>
              <a:t>Everything</a:t>
            </a:r>
            <a:r>
              <a:rPr lang="it-IT" sz="1500" dirty="0">
                <a:solidFill>
                  <a:srgbClr val="000000"/>
                </a:solidFill>
                <a:latin typeface="Helvetica Neue"/>
              </a:rPr>
              <a:t> </a:t>
            </a:r>
            <a:r>
              <a:rPr lang="it-IT" sz="1500" dirty="0" err="1">
                <a:solidFill>
                  <a:srgbClr val="000000"/>
                </a:solidFill>
                <a:latin typeface="Helvetica Neue"/>
              </a:rPr>
              <a:t>is</a:t>
            </a:r>
            <a:r>
              <a:rPr lang="it-IT" sz="1500" dirty="0">
                <a:solidFill>
                  <a:srgbClr val="000000"/>
                </a:solidFill>
                <a:latin typeface="Helvetica Neue"/>
              </a:rPr>
              <a:t> a </a:t>
            </a:r>
            <a:r>
              <a:rPr lang="it-IT" sz="1500" b="1" dirty="0">
                <a:solidFill>
                  <a:srgbClr val="000000"/>
                </a:solidFill>
                <a:latin typeface="Helvetica Neue"/>
              </a:rPr>
              <a:t>computer</a:t>
            </a:r>
            <a:endParaRPr sz="1500" b="1" dirty="0">
              <a:solidFill>
                <a:srgbClr val="000000"/>
              </a:solidFill>
              <a:latin typeface="Helvetica Neue"/>
            </a:endParaRPr>
          </a:p>
          <a:p>
            <a:pPr marL="285750" indent="-285750" algn="l">
              <a:lnSpc>
                <a:spcPct val="110000"/>
              </a:lnSpc>
              <a:buFont typeface="Wingdings"/>
              <a:buChar char="q"/>
              <a:defRPr/>
            </a:pPr>
            <a:r>
              <a:rPr lang="en-US" sz="1500" dirty="0">
                <a:solidFill>
                  <a:srgbClr val="000000"/>
                </a:solidFill>
                <a:latin typeface="Helvetica Neue"/>
              </a:rPr>
              <a:t>Everything can be connected to the </a:t>
            </a:r>
            <a:r>
              <a:rPr lang="en-US" sz="1500" b="1" dirty="0">
                <a:solidFill>
                  <a:srgbClr val="000000"/>
                </a:solidFill>
                <a:latin typeface="Helvetica Neue"/>
              </a:rPr>
              <a:t>Internet</a:t>
            </a:r>
            <a:endParaRPr lang="it-IT" sz="1500" b="1" dirty="0">
              <a:solidFill>
                <a:srgbClr val="000000"/>
              </a:solidFill>
              <a:latin typeface="Helvetica Neue"/>
            </a:endParaRPr>
          </a:p>
          <a:p>
            <a:pPr marL="285750" indent="-285750" algn="l">
              <a:lnSpc>
                <a:spcPct val="110000"/>
              </a:lnSpc>
              <a:buFont typeface="Wingdings"/>
              <a:buChar char="q"/>
              <a:defRPr/>
            </a:pPr>
            <a:r>
              <a:rPr lang="it-IT" sz="1500" dirty="0" err="1">
                <a:solidFill>
                  <a:srgbClr val="000000"/>
                </a:solidFill>
                <a:latin typeface="Helvetica Neue"/>
              </a:rPr>
              <a:t>Everything</a:t>
            </a:r>
            <a:r>
              <a:rPr lang="it-IT" sz="1500" dirty="0">
                <a:solidFill>
                  <a:srgbClr val="000000"/>
                </a:solidFill>
                <a:latin typeface="Helvetica Neue"/>
              </a:rPr>
              <a:t> can be </a:t>
            </a:r>
            <a:r>
              <a:rPr lang="it-IT" sz="1500" b="1" dirty="0" err="1">
                <a:solidFill>
                  <a:srgbClr val="000000"/>
                </a:solidFill>
                <a:latin typeface="Helvetica Neue"/>
              </a:rPr>
              <a:t>hacked</a:t>
            </a:r>
            <a:endParaRPr sz="1500" b="1" dirty="0">
              <a:solidFill>
                <a:srgbClr val="000000"/>
              </a:solidFill>
              <a:latin typeface="Helvetica Neue"/>
            </a:endParaRPr>
          </a:p>
          <a:p>
            <a:pPr marL="285750" indent="-285750" algn="l">
              <a:lnSpc>
                <a:spcPct val="110000"/>
              </a:lnSpc>
              <a:buFont typeface="Wingdings"/>
              <a:buChar char="q"/>
              <a:defRPr/>
            </a:pPr>
            <a:r>
              <a:rPr lang="it-IT" sz="1500" b="1" dirty="0">
                <a:solidFill>
                  <a:srgbClr val="000000"/>
                </a:solidFill>
                <a:latin typeface="Helvetica Neue"/>
              </a:rPr>
              <a:t>Internet of things</a:t>
            </a:r>
            <a:r>
              <a:rPr lang="it-IT" sz="1500" dirty="0">
                <a:solidFill>
                  <a:srgbClr val="000000"/>
                </a:solidFill>
                <a:latin typeface="Helvetica Neue"/>
              </a:rPr>
              <a:t>’ (</a:t>
            </a:r>
            <a:r>
              <a:rPr lang="en-US" sz="1500" dirty="0">
                <a:solidFill>
                  <a:srgbClr val="000000"/>
                </a:solidFill>
                <a:latin typeface="Helvetica Neue"/>
              </a:rPr>
              <a:t>IoT) security is a public safety issue!</a:t>
            </a:r>
            <a:endParaRPr lang="it-IT" sz="1500" dirty="0">
              <a:solidFill>
                <a:srgbClr val="000000"/>
              </a:solidFill>
              <a:latin typeface="Helvetica Neue"/>
            </a:endParaRPr>
          </a:p>
          <a:p>
            <a:pPr marL="285750" indent="-285750" algn="l">
              <a:lnSpc>
                <a:spcPct val="110000"/>
              </a:lnSpc>
              <a:buFont typeface="Wingdings"/>
              <a:buChar char="q"/>
              <a:defRPr/>
            </a:pPr>
            <a:r>
              <a:rPr lang="en-US" sz="1500" b="1" dirty="0">
                <a:solidFill>
                  <a:srgbClr val="000000"/>
                </a:solidFill>
                <a:latin typeface="Helvetica Neue"/>
              </a:rPr>
              <a:t>Digitalization</a:t>
            </a:r>
            <a:r>
              <a:rPr lang="en-US" sz="1500" dirty="0">
                <a:solidFill>
                  <a:srgbClr val="000000"/>
                </a:solidFill>
                <a:latin typeface="Helvetica Neue"/>
              </a:rPr>
              <a:t> and (embedded) </a:t>
            </a:r>
            <a:r>
              <a:rPr lang="en-US" sz="1500" b="1" dirty="0">
                <a:solidFill>
                  <a:srgbClr val="000000"/>
                </a:solidFill>
                <a:latin typeface="Helvetica Neue"/>
              </a:rPr>
              <a:t>Artificial Intelligence </a:t>
            </a:r>
            <a:r>
              <a:rPr lang="en-US" sz="1500" dirty="0">
                <a:solidFill>
                  <a:srgbClr val="000000"/>
                </a:solidFill>
                <a:latin typeface="Helvetica Neue"/>
              </a:rPr>
              <a:t>(AI) may make an attractive business case only until one starts thinking about security</a:t>
            </a:r>
            <a:endParaRPr sz="1500" dirty="0">
              <a:solidFill>
                <a:srgbClr val="000000"/>
              </a:solidFill>
              <a:latin typeface="Helvetica Neue"/>
            </a:endParaRPr>
          </a:p>
          <a:p>
            <a:pPr algn="l">
              <a:lnSpc>
                <a:spcPct val="110000"/>
              </a:lnSpc>
              <a:defRPr/>
            </a:pPr>
            <a:endParaRPr lang="en-US" dirty="0">
              <a:solidFill>
                <a:schemeClr val="tx1"/>
              </a:solidFill>
              <a:latin typeface="Calibri"/>
              <a:cs typeface="Calibri"/>
            </a:endParaRPr>
          </a:p>
          <a:p>
            <a:pPr marL="285750" indent="-285750" algn="l">
              <a:lnSpc>
                <a:spcPct val="110000"/>
              </a:lnSpc>
              <a:buFont typeface="Wingdings"/>
              <a:buChar char="q"/>
              <a:defRPr/>
            </a:pPr>
            <a:r>
              <a:rPr lang="en-US" sz="1500" dirty="0">
                <a:solidFill>
                  <a:srgbClr val="000000"/>
                </a:solidFill>
                <a:latin typeface="Helvetica Neue"/>
              </a:rPr>
              <a:t>A WORLD OF SMART DEVICES MEANS THAT THE INTERNET CAN CONTROL PEOPLE!                         WE NEED TO KNOW HOW TO </a:t>
            </a:r>
            <a:r>
              <a:rPr lang="en-US" sz="1500" u="sng" dirty="0">
                <a:solidFill>
                  <a:srgbClr val="000000"/>
                </a:solidFill>
                <a:latin typeface="Helvetica Neue"/>
              </a:rPr>
              <a:t>PROTECT OURSELVES</a:t>
            </a:r>
            <a:endParaRPr sz="1500" u="sng" dirty="0">
              <a:solidFill>
                <a:srgbClr val="000000"/>
              </a:solidFill>
              <a:latin typeface="Helvetica Neue"/>
            </a:endParaRPr>
          </a:p>
        </p:txBody>
      </p:sp>
      <p:cxnSp>
        <p:nvCxnSpPr>
          <p:cNvPr id="7" name="Straight Arrow Connector 6"/>
          <p:cNvCxnSpPr>
            <a:cxnSpLocks/>
          </p:cNvCxnSpPr>
          <p:nvPr/>
        </p:nvCxnSpPr>
        <p:spPr bwMode="auto">
          <a:xfrm>
            <a:off x="2711624" y="4941168"/>
            <a:ext cx="7663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9CD49E0-23F8-478A-7321-94E679643A36}"/>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5" name="Picture 4">
            <a:extLst>
              <a:ext uri="{FF2B5EF4-FFF2-40B4-BE49-F238E27FC236}">
                <a16:creationId xmlns:a16="http://schemas.microsoft.com/office/drawing/2014/main" id="{2DB9AC57-9E8C-D95D-FCB9-A1DDC16AD7E3}"/>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956422" y="1169158"/>
            <a:ext cx="8769532" cy="7894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defRPr/>
            </a:pPr>
            <a:r>
              <a:rPr lang="en-US" sz="1400" u="sng" dirty="0">
                <a:solidFill>
                  <a:schemeClr val="accent1"/>
                </a:solidFill>
                <a:latin typeface="Calibri"/>
                <a:cs typeface="Calibri"/>
                <a:hlinkClick r:id="rId2" tooltip="https://resources.infosecinstitute.com/topic/the-importance-of-cyber-hygiene-in-cyberspace/#gref"/>
              </a:rPr>
              <a:t>https://resources.infosecinstitute.com/topic/the-importance-of-cyber-hygiene-in-cyberspace/#gref</a:t>
            </a:r>
            <a:endParaRPr lang="en-US" sz="1400" dirty="0">
              <a:solidFill>
                <a:schemeClr val="accent1"/>
              </a:solidFill>
              <a:latin typeface="Calibri"/>
              <a:cs typeface="Calibri"/>
            </a:endParaRPr>
          </a:p>
          <a:p>
            <a:pPr algn="l">
              <a:spcAft>
                <a:spcPts val="600"/>
              </a:spcAft>
              <a:defRPr/>
            </a:pPr>
            <a:r>
              <a:rPr lang="en-US" sz="1400" u="sng" dirty="0">
                <a:solidFill>
                  <a:schemeClr val="accent1"/>
                </a:solidFill>
                <a:latin typeface="Calibri"/>
                <a:cs typeface="Calibri"/>
                <a:hlinkClick r:id="rId3" tooltip="https://news.vaimo.com/the-importance-of-cybersecurity-for-small-businesses"/>
              </a:rPr>
              <a:t>https://news.vaimo.com/the-importance-of-cybersecurity-for-small-businesses</a:t>
            </a:r>
            <a:endParaRPr lang="en-US" sz="1400" dirty="0">
              <a:solidFill>
                <a:schemeClr val="accent1"/>
              </a:solidFill>
              <a:latin typeface="Calibri"/>
              <a:cs typeface="Calibri"/>
            </a:endParaRPr>
          </a:p>
          <a:p>
            <a:pPr algn="l">
              <a:spcAft>
                <a:spcPts val="600"/>
              </a:spcAft>
              <a:defRPr/>
            </a:pPr>
            <a:r>
              <a:rPr lang="en-US" sz="1400" u="sng" dirty="0">
                <a:solidFill>
                  <a:schemeClr val="accent1"/>
                </a:solidFill>
                <a:latin typeface="Calibri"/>
                <a:cs typeface="Calibri"/>
                <a:hlinkClick r:id="rId4" tooltip="https://www.securitymagazine.com/articles/92739-barriers-to-teaching-employees-good-cybersecurity-habits-and-how-to-overcome-them"/>
              </a:rPr>
              <a:t>https://www.securitymagazine.com/articles/92739-barriers-to-teaching-employees-good-cybersecurity-habits-and-how-to-overcome-them</a:t>
            </a:r>
            <a:endParaRPr lang="en-US" sz="1400" dirty="0">
              <a:solidFill>
                <a:schemeClr val="accent1"/>
              </a:solidFill>
              <a:latin typeface="Calibri"/>
              <a:cs typeface="Calibri"/>
            </a:endParaRPr>
          </a:p>
          <a:p>
            <a:pPr algn="l">
              <a:spcAft>
                <a:spcPts val="600"/>
              </a:spcAft>
              <a:defRPr/>
            </a:pPr>
            <a:r>
              <a:rPr lang="fr-FR" sz="1400" u="sng" dirty="0">
                <a:solidFill>
                  <a:schemeClr val="accent1"/>
                </a:solidFill>
                <a:latin typeface="Calibri"/>
                <a:cs typeface="Calibri"/>
                <a:hlinkClick r:id="rId5" tooltip="https://www.lemagit.fr/definition/Signature-numerique-signature-electronique-ou-e-signature"/>
              </a:rPr>
              <a:t>Que signifie Signature numérique (signature digitale)? - </a:t>
            </a:r>
            <a:r>
              <a:rPr lang="fr-FR" sz="1400" u="sng" dirty="0" err="1">
                <a:solidFill>
                  <a:schemeClr val="accent1"/>
                </a:solidFill>
                <a:latin typeface="Calibri"/>
                <a:cs typeface="Calibri"/>
                <a:hlinkClick r:id="rId5" tooltip="https://www.lemagit.fr/definition/Signature-numerique-signature-electronique-ou-e-signature"/>
              </a:rPr>
              <a:t>Definition</a:t>
            </a:r>
            <a:r>
              <a:rPr lang="fr-FR" sz="1400" u="sng" dirty="0">
                <a:solidFill>
                  <a:schemeClr val="accent1"/>
                </a:solidFill>
                <a:latin typeface="Calibri"/>
                <a:cs typeface="Calibri"/>
                <a:hlinkClick r:id="rId5" tooltip="https://www.lemagit.fr/definition/Signature-numerique-signature-electronique-ou-e-signature"/>
              </a:rPr>
              <a:t> IT de Whatis.fr (lemagit.fr)</a:t>
            </a:r>
            <a:endParaRPr lang="fr-FR" sz="1400" dirty="0">
              <a:solidFill>
                <a:schemeClr val="accent1"/>
              </a:solidFill>
              <a:latin typeface="Calibri"/>
              <a:cs typeface="Calibri"/>
            </a:endParaRPr>
          </a:p>
          <a:p>
            <a:pPr algn="l">
              <a:spcAft>
                <a:spcPts val="600"/>
              </a:spcAft>
              <a:defRPr/>
            </a:pPr>
            <a:r>
              <a:rPr lang="en-US" sz="1400" u="sng" dirty="0">
                <a:solidFill>
                  <a:schemeClr val="accent1"/>
                </a:solidFill>
                <a:latin typeface="Calibri"/>
                <a:cs typeface="Calibri"/>
                <a:hlinkClick r:id="rId6" tooltip="https://www.geeksforgeeks.org/what-is-aaa-authentication-authorization-and-accounting/"/>
              </a:rPr>
              <a:t>https://www.geeksforgeeks.org/what-is-aaa-authentication-authorization-and-accounting/</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7" tooltip="https://www.csoonline.com/article/3519908/the-cia-triad-definition-components-and-examples.html"/>
              </a:rPr>
              <a:t>https://www.csoonline.com/article/3519908/the-cia-triad-definition-components-and-examples.html</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8" tooltip="https://www.vigilantsoftware.co.uk/blog/risk-terminology-understanding-assets-threats-and-vulnerabilities"/>
              </a:rPr>
              <a:t>https://www.vigilantsoftware.co.uk/blog/risk-terminology-understanding-assets-threats-and-vulnerabilities</a:t>
            </a:r>
            <a:r>
              <a:rPr lang="en-US" sz="1400" dirty="0">
                <a:solidFill>
                  <a:schemeClr val="accent1"/>
                </a:solidFill>
                <a:latin typeface="Calibri"/>
                <a:cs typeface="Calibri"/>
              </a:rPr>
              <a:t> </a:t>
            </a:r>
            <a:endParaRPr dirty="0"/>
          </a:p>
          <a:p>
            <a:pPr>
              <a:spcAft>
                <a:spcPts val="600"/>
              </a:spcAft>
              <a:defRPr/>
            </a:pPr>
            <a:r>
              <a:rPr lang="en-US" sz="1400" u="sng" dirty="0">
                <a:solidFill>
                  <a:schemeClr val="accent1"/>
                </a:solidFill>
                <a:latin typeface="Calibri"/>
                <a:cs typeface="Calibri"/>
                <a:hlinkClick r:id="rId9" tooltip="https://csrc.nist.gov/glossary/term/cyber_threat"/>
              </a:rPr>
              <a:t>https://csrc.nist.gov/glossary/term/cyber_threat</a:t>
            </a:r>
            <a:r>
              <a:rPr lang="en-US" sz="1400" dirty="0">
                <a:solidFill>
                  <a:schemeClr val="accent1"/>
                </a:solidFill>
                <a:latin typeface="Calibri"/>
                <a:cs typeface="Calibri"/>
              </a:rPr>
              <a:t> </a:t>
            </a:r>
            <a:endParaRPr dirty="0"/>
          </a:p>
          <a:p>
            <a:pPr>
              <a:spcAft>
                <a:spcPts val="600"/>
              </a:spcAft>
              <a:defRPr/>
            </a:pPr>
            <a:r>
              <a:rPr lang="en-US" sz="1400" u="sng" dirty="0">
                <a:solidFill>
                  <a:schemeClr val="accent1"/>
                </a:solidFill>
                <a:latin typeface="Calibri"/>
                <a:cs typeface="Calibri"/>
                <a:hlinkClick r:id="rId10" tooltip="https://www.microsoft.com/security/blog/2007/09/11/stride-chart/"/>
              </a:rPr>
              <a:t>https://www.microsoft.com/security/blog/2007/09/11/stride-chart/</a:t>
            </a:r>
            <a:r>
              <a:rPr lang="en-US" sz="1400" dirty="0">
                <a:solidFill>
                  <a:schemeClr val="accent1"/>
                </a:solidFill>
                <a:latin typeface="Calibri"/>
                <a:cs typeface="Calibri"/>
              </a:rPr>
              <a:t> </a:t>
            </a:r>
            <a:endParaRPr dirty="0"/>
          </a:p>
          <a:p>
            <a:pPr>
              <a:spcAft>
                <a:spcPts val="600"/>
              </a:spcAft>
              <a:defRPr/>
            </a:pPr>
            <a:r>
              <a:rPr lang="it-IT" sz="1400" u="sng" dirty="0" err="1">
                <a:solidFill>
                  <a:schemeClr val="accent1"/>
                </a:solidFill>
                <a:latin typeface="Calibri"/>
                <a:cs typeface="Calibri"/>
                <a:hlinkClick r:id="rId11" tooltip="https://avotis.com.sg/threat-modelling/"/>
              </a:rPr>
              <a:t>Threat</a:t>
            </a:r>
            <a:r>
              <a:rPr lang="it-IT" sz="1400" u="sng" dirty="0">
                <a:solidFill>
                  <a:schemeClr val="accent1"/>
                </a:solidFill>
                <a:latin typeface="Calibri"/>
                <a:cs typeface="Calibri"/>
                <a:hlinkClick r:id="rId11" tooltip="https://avotis.com.sg/threat-modelling/"/>
              </a:rPr>
              <a:t> </a:t>
            </a:r>
            <a:r>
              <a:rPr lang="it-IT" sz="1400" u="sng" dirty="0" err="1">
                <a:solidFill>
                  <a:schemeClr val="accent1"/>
                </a:solidFill>
                <a:latin typeface="Calibri"/>
                <a:cs typeface="Calibri"/>
                <a:hlinkClick r:id="rId11" tooltip="https://avotis.com.sg/threat-modelling/"/>
              </a:rPr>
              <a:t>Modeling</a:t>
            </a:r>
            <a:r>
              <a:rPr lang="it-IT" sz="1400" u="sng" dirty="0">
                <a:solidFill>
                  <a:schemeClr val="accent1"/>
                </a:solidFill>
                <a:latin typeface="Calibri"/>
                <a:cs typeface="Calibri"/>
                <a:hlinkClick r:id="rId11" tooltip="https://avotis.com.sg/threat-modelling/"/>
              </a:rPr>
              <a:t> – </a:t>
            </a:r>
            <a:r>
              <a:rPr lang="it-IT" sz="1400" u="sng" dirty="0" err="1">
                <a:solidFill>
                  <a:schemeClr val="accent1"/>
                </a:solidFill>
                <a:latin typeface="Calibri"/>
                <a:cs typeface="Calibri"/>
                <a:hlinkClick r:id="rId11" tooltip="https://avotis.com.sg/threat-modelling/"/>
              </a:rPr>
              <a:t>Avotis</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12" tooltip="https://www.csoonline.com/article/3295877/what-is-malware-viruses-worms-trojans-and-beyond.html"/>
              </a:rPr>
              <a:t>https://www.csoonline.com/article/3295877/what-is-malware-viruses-worms-trojans-and-beyond.html</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13" tooltip="https://www.infosecurity-magazine.com/malware/"/>
              </a:rPr>
              <a:t>https://www.infosecurity-magazine.com/malware/</a:t>
            </a:r>
            <a:r>
              <a:rPr lang="en-US" sz="1400" dirty="0">
                <a:solidFill>
                  <a:schemeClr val="accent1"/>
                </a:solidFill>
                <a:latin typeface="Calibri"/>
                <a:cs typeface="Calibri"/>
              </a:rPr>
              <a:t> </a:t>
            </a:r>
            <a:endParaRPr dirty="0"/>
          </a:p>
          <a:p>
            <a:pPr>
              <a:spcAft>
                <a:spcPts val="600"/>
              </a:spcAft>
              <a:defRPr/>
            </a:pPr>
            <a:r>
              <a:rPr lang="en-US" sz="1400" u="sng" dirty="0">
                <a:solidFill>
                  <a:schemeClr val="accent1"/>
                </a:solidFill>
                <a:latin typeface="Calibri"/>
                <a:cs typeface="Calibri"/>
                <a:hlinkClick r:id="rId14" tooltip="https://www.forcepoint.com/cyber-edu/malware"/>
              </a:rPr>
              <a:t>https://www.forcepoint.com/cyber-edu/malware</a:t>
            </a:r>
            <a:r>
              <a:rPr lang="en-US" sz="1400" dirty="0">
                <a:solidFill>
                  <a:schemeClr val="accent1"/>
                </a:solidFill>
                <a:latin typeface="Calibri"/>
                <a:cs typeface="Calibri"/>
              </a:rPr>
              <a:t> </a:t>
            </a:r>
            <a:endParaRPr dirty="0"/>
          </a:p>
          <a:p>
            <a:pPr>
              <a:spcAft>
                <a:spcPts val="600"/>
              </a:spcAft>
              <a:defRPr/>
            </a:pPr>
            <a:r>
              <a:rPr lang="en-US" sz="1400" u="sng" dirty="0">
                <a:solidFill>
                  <a:schemeClr val="accent1"/>
                </a:solidFill>
                <a:latin typeface="Calibri"/>
                <a:cs typeface="Calibri"/>
                <a:hlinkClick r:id="rId15" tooltip="https://www.itgovernance.co.uk/blog/different-types-of-cyber-attacks"/>
              </a:rPr>
              <a:t>https://www.itgovernance.co.uk/blog/different-types-of-cyber-attacks</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16" tooltip="https://www.acunetix.com/websitesecurity/web-application-attack/"/>
              </a:rPr>
              <a:t>Web Application Attack: What Is It and How to Defend Against It? (acunetix.com)</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17" tooltip="https://www.webroot.com/us/en/resources/tips-articles/spam-vs-phishing"/>
              </a:rPr>
              <a:t>https://www.webroot.com/us/en/resources/tips-articles/spam-vs-phishing</a:t>
            </a:r>
            <a:r>
              <a:rPr lang="en-US" sz="1400" dirty="0">
                <a:solidFill>
                  <a:schemeClr val="accent1"/>
                </a:solidFill>
                <a:latin typeface="Calibri"/>
                <a:cs typeface="Calibri"/>
              </a:rPr>
              <a:t> </a:t>
            </a:r>
            <a:endParaRPr dirty="0"/>
          </a:p>
          <a:p>
            <a:pPr>
              <a:spcAft>
                <a:spcPts val="600"/>
              </a:spcAft>
              <a:defRPr/>
            </a:pPr>
            <a:r>
              <a:rPr lang="en-US" sz="1400" u="sng" dirty="0">
                <a:solidFill>
                  <a:schemeClr val="accent1"/>
                </a:solidFill>
                <a:latin typeface="Calibri"/>
                <a:cs typeface="Calibri"/>
                <a:hlinkClick r:id="rId18" tooltip="https://staysafeonline.org/stay-safe-online/identity-theft-fraud-cybercrime/spam-and-phishing/"/>
              </a:rPr>
              <a:t>https://staysafeonline.org/stay-safe-online/identity-theft-fraud-cybercrime/spam-and-phishing/</a:t>
            </a:r>
            <a:endParaRPr lang="en-US" sz="1400" dirty="0">
              <a:solidFill>
                <a:schemeClr val="accent1"/>
              </a:solidFill>
              <a:latin typeface="Calibri"/>
              <a:cs typeface="Calibri"/>
            </a:endParaRPr>
          </a:p>
          <a:p>
            <a:pPr>
              <a:spcAft>
                <a:spcPts val="600"/>
              </a:spcAft>
              <a:defRPr/>
            </a:pPr>
            <a:r>
              <a:rPr lang="en-US" sz="1400" u="sng" dirty="0">
                <a:solidFill>
                  <a:schemeClr val="accent1"/>
                </a:solidFill>
                <a:latin typeface="Calibri"/>
                <a:cs typeface="Calibri"/>
                <a:hlinkClick r:id="rId19" tooltip="https://www.schneier.com/academic/archives/1999/12/attack_trees.html"/>
              </a:rPr>
              <a:t>https://www.schneier.com/academic/archives/1999/12/attack_trees.html</a:t>
            </a:r>
            <a:endParaRPr lang="en-US" sz="1400" dirty="0">
              <a:solidFill>
                <a:schemeClr val="accent1"/>
              </a:solidFill>
              <a:latin typeface="Calibri"/>
              <a:cs typeface="Calibri"/>
            </a:endParaRPr>
          </a:p>
          <a:p>
            <a:pPr>
              <a:spcAft>
                <a:spcPts val="600"/>
              </a:spcAft>
              <a:defRPr/>
            </a:pPr>
            <a:endParaRPr lang="en-US" sz="1400" dirty="0">
              <a:solidFill>
                <a:schemeClr val="accent1"/>
              </a:solidFill>
              <a:latin typeface="Calibri"/>
              <a:cs typeface="Calibri"/>
            </a:endParaRPr>
          </a:p>
          <a:p>
            <a:pPr>
              <a:spcAft>
                <a:spcPts val="600"/>
              </a:spcAft>
              <a:defRPr/>
            </a:pPr>
            <a:endParaRPr lang="en-US" sz="1400" dirty="0">
              <a:solidFill>
                <a:schemeClr val="accent1"/>
              </a:solidFill>
              <a:latin typeface="Calibri"/>
              <a:cs typeface="Calibri"/>
            </a:endParaRPr>
          </a:p>
          <a:p>
            <a:pPr>
              <a:spcAft>
                <a:spcPts val="600"/>
              </a:spcAft>
              <a:defRPr/>
            </a:pPr>
            <a:endParaRPr lang="en-US" sz="1400" dirty="0">
              <a:solidFill>
                <a:schemeClr val="accent1"/>
              </a:solidFill>
              <a:latin typeface="Calibri"/>
              <a:cs typeface="Calibri"/>
            </a:endParaRPr>
          </a:p>
          <a:p>
            <a:pPr>
              <a:spcAft>
                <a:spcPts val="600"/>
              </a:spcAft>
              <a:defRPr/>
            </a:pPr>
            <a:endParaRPr lang="en-US" sz="1400" dirty="0">
              <a:solidFill>
                <a:schemeClr val="accent1"/>
              </a:solidFill>
              <a:latin typeface="Calibri"/>
              <a:cs typeface="Calibri"/>
            </a:endParaRPr>
          </a:p>
          <a:p>
            <a:pPr>
              <a:spcAft>
                <a:spcPts val="600"/>
              </a:spcAft>
              <a:defRPr/>
            </a:pPr>
            <a:r>
              <a:rPr lang="en-US" sz="1400" dirty="0">
                <a:solidFill>
                  <a:schemeClr val="accent1"/>
                </a:solidFill>
                <a:latin typeface="Calibri"/>
                <a:cs typeface="Calibri"/>
              </a:rPr>
              <a:t> </a:t>
            </a:r>
            <a:endParaRPr dirty="0"/>
          </a:p>
          <a:p>
            <a:pPr algn="l">
              <a:spcAft>
                <a:spcPts val="600"/>
              </a:spcAft>
              <a:defRPr/>
            </a:pPr>
            <a:endParaRPr lang="en-US" sz="1400" dirty="0">
              <a:latin typeface="Calibri"/>
              <a:cs typeface="Calibri"/>
            </a:endParaRPr>
          </a:p>
          <a:p>
            <a:pPr algn="l">
              <a:spcAft>
                <a:spcPts val="600"/>
              </a:spcAft>
              <a:defRPr/>
            </a:pPr>
            <a:endParaRPr lang="en-US" sz="1400" dirty="0">
              <a:solidFill>
                <a:srgbClr val="92D050"/>
              </a:solidFill>
              <a:latin typeface="Calibri"/>
              <a:cs typeface="Calibri"/>
            </a:endParaRPr>
          </a:p>
          <a:p>
            <a:pPr algn="l">
              <a:defRPr/>
            </a:pPr>
            <a:endParaRPr lang="it-IT" dirty="0"/>
          </a:p>
        </p:txBody>
      </p:sp>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6" name="CasellaDiTesto 5"/>
          <p:cNvSpPr txBox="1"/>
          <p:nvPr/>
        </p:nvSpPr>
        <p:spPr bwMode="auto">
          <a:xfrm>
            <a:off x="1703512" y="522827"/>
            <a:ext cx="37346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Online references</a:t>
            </a:r>
            <a:endParaRPr lang="it-IT" sz="4000" dirty="0">
              <a:solidFill>
                <a:schemeClr val="accent1"/>
              </a:solidFill>
              <a:latin typeface="Calibri"/>
              <a:cs typeface="Calibri"/>
            </a:endParaRPr>
          </a:p>
        </p:txBody>
      </p:sp>
      <p:pic>
        <p:nvPicPr>
          <p:cNvPr id="2" name="Picture 1">
            <a:extLst>
              <a:ext uri="{FF2B5EF4-FFF2-40B4-BE49-F238E27FC236}">
                <a16:creationId xmlns:a16="http://schemas.microsoft.com/office/drawing/2014/main" id="{8D3B23D9-4079-0CF6-7C16-9C0BBCD80BB5}"/>
              </a:ext>
            </a:extLst>
          </p:cNvPr>
          <p:cNvPicPr>
            <a:picLocks noChangeAspect="1"/>
          </p:cNvPicPr>
          <p:nvPr/>
        </p:nvPicPr>
        <p:blipFill>
          <a:blip r:embed="rId20"/>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5B30DCC6-A3D8-5090-D20C-AC031F855EBD}"/>
              </a:ext>
            </a:extLst>
          </p:cNvPr>
          <p:cNvPicPr>
            <a:picLocks noChangeAspect="1"/>
          </p:cNvPicPr>
          <p:nvPr/>
        </p:nvPicPr>
        <p:blipFill>
          <a:blip r:embed="rId21"/>
          <a:stretch>
            <a:fillRect/>
          </a:stretch>
        </p:blipFill>
        <p:spPr bwMode="auto">
          <a:xfrm>
            <a:off x="6384032" y="344592"/>
            <a:ext cx="2682472" cy="59136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2" name="TextBox 1"/>
          <p:cNvSpPr txBox="1"/>
          <p:nvPr/>
        </p:nvSpPr>
        <p:spPr bwMode="auto">
          <a:xfrm>
            <a:off x="977973" y="1010193"/>
            <a:ext cx="8505662" cy="5278368"/>
          </a:xfrm>
          <a:prstGeom prst="rect">
            <a:avLst/>
          </a:prstGeom>
          <a:noFill/>
        </p:spPr>
        <p:txBody>
          <a:bodyPr wrap="square" rtlCol="0">
            <a:spAutoFit/>
          </a:bodyPr>
          <a:lstStyle/>
          <a:p>
            <a:pPr>
              <a:spcAft>
                <a:spcPts val="600"/>
              </a:spcAft>
              <a:defRPr/>
            </a:pPr>
            <a:r>
              <a:rPr lang="en-US" sz="1400" u="sng">
                <a:solidFill>
                  <a:schemeClr val="accent1"/>
                </a:solidFill>
                <a:latin typeface="Calibri"/>
                <a:cs typeface="Calibri"/>
                <a:hlinkClick r:id="rId2" tooltip="https://blog.netwrix.com/2018/05/15/top-10-most-common-types-of-cyber-attacks/"/>
              </a:rPr>
              <a:t>https://blog.netwrix.com/2018/05/15/top-10-most-common-types-of-cyber-attacks/</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3" tooltip="https://economictimes.indiatimes.com/definition/web-server"/>
              </a:rPr>
              <a:t>https://economictimes.indiatimes.com/definition/web-server</a:t>
            </a:r>
            <a:r>
              <a:rPr lang="en-US" sz="1400">
                <a:solidFill>
                  <a:schemeClr val="accent1"/>
                </a:solidFill>
                <a:latin typeface="Calibri"/>
                <a:cs typeface="Calibri"/>
              </a:rPr>
              <a:t> </a:t>
            </a:r>
            <a:endParaRPr/>
          </a:p>
          <a:p>
            <a:pPr>
              <a:spcAft>
                <a:spcPts val="600"/>
              </a:spcAft>
              <a:defRPr/>
            </a:pPr>
            <a:r>
              <a:rPr lang="en-US" sz="1400" u="sng">
                <a:solidFill>
                  <a:schemeClr val="accent1"/>
                </a:solidFill>
                <a:latin typeface="Calibri"/>
                <a:cs typeface="Calibri"/>
                <a:hlinkClick r:id="rId4" tooltip="https://www.techopedia.com/definition/4928/web-server"/>
              </a:rPr>
              <a:t>https://www.techopedia.com/definition/4928/web-server</a:t>
            </a:r>
            <a:r>
              <a:rPr lang="en-US" sz="1400">
                <a:solidFill>
                  <a:schemeClr val="accent1"/>
                </a:solidFill>
                <a:latin typeface="Calibri"/>
                <a:cs typeface="Calibri"/>
              </a:rPr>
              <a:t> </a:t>
            </a:r>
            <a:endParaRPr/>
          </a:p>
          <a:p>
            <a:pPr>
              <a:spcAft>
                <a:spcPts val="600"/>
              </a:spcAft>
              <a:defRPr/>
            </a:pPr>
            <a:r>
              <a:rPr lang="en-US" sz="1400" u="sng">
                <a:solidFill>
                  <a:schemeClr val="accent1"/>
                </a:solidFill>
                <a:latin typeface="Calibri"/>
                <a:cs typeface="Calibri"/>
                <a:hlinkClick r:id="rId5" tooltip="https://www.copahost.com/blog/ftp-meaning/"/>
              </a:rPr>
              <a:t>https://www.copahost.com/blog/ftp-meaning/</a:t>
            </a:r>
            <a:r>
              <a:rPr lang="en-US" sz="1400">
                <a:solidFill>
                  <a:schemeClr val="accent1"/>
                </a:solidFill>
                <a:latin typeface="Calibri"/>
                <a:cs typeface="Calibri"/>
              </a:rPr>
              <a:t> </a:t>
            </a:r>
            <a:endParaRPr/>
          </a:p>
          <a:p>
            <a:pPr>
              <a:spcAft>
                <a:spcPts val="600"/>
              </a:spcAft>
              <a:defRPr/>
            </a:pPr>
            <a:r>
              <a:rPr lang="en-US" sz="1400" u="sng">
                <a:solidFill>
                  <a:schemeClr val="accent1"/>
                </a:solidFill>
                <a:latin typeface="Calibri"/>
                <a:cs typeface="Calibri"/>
                <a:hlinkClick r:id="rId6" tooltip="https://www.webopedia.com/definitions/web-server/"/>
              </a:rPr>
              <a:t>https://www.webopedia.com/definitions/web-server/</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7" tooltip="https://www.copahost.com/blog/what-is-web-server/"/>
              </a:rPr>
              <a:t>https://www.copahost.com/blog/what-is-web-server/</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8" tooltip="https://www.carmatec.com/blog/web-services-vs-web-applications/"/>
              </a:rPr>
              <a:t>https://www.carmatec.com/blog/web-services-vs-web-applications/</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8" tooltip="https://www.carmatec.com/blog/web-services-vs-web-applications/"/>
              </a:rPr>
              <a:t>https://www.carmatec.com/blog/web-services-vs-web-applications/</a:t>
            </a:r>
            <a:r>
              <a:rPr lang="en-US" sz="1400">
                <a:solidFill>
                  <a:schemeClr val="accent1"/>
                </a:solidFill>
                <a:latin typeface="Calibri"/>
                <a:cs typeface="Calibri"/>
              </a:rPr>
              <a:t> </a:t>
            </a:r>
            <a:endParaRPr/>
          </a:p>
          <a:p>
            <a:pPr>
              <a:spcAft>
                <a:spcPts val="600"/>
              </a:spcAft>
              <a:defRPr/>
            </a:pPr>
            <a:r>
              <a:rPr lang="en-US" sz="1400" u="sng">
                <a:solidFill>
                  <a:schemeClr val="accent1"/>
                </a:solidFill>
                <a:latin typeface="Calibri"/>
                <a:cs typeface="Calibri"/>
                <a:hlinkClick r:id="rId9" tooltip="https://www.quora.com/What-is-the-difference-between-web-service-and-web-application"/>
              </a:rPr>
              <a:t>https://www.quora.com/What-is-the-difference-between-web-service-and-web-application</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10" tooltip="https://ec.europa.eu/commission/presscorner/detail/en/ip_20_2391"/>
              </a:rPr>
              <a:t>https://ec.europa.eu/commission/presscorner/detail/en/ip_20_2391</a:t>
            </a:r>
            <a:r>
              <a:rPr lang="en-US" sz="1400">
                <a:solidFill>
                  <a:schemeClr val="accent1"/>
                </a:solidFill>
                <a:latin typeface="Calibri"/>
                <a:cs typeface="Calibri"/>
              </a:rPr>
              <a:t> </a:t>
            </a:r>
            <a:endParaRPr/>
          </a:p>
          <a:p>
            <a:pPr>
              <a:spcAft>
                <a:spcPts val="600"/>
              </a:spcAft>
              <a:defRPr/>
            </a:pPr>
            <a:r>
              <a:rPr lang="it-IT" sz="1400" u="sng">
                <a:solidFill>
                  <a:schemeClr val="accent1"/>
                </a:solidFill>
                <a:latin typeface="Calibri"/>
                <a:cs typeface="Calibri"/>
                <a:hlinkClick r:id="rId11" tooltip="https://ec.europa.eu/info/strategy/priorities-2019-2024/europe-fit-digital-age/shaping-europe-digital-future_en"/>
              </a:rPr>
              <a:t>Shaping Europe's digital future | European Commission (europa.eu)</a:t>
            </a:r>
            <a:r>
              <a:rPr lang="it-IT" sz="1400">
                <a:solidFill>
                  <a:schemeClr val="accent1"/>
                </a:solidFill>
                <a:latin typeface="Calibri"/>
                <a:cs typeface="Calibri"/>
              </a:rPr>
              <a:t> </a:t>
            </a:r>
            <a:endParaRPr lang="en-US" sz="1400">
              <a:solidFill>
                <a:schemeClr val="accent1"/>
              </a:solidFill>
              <a:latin typeface="Calibri"/>
              <a:cs typeface="Calibri"/>
            </a:endParaRPr>
          </a:p>
          <a:p>
            <a:pPr>
              <a:spcAft>
                <a:spcPts val="600"/>
              </a:spcAft>
              <a:defRPr/>
            </a:pPr>
            <a:r>
              <a:rPr lang="it-IT" sz="1400" u="sng">
                <a:solidFill>
                  <a:schemeClr val="accent1"/>
                </a:solidFill>
                <a:latin typeface="Calibri"/>
                <a:cs typeface="Calibri"/>
                <a:hlinkClick r:id="rId12" tooltip="https://ec.europa.eu/info/strategy/priorities-2019-2024/promoting-our-european-way-life/european-security-union_en"/>
              </a:rPr>
              <a:t>European Security Union | European Commission (europa.eu)</a:t>
            </a:r>
            <a:endParaRPr lang="en-US" sz="1400">
              <a:solidFill>
                <a:schemeClr val="accent1"/>
              </a:solidFill>
              <a:latin typeface="Calibri"/>
              <a:cs typeface="Calibri"/>
            </a:endParaRPr>
          </a:p>
          <a:p>
            <a:pPr>
              <a:spcAft>
                <a:spcPts val="600"/>
              </a:spcAft>
              <a:defRPr/>
            </a:pPr>
            <a:r>
              <a:rPr lang="fr-FR" sz="1400" u="sng">
                <a:solidFill>
                  <a:schemeClr val="accent1"/>
                </a:solidFill>
                <a:latin typeface="Calibri"/>
                <a:cs typeface="Calibri"/>
                <a:hlinkClick r:id="rId13" tooltip="https://eur-lex.europa.eu/legal-content/EN/TXT/?uri=uriserv:OJ.L_.2016.194.01.0001.01.ENG&amp;toc=OJ:L:2016:194:TOC"/>
              </a:rPr>
              <a:t>EUR-Lex - 32016L1148 - EN - EUR-Lex (europa.eu)</a:t>
            </a:r>
            <a:r>
              <a:rPr lang="fr-FR" sz="1400">
                <a:solidFill>
                  <a:schemeClr val="accent1"/>
                </a:solidFill>
                <a:latin typeface="Calibri"/>
                <a:cs typeface="Calibri"/>
              </a:rPr>
              <a:t> </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14" tooltip="https://digital-strategy.ec.europa.eu/en/policies/cybersecurity-act"/>
              </a:rPr>
              <a:t>Cybersecurity Act | Shaping Europe’s digital future (europa.eu)</a:t>
            </a:r>
            <a:r>
              <a:rPr lang="en-US" sz="1400">
                <a:solidFill>
                  <a:schemeClr val="accent1"/>
                </a:solidFill>
                <a:latin typeface="Calibri"/>
                <a:cs typeface="Calibri"/>
              </a:rPr>
              <a:t> </a:t>
            </a:r>
            <a:endParaRPr/>
          </a:p>
          <a:p>
            <a:pPr>
              <a:spcAft>
                <a:spcPts val="600"/>
              </a:spcAft>
              <a:defRPr/>
            </a:pPr>
            <a:r>
              <a:rPr lang="it-IT" sz="1400" u="sng">
                <a:solidFill>
                  <a:schemeClr val="accent1"/>
                </a:solidFill>
                <a:latin typeface="Calibri"/>
                <a:cs typeface="Calibri"/>
                <a:hlinkClick r:id="rId15" tooltip="https://digital-strategy.ec.europa.eu/en/library/cybersecurity-5g-networks-eu-toolbox-risk-mitigating-measures"/>
              </a:rPr>
              <a:t>Cybersecurity of 5G networks - EU Toolbox of risk mitigating measures | Shaping Europe’s digital future (europa.eu)</a:t>
            </a:r>
            <a:r>
              <a:rPr lang="it-IT" sz="1400">
                <a:solidFill>
                  <a:schemeClr val="accent1"/>
                </a:solidFill>
                <a:latin typeface="Calibri"/>
                <a:cs typeface="Calibri"/>
              </a:rPr>
              <a:t> </a:t>
            </a:r>
            <a:endParaRPr lang="en-US" sz="1400">
              <a:solidFill>
                <a:schemeClr val="accent1"/>
              </a:solidFill>
              <a:latin typeface="Calibri"/>
              <a:cs typeface="Calibri"/>
            </a:endParaRPr>
          </a:p>
          <a:p>
            <a:pPr>
              <a:spcAft>
                <a:spcPts val="600"/>
              </a:spcAft>
              <a:defRPr/>
            </a:pPr>
            <a:r>
              <a:rPr lang="it-IT" sz="1400" u="sng">
                <a:solidFill>
                  <a:schemeClr val="accent1"/>
                </a:solidFill>
                <a:latin typeface="Calibri"/>
                <a:cs typeface="Calibri"/>
                <a:hlinkClick r:id="rId16" tooltip="https://digital-strategy.ec.europa.eu/en/activities/digital-programme"/>
              </a:rPr>
              <a:t>Digital Programme | Shaping Europe’s digital future (europa.eu)</a:t>
            </a:r>
            <a:r>
              <a:rPr lang="it-IT" sz="1400">
                <a:solidFill>
                  <a:schemeClr val="accent1"/>
                </a:solidFill>
                <a:latin typeface="Calibri"/>
                <a:cs typeface="Calibri"/>
              </a:rPr>
              <a:t> </a:t>
            </a:r>
            <a:endParaRPr/>
          </a:p>
          <a:p>
            <a:pPr>
              <a:spcAft>
                <a:spcPts val="600"/>
              </a:spcAft>
              <a:defRPr/>
            </a:pPr>
            <a:r>
              <a:rPr lang="it-IT" sz="1400" u="sng">
                <a:solidFill>
                  <a:schemeClr val="accent1"/>
                </a:solidFill>
                <a:latin typeface="Calibri"/>
                <a:cs typeface="Calibri"/>
                <a:hlinkClick r:id="rId17" tooltip="https://digital-strategy.ec.europa.eu/en/policies/nis-directive"/>
              </a:rPr>
              <a:t>NIS Directive | Shaping Europe’s digital future (europa.eu)</a:t>
            </a:r>
            <a:endParaRPr lang="it-IT" sz="1400">
              <a:solidFill>
                <a:schemeClr val="accent1"/>
              </a:solidFill>
              <a:latin typeface="Calibri"/>
              <a:cs typeface="Calibri"/>
            </a:endParaRPr>
          </a:p>
          <a:p>
            <a:pPr>
              <a:spcAft>
                <a:spcPts val="600"/>
              </a:spcAft>
              <a:defRPr/>
            </a:pPr>
            <a:r>
              <a:rPr lang="fr-FR" sz="1400" u="sng">
                <a:solidFill>
                  <a:schemeClr val="accent1"/>
                </a:solidFill>
                <a:latin typeface="Calibri"/>
                <a:cs typeface="Calibri"/>
                <a:hlinkClick r:id="rId18" tooltip="https://eur-lex.europa.eu/legal-content/EN/TXT/?qid=1505297631636&amp;uri=COM:2017:476:FIN"/>
              </a:rPr>
              <a:t>EUR-Lex - 52017DC0476 - EN - EUR-Lex (europa.eu)</a:t>
            </a:r>
            <a:endParaRPr lang="fr-FR" sz="1400">
              <a:solidFill>
                <a:schemeClr val="accent1"/>
              </a:solidFill>
              <a:latin typeface="Calibri"/>
              <a:cs typeface="Calibri"/>
            </a:endParaRPr>
          </a:p>
        </p:txBody>
      </p:sp>
      <p:pic>
        <p:nvPicPr>
          <p:cNvPr id="3" name="Picture 2">
            <a:extLst>
              <a:ext uri="{FF2B5EF4-FFF2-40B4-BE49-F238E27FC236}">
                <a16:creationId xmlns:a16="http://schemas.microsoft.com/office/drawing/2014/main" id="{47B5F685-4617-D25F-57EB-C0DE3B7F96EC}"/>
              </a:ext>
            </a:extLst>
          </p:cNvPr>
          <p:cNvPicPr>
            <a:picLocks noChangeAspect="1"/>
          </p:cNvPicPr>
          <p:nvPr/>
        </p:nvPicPr>
        <p:blipFill>
          <a:blip r:embed="rId19"/>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BA0C7F0B-C837-5381-326B-BDF2322DC576}"/>
              </a:ext>
            </a:extLst>
          </p:cNvPr>
          <p:cNvPicPr>
            <a:picLocks noChangeAspect="1"/>
          </p:cNvPicPr>
          <p:nvPr/>
        </p:nvPicPr>
        <p:blipFill>
          <a:blip r:embed="rId20"/>
          <a:stretch>
            <a:fillRect/>
          </a:stretch>
        </p:blipFill>
        <p:spPr bwMode="auto">
          <a:xfrm>
            <a:off x="6384032" y="344592"/>
            <a:ext cx="2682472" cy="591363"/>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Content Placeholder 2"/>
          <p:cNvSpPr>
            <a:spLocks noGrp="1"/>
          </p:cNvSpPr>
          <p:nvPr/>
        </p:nvSpPr>
        <p:spPr bwMode="auto">
          <a:xfrm>
            <a:off x="5181514" y="3826302"/>
            <a:ext cx="4302120" cy="2580185"/>
          </a:xfrm>
          <a:prstGeom prst="rect">
            <a:avLst/>
          </a:prstGeom>
        </p:spPr>
        <p:txBody>
          <a:bodyPr vert="horz" lIns="91440" tIns="45720" rIns="91440" bIns="45720" rtlCol="0" anchor="t">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a:p>
        </p:txBody>
      </p:sp>
      <p:sp>
        <p:nvSpPr>
          <p:cNvPr id="2" name="TextBox 1"/>
          <p:cNvSpPr txBox="1"/>
          <p:nvPr/>
        </p:nvSpPr>
        <p:spPr bwMode="auto">
          <a:xfrm>
            <a:off x="977973" y="1010193"/>
            <a:ext cx="8505662" cy="2923877"/>
          </a:xfrm>
          <a:prstGeom prst="rect">
            <a:avLst/>
          </a:prstGeom>
          <a:noFill/>
        </p:spPr>
        <p:txBody>
          <a:bodyPr wrap="square" rtlCol="0">
            <a:spAutoFit/>
          </a:bodyPr>
          <a:lstStyle/>
          <a:p>
            <a:pPr>
              <a:spcAft>
                <a:spcPts val="600"/>
              </a:spcAft>
              <a:defRPr/>
            </a:pPr>
            <a:r>
              <a:rPr lang="en-US" sz="1400" u="sng">
                <a:solidFill>
                  <a:schemeClr val="accent1"/>
                </a:solidFill>
                <a:latin typeface="Calibri"/>
                <a:cs typeface="Calibri"/>
                <a:hlinkClick r:id="rId2" tooltip="https://digital-strategy.ec.europa.eu/en/library/proposal-directive-measures-high-common-level-cybersecurity-across-union"/>
              </a:rPr>
              <a:t>https://digital-strategy.ec.europa.eu/en/library/proposal-directive-measures-high-common-level-cybersecurity-across-union</a:t>
            </a:r>
            <a:endParaRPr lang="en-US" sz="1400">
              <a:solidFill>
                <a:schemeClr val="accent1"/>
              </a:solidFill>
              <a:latin typeface="Calibri"/>
              <a:cs typeface="Calibri"/>
            </a:endParaRPr>
          </a:p>
          <a:p>
            <a:pPr>
              <a:spcAft>
                <a:spcPts val="600"/>
              </a:spcAft>
              <a:defRPr/>
            </a:pPr>
            <a:r>
              <a:rPr lang="fr-FR" sz="1400" u="sng">
                <a:solidFill>
                  <a:schemeClr val="accent1"/>
                </a:solidFill>
                <a:latin typeface="Calibri"/>
                <a:cs typeface="Calibri"/>
                <a:hlinkClick r:id="rId3" tooltip="https://eur-lex.europa.eu/eli/reg/2019/881/oj"/>
              </a:rPr>
              <a:t>EUR-Lex - 32019R0881 - EN - EUR-Lex (europa.eu)</a:t>
            </a:r>
            <a:endParaRPr lang="en-US" sz="1400">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4" tooltip="https://www.enisa.europa.eu/about-enisa"/>
              </a:rPr>
              <a:t>About ENISA - The European Union Agency for Cybersecurity — ENISA (europa.eu)</a:t>
            </a:r>
            <a:endParaRPr lang="en-US" sz="1400">
              <a:solidFill>
                <a:schemeClr val="accent1"/>
              </a:solidFill>
              <a:latin typeface="Calibri"/>
              <a:cs typeface="Calibri"/>
            </a:endParaRPr>
          </a:p>
          <a:p>
            <a:pPr>
              <a:spcAft>
                <a:spcPts val="600"/>
              </a:spcAft>
              <a:defRPr/>
            </a:pPr>
            <a:r>
              <a:rPr lang="en-US" sz="1400" b="0" i="0" u="sng" strike="noStrike" cap="none" spc="0">
                <a:ln>
                  <a:noFill/>
                </a:ln>
                <a:solidFill>
                  <a:schemeClr val="accent1"/>
                </a:solidFill>
                <a:latin typeface="Calibri"/>
                <a:cs typeface="Calibri"/>
                <a:hlinkClick r:id="rId5" tooltip="https://digital-strategy.ec.europa.eu/en/news/european-commission-publishes-eu-cybersecurity-taxonomy"/>
              </a:rPr>
              <a:t>https://digital-strategy.ec.europa.eu/en/news/european-commission-publishes-eu-cybersecurity-taxonomy</a:t>
            </a:r>
            <a:endParaRPr lang="en-US" sz="1400" b="0" i="0" u="none" strike="noStrike" cap="none" spc="0">
              <a:ln>
                <a:noFill/>
              </a:ln>
              <a:solidFill>
                <a:schemeClr val="accent1"/>
              </a:solidFill>
              <a:latin typeface="Calibri"/>
              <a:cs typeface="Calibri"/>
            </a:endParaRPr>
          </a:p>
          <a:p>
            <a:pPr>
              <a:spcAft>
                <a:spcPts val="600"/>
              </a:spcAft>
              <a:defRPr/>
            </a:pPr>
            <a:r>
              <a:rPr lang="en-US" sz="1400" u="sng">
                <a:solidFill>
                  <a:schemeClr val="accent1"/>
                </a:solidFill>
                <a:latin typeface="Calibri"/>
                <a:cs typeface="Calibri"/>
                <a:hlinkClick r:id="rId6" tooltip="https://km4ard.cta.int/2016/11/27/developing-a-taxonomy-for-agriculture-and-rural-development/index.html"/>
              </a:rPr>
              <a:t>https://km4ard.cta.int/2016/11/27/developing-a-taxonomy-for-agriculture-and-rural-development/index.html</a:t>
            </a:r>
            <a:r>
              <a:rPr lang="en-US" sz="1400">
                <a:solidFill>
                  <a:schemeClr val="accent1"/>
                </a:solidFill>
                <a:latin typeface="Calibri"/>
                <a:cs typeface="Calibri"/>
              </a:rPr>
              <a:t> </a:t>
            </a:r>
            <a:endParaRPr/>
          </a:p>
          <a:p>
            <a:pPr>
              <a:spcAft>
                <a:spcPts val="600"/>
              </a:spcAft>
              <a:defRPr/>
            </a:pPr>
            <a:r>
              <a:rPr lang="en-US" sz="1400" u="sng">
                <a:solidFill>
                  <a:schemeClr val="accent1"/>
                </a:solidFill>
                <a:latin typeface="Calibri"/>
                <a:cs typeface="Calibri"/>
                <a:hlinkClick r:id="rId7" tooltip="https://publications.jrc.ec.europa.eu/repository/handle/JRC118089"/>
              </a:rPr>
              <a:t>https://publications.jrc.ec.europa.eu/repository/handle/JRC118089</a:t>
            </a:r>
            <a:r>
              <a:rPr lang="en-US" sz="1400">
                <a:solidFill>
                  <a:schemeClr val="accent1"/>
                </a:solidFill>
                <a:latin typeface="Calibri"/>
                <a:cs typeface="Calibri"/>
              </a:rPr>
              <a:t> </a:t>
            </a:r>
            <a:endParaRPr/>
          </a:p>
          <a:p>
            <a:pPr>
              <a:defRPr/>
            </a:pPr>
            <a:r>
              <a:rPr lang="en-US" sz="1400" b="0" i="0" u="sng" strike="noStrike" cap="none" spc="0">
                <a:ln>
                  <a:noFill/>
                </a:ln>
                <a:solidFill>
                  <a:schemeClr val="accent1"/>
                </a:solidFill>
                <a:latin typeface="Calibri"/>
                <a:cs typeface="Calibri"/>
                <a:hlinkClick r:id="rId5" tooltip="https://digital-strategy.ec.europa.eu/en/news/european-commission-publishes-eu-cybersecurity-taxonomy"/>
              </a:rPr>
              <a:t>https://digital-strategy.ec.europa.eu/en/news/european-commission-publishes-eu-cybersecurity-taxonomy</a:t>
            </a:r>
            <a:endParaRPr lang="en-US" sz="1400" b="0" i="0" u="none" strike="noStrike" cap="none" spc="0">
              <a:ln>
                <a:noFill/>
              </a:ln>
              <a:solidFill>
                <a:schemeClr val="accent1"/>
              </a:solidFill>
              <a:latin typeface="Calibri"/>
              <a:cs typeface="Calibri"/>
            </a:endParaRPr>
          </a:p>
          <a:p>
            <a:pPr>
              <a:defRPr/>
            </a:pPr>
            <a:r>
              <a:rPr lang="en-US" sz="1400" u="sng">
                <a:solidFill>
                  <a:schemeClr val="accent1"/>
                </a:solidFill>
                <a:latin typeface="Calibri"/>
                <a:cs typeface="Calibri"/>
                <a:hlinkClick r:id="rId8" tooltip="https://www1.udel.edu/security/data/availability.html"/>
              </a:rPr>
              <a:t>https://www1.udel.edu/security/data/availability.html</a:t>
            </a:r>
            <a:r>
              <a:rPr lang="en-US" sz="1400">
                <a:solidFill>
                  <a:schemeClr val="accent1"/>
                </a:solidFill>
                <a:latin typeface="Calibri"/>
                <a:cs typeface="Calibri"/>
              </a:rPr>
              <a:t> </a:t>
            </a:r>
            <a:endParaRPr/>
          </a:p>
          <a:p>
            <a:pPr>
              <a:defRPr/>
            </a:pPr>
            <a:endParaRPr lang="en-US" sz="1400">
              <a:solidFill>
                <a:schemeClr val="accent1"/>
              </a:solidFill>
              <a:latin typeface="Calibri"/>
              <a:cs typeface="Calibri"/>
            </a:endParaRPr>
          </a:p>
          <a:p>
            <a:pPr>
              <a:defRPr/>
            </a:pPr>
            <a:endParaRPr lang="en-US" sz="1400">
              <a:solidFill>
                <a:schemeClr val="accent1"/>
              </a:solidFill>
              <a:latin typeface="Calibri"/>
              <a:cs typeface="Calibri"/>
            </a:endParaRPr>
          </a:p>
        </p:txBody>
      </p:sp>
      <p:pic>
        <p:nvPicPr>
          <p:cNvPr id="3" name="Picture 2">
            <a:extLst>
              <a:ext uri="{FF2B5EF4-FFF2-40B4-BE49-F238E27FC236}">
                <a16:creationId xmlns:a16="http://schemas.microsoft.com/office/drawing/2014/main" id="{22228AE5-E982-1111-3D60-23682D2B41E5}"/>
              </a:ext>
            </a:extLst>
          </p:cNvPr>
          <p:cNvPicPr>
            <a:picLocks noChangeAspect="1"/>
          </p:cNvPicPr>
          <p:nvPr/>
        </p:nvPicPr>
        <p:blipFill>
          <a:blip r:embed="rId9"/>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8C81427B-CFDC-7CE2-702E-3F250102F74F}"/>
              </a:ext>
            </a:extLst>
          </p:cNvPr>
          <p:cNvPicPr>
            <a:picLocks noChangeAspect="1"/>
          </p:cNvPicPr>
          <p:nvPr/>
        </p:nvPicPr>
        <p:blipFill>
          <a:blip r:embed="rId10"/>
          <a:stretch>
            <a:fillRect/>
          </a:stretch>
        </p:blipFill>
        <p:spPr bwMode="auto">
          <a:xfrm>
            <a:off x="6384032" y="344592"/>
            <a:ext cx="2682472" cy="591363"/>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6" name="CasellaDiTesto 5"/>
          <p:cNvSpPr txBox="1"/>
          <p:nvPr/>
        </p:nvSpPr>
        <p:spPr bwMode="auto">
          <a:xfrm>
            <a:off x="1703512" y="621759"/>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
        <p:nvSpPr>
          <p:cNvPr id="2" name="CasellaDiTesto 1"/>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1</a:t>
            </a:r>
            <a:endParaRPr dirty="0"/>
          </a:p>
        </p:txBody>
      </p:sp>
      <p:sp>
        <p:nvSpPr>
          <p:cNvPr id="8" name="CasellaDiTesto 1">
            <a:extLst>
              <a:ext uri="{FF2B5EF4-FFF2-40B4-BE49-F238E27FC236}">
                <a16:creationId xmlns:a16="http://schemas.microsoft.com/office/drawing/2014/main" id="{F6383576-DB9C-4633-B2C4-2212BC8DEDCF}"/>
              </a:ext>
            </a:extLst>
          </p:cNvPr>
          <p:cNvSpPr txBox="1"/>
          <p:nvPr/>
        </p:nvSpPr>
        <p:spPr bwMode="auto">
          <a:xfrm>
            <a:off x="1512507" y="1900697"/>
            <a:ext cx="7194265" cy="1893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What are the components of the "The CIA Triad?"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Cryptography, Integrity and Availability</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Confidentiality, Integrity and Authenticity</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Confidentiality, Integrity and Availability</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Confidentiality, Information and Authenticity</a:t>
            </a:r>
            <a:endParaRPr lang="en-US" sz="1200" dirty="0">
              <a:solidFill>
                <a:srgbClr val="000000"/>
              </a:solidFill>
              <a:latin typeface="Helvetica Neue"/>
            </a:endParaRPr>
          </a:p>
        </p:txBody>
      </p:sp>
      <p:pic>
        <p:nvPicPr>
          <p:cNvPr id="4" name="Picture 3">
            <a:extLst>
              <a:ext uri="{FF2B5EF4-FFF2-40B4-BE49-F238E27FC236}">
                <a16:creationId xmlns:a16="http://schemas.microsoft.com/office/drawing/2014/main" id="{C77961D2-CD64-63EA-B8C3-93112F42EFA4}"/>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9" name="Picture 8">
            <a:extLst>
              <a:ext uri="{FF2B5EF4-FFF2-40B4-BE49-F238E27FC236}">
                <a16:creationId xmlns:a16="http://schemas.microsoft.com/office/drawing/2014/main" id="{3C8EDE23-46C4-9A0D-80BF-81EB44E4F3CA}"/>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6" name="CasellaDiTesto 5"/>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
        <p:nvSpPr>
          <p:cNvPr id="9" name="CasellaDiTesto 1">
            <a:extLst>
              <a:ext uri="{FF2B5EF4-FFF2-40B4-BE49-F238E27FC236}">
                <a16:creationId xmlns:a16="http://schemas.microsoft.com/office/drawing/2014/main" id="{964C85F0-CD15-48CB-8B30-806CF1A165FB}"/>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2</a:t>
            </a:r>
            <a:endParaRPr dirty="0"/>
          </a:p>
        </p:txBody>
      </p:sp>
      <p:sp>
        <p:nvSpPr>
          <p:cNvPr id="10" name="CasellaDiTesto 1">
            <a:extLst>
              <a:ext uri="{FF2B5EF4-FFF2-40B4-BE49-F238E27FC236}">
                <a16:creationId xmlns:a16="http://schemas.microsoft.com/office/drawing/2014/main" id="{AC4B389F-032A-4A74-8571-E16CEA7B1ECE}"/>
              </a:ext>
            </a:extLst>
          </p:cNvPr>
          <p:cNvSpPr txBox="1"/>
          <p:nvPr/>
        </p:nvSpPr>
        <p:spPr bwMode="auto">
          <a:xfrm>
            <a:off x="1512507" y="1900697"/>
            <a:ext cx="7194265" cy="2262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Identify examples of cyber-attacks:</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Repudiation, Correlation and traceback and WSDL.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Masquerading, W3C and HTTP protocol</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Man-in-the-middle, Masquerading and Eavesdropping</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Simple Object Access Protocol, Denial-of-service and Computer Security Incident Response Team</a:t>
            </a:r>
          </a:p>
        </p:txBody>
      </p:sp>
      <p:pic>
        <p:nvPicPr>
          <p:cNvPr id="2" name="Picture 1">
            <a:extLst>
              <a:ext uri="{FF2B5EF4-FFF2-40B4-BE49-F238E27FC236}">
                <a16:creationId xmlns:a16="http://schemas.microsoft.com/office/drawing/2014/main" id="{CCF5EDD6-9CB3-2629-6F4C-A8F07846657F}"/>
              </a:ext>
            </a:extLst>
          </p:cNvPr>
          <p:cNvPicPr>
            <a:picLocks noChangeAspect="1"/>
          </p:cNvPicPr>
          <p:nvPr/>
        </p:nvPicPr>
        <p:blipFill>
          <a:blip r:embed="rId2"/>
          <a:stretch>
            <a:fillRect/>
          </a:stretch>
        </p:blipFill>
        <p:spPr bwMode="auto">
          <a:xfrm>
            <a:off x="6384032" y="344592"/>
            <a:ext cx="2682472" cy="591363"/>
          </a:xfrm>
          <a:prstGeom prst="rect">
            <a:avLst/>
          </a:prstGeom>
        </p:spPr>
      </p:pic>
      <p:pic>
        <p:nvPicPr>
          <p:cNvPr id="4" name="Picture 3">
            <a:extLst>
              <a:ext uri="{FF2B5EF4-FFF2-40B4-BE49-F238E27FC236}">
                <a16:creationId xmlns:a16="http://schemas.microsoft.com/office/drawing/2014/main" id="{5D643174-62A2-9313-EF9A-CD11BC79A40F}"/>
              </a:ext>
            </a:extLst>
          </p:cNvPr>
          <p:cNvPicPr>
            <a:picLocks noChangeAspect="1"/>
          </p:cNvPicPr>
          <p:nvPr/>
        </p:nvPicPr>
        <p:blipFill>
          <a:blip r:embed="rId3"/>
          <a:stretch>
            <a:fillRect/>
          </a:stretch>
        </p:blipFill>
        <p:spPr bwMode="auto">
          <a:xfrm>
            <a:off x="983432" y="280421"/>
            <a:ext cx="603556" cy="77425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7C802314-1662-4033-8AA6-28144671670E}"/>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3</a:t>
            </a:r>
            <a:endParaRPr dirty="0"/>
          </a:p>
        </p:txBody>
      </p:sp>
      <p:sp>
        <p:nvSpPr>
          <p:cNvPr id="10" name="CasellaDiTesto 1">
            <a:extLst>
              <a:ext uri="{FF2B5EF4-FFF2-40B4-BE49-F238E27FC236}">
                <a16:creationId xmlns:a16="http://schemas.microsoft.com/office/drawing/2014/main" id="{902A4BF1-6C66-41ED-8686-0FA71142F443}"/>
              </a:ext>
            </a:extLst>
          </p:cNvPr>
          <p:cNvSpPr txBox="1"/>
          <p:nvPr/>
        </p:nvSpPr>
        <p:spPr bwMode="auto">
          <a:xfrm>
            <a:off x="1512507" y="1900697"/>
            <a:ext cx="7194265" cy="3739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What is a "Web service"?</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It is a piece of computer hardware or software that accesses a service made available by a server as part of the client–server model of computer networks</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A system of software allowing different machines to interact with each other through network</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The Strategy that improves the cooperation between partners to promote a global, open, stable and secure cyberspace, founded on the rule of law, human rights, fundamental freedoms and democratic values</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Are various techniques used to redirect web browsers to websites</a:t>
            </a:r>
          </a:p>
        </p:txBody>
      </p:sp>
      <p:pic>
        <p:nvPicPr>
          <p:cNvPr id="2" name="Picture 1">
            <a:extLst>
              <a:ext uri="{FF2B5EF4-FFF2-40B4-BE49-F238E27FC236}">
                <a16:creationId xmlns:a16="http://schemas.microsoft.com/office/drawing/2014/main" id="{65B97A4F-69C7-AA83-F14D-94DDF6866328}"/>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C5DA1F5F-A813-040C-E04A-320D10F35108}"/>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11" name="CasellaDiTesto 5">
            <a:extLst>
              <a:ext uri="{FF2B5EF4-FFF2-40B4-BE49-F238E27FC236}">
                <a16:creationId xmlns:a16="http://schemas.microsoft.com/office/drawing/2014/main" id="{7567DB8E-992E-F2B9-737B-4DB10E5987C4}"/>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AC06B154-BFBD-46D5-8B23-16D60D9656BC}"/>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4</a:t>
            </a:r>
            <a:endParaRPr dirty="0"/>
          </a:p>
        </p:txBody>
      </p:sp>
      <p:sp>
        <p:nvSpPr>
          <p:cNvPr id="10" name="CasellaDiTesto 1">
            <a:extLst>
              <a:ext uri="{FF2B5EF4-FFF2-40B4-BE49-F238E27FC236}">
                <a16:creationId xmlns:a16="http://schemas.microsoft.com/office/drawing/2014/main" id="{F2A7BF49-DC55-4DB2-94AC-1B4F6A5D8DFB}"/>
              </a:ext>
            </a:extLst>
          </p:cNvPr>
          <p:cNvSpPr txBox="1"/>
          <p:nvPr/>
        </p:nvSpPr>
        <p:spPr bwMode="auto">
          <a:xfrm>
            <a:off x="1512507" y="1900697"/>
            <a:ext cx="7194265" cy="3370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What is a "Web Server"?</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The feature of certain records or transactions not attributable to any individual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Is a combination of hardware and software that stores, processes and delivers web pages to the users upon request</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A server stored designed for human interaction that runs locally via the operating system (OS) and can be accessed through browsers.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The computation of a (hash) function that maps the contents of a file to a numerical value.</a:t>
            </a:r>
          </a:p>
        </p:txBody>
      </p:sp>
      <p:pic>
        <p:nvPicPr>
          <p:cNvPr id="2" name="Picture 1">
            <a:extLst>
              <a:ext uri="{FF2B5EF4-FFF2-40B4-BE49-F238E27FC236}">
                <a16:creationId xmlns:a16="http://schemas.microsoft.com/office/drawing/2014/main" id="{C7C05928-5244-E778-A672-734D3B8A78A5}"/>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BDF55A53-5D3F-B2AF-7CEF-9FFE9F83B213}"/>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E38B8E3D-CA33-F215-C429-31A7FD5EDAB7}"/>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31B3EF10-14D0-4B2E-9245-D219ED35A015}"/>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5</a:t>
            </a:r>
            <a:endParaRPr dirty="0"/>
          </a:p>
        </p:txBody>
      </p:sp>
      <p:sp>
        <p:nvSpPr>
          <p:cNvPr id="10" name="CasellaDiTesto 1">
            <a:extLst>
              <a:ext uri="{FF2B5EF4-FFF2-40B4-BE49-F238E27FC236}">
                <a16:creationId xmlns:a16="http://schemas.microsoft.com/office/drawing/2014/main" id="{D58E5A96-109B-4E43-AF83-99D97AFF121C}"/>
              </a:ext>
            </a:extLst>
          </p:cNvPr>
          <p:cNvSpPr txBox="1"/>
          <p:nvPr/>
        </p:nvSpPr>
        <p:spPr bwMode="auto">
          <a:xfrm>
            <a:off x="1512507" y="1900697"/>
            <a:ext cx="7194265" cy="1893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Assets include:</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Software, Hardware and Confidential data</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Hardware, Software and Public data</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Software, Hardware and Encrypted data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Firmware, Software and Hardware</a:t>
            </a:r>
          </a:p>
        </p:txBody>
      </p:sp>
      <p:pic>
        <p:nvPicPr>
          <p:cNvPr id="2" name="Picture 1">
            <a:extLst>
              <a:ext uri="{FF2B5EF4-FFF2-40B4-BE49-F238E27FC236}">
                <a16:creationId xmlns:a16="http://schemas.microsoft.com/office/drawing/2014/main" id="{B714FF15-05E6-AA4C-C632-38E270FA6B68}"/>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ADC71C9A-C9B5-6A06-5359-758900AB8792}"/>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F8E1C80E-7F2D-870E-D984-CBF353A2DD81}"/>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69DCEACA-87CA-4AE1-9E8B-9C823C9D0408}"/>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6</a:t>
            </a:r>
            <a:endParaRPr dirty="0"/>
          </a:p>
        </p:txBody>
      </p:sp>
      <p:sp>
        <p:nvSpPr>
          <p:cNvPr id="10" name="CasellaDiTesto 1">
            <a:extLst>
              <a:ext uri="{FF2B5EF4-FFF2-40B4-BE49-F238E27FC236}">
                <a16:creationId xmlns:a16="http://schemas.microsoft.com/office/drawing/2014/main" id="{550011E0-520D-4BCD-9ECF-4BB65C18B24A}"/>
              </a:ext>
            </a:extLst>
          </p:cNvPr>
          <p:cNvSpPr txBox="1"/>
          <p:nvPr/>
        </p:nvSpPr>
        <p:spPr bwMode="auto">
          <a:xfrm>
            <a:off x="1512507" y="1900697"/>
            <a:ext cx="7194265" cy="1154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just">
              <a:lnSpc>
                <a:spcPct val="150000"/>
              </a:lnSpc>
              <a:buClr>
                <a:srgbClr val="0070C0"/>
              </a:buClr>
              <a:buFontTx/>
              <a:buNone/>
              <a:defRPr/>
            </a:pPr>
            <a:r>
              <a:rPr lang="en-US" sz="1600" dirty="0">
                <a:solidFill>
                  <a:srgbClr val="000000"/>
                </a:solidFill>
                <a:latin typeface="Helvetica Neue"/>
              </a:rPr>
              <a:t>The Software represents any physical part of a computer.</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True</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False</a:t>
            </a:r>
          </a:p>
        </p:txBody>
      </p:sp>
      <p:pic>
        <p:nvPicPr>
          <p:cNvPr id="2" name="Picture 1">
            <a:extLst>
              <a:ext uri="{FF2B5EF4-FFF2-40B4-BE49-F238E27FC236}">
                <a16:creationId xmlns:a16="http://schemas.microsoft.com/office/drawing/2014/main" id="{BD57172B-EA5E-77B9-0540-BC56A015D173}"/>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71677167-860D-D1D8-7E72-965D20FCF37B}"/>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733F2B22-C31F-4AE9-9E81-3F7E4CC46D64}"/>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8C5A0208-0EBD-4427-BC0A-5D5F99E6686B}"/>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7</a:t>
            </a:r>
            <a:endParaRPr dirty="0"/>
          </a:p>
        </p:txBody>
      </p:sp>
      <p:sp>
        <p:nvSpPr>
          <p:cNvPr id="10" name="CasellaDiTesto 1">
            <a:extLst>
              <a:ext uri="{FF2B5EF4-FFF2-40B4-BE49-F238E27FC236}">
                <a16:creationId xmlns:a16="http://schemas.microsoft.com/office/drawing/2014/main" id="{4575095C-8846-410A-91B3-728FFB5FF084}"/>
              </a:ext>
            </a:extLst>
          </p:cNvPr>
          <p:cNvSpPr txBox="1"/>
          <p:nvPr/>
        </p:nvSpPr>
        <p:spPr bwMode="auto">
          <a:xfrm>
            <a:off x="1512507" y="1900697"/>
            <a:ext cx="7194265" cy="1524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a:lnSpc>
                <a:spcPct val="150000"/>
              </a:lnSpc>
              <a:spcBef>
                <a:spcPts val="0"/>
              </a:spcBef>
              <a:spcAft>
                <a:spcPts val="0"/>
              </a:spcAft>
              <a:buClr>
                <a:srgbClr val="0070C0"/>
              </a:buClr>
              <a:buSzTx/>
              <a:buFontTx/>
              <a:buNone/>
              <a:defRPr/>
            </a:pPr>
            <a:r>
              <a:rPr lang="en-US" sz="1600" dirty="0">
                <a:solidFill>
                  <a:srgbClr val="000000"/>
                </a:solidFill>
                <a:latin typeface="Helvetica Neue"/>
              </a:rPr>
              <a:t>NIS Directive proposal establishes a cybersecurity certification framework for products and services.</a:t>
            </a:r>
          </a:p>
          <a:p>
            <a:pPr marL="342900" marR="0" lvl="0" indent="-342900" algn="just">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True </a:t>
            </a:r>
          </a:p>
          <a:p>
            <a:pPr marL="342900" marR="0" lvl="0" indent="-342900" algn="just">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False </a:t>
            </a:r>
          </a:p>
        </p:txBody>
      </p:sp>
      <p:pic>
        <p:nvPicPr>
          <p:cNvPr id="2" name="Picture 1">
            <a:extLst>
              <a:ext uri="{FF2B5EF4-FFF2-40B4-BE49-F238E27FC236}">
                <a16:creationId xmlns:a16="http://schemas.microsoft.com/office/drawing/2014/main" id="{20D803B6-8BBC-1337-D4EC-6A808CD8D6C3}"/>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18AF2629-616C-59B6-3F2B-EFEA6077D123}"/>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9E6DFEDA-1375-BD51-51D6-1DFF794BC350}"/>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ctrTitle"/>
          </p:nvPr>
        </p:nvSpPr>
        <p:spPr bwMode="auto">
          <a:xfrm>
            <a:off x="983432" y="1340768"/>
            <a:ext cx="8588668" cy="3593636"/>
          </a:xfrm>
        </p:spPr>
        <p:txBody>
          <a:bodyPr/>
          <a:lstStyle/>
          <a:p>
            <a:pPr algn="ctr">
              <a:defRPr/>
            </a:pPr>
            <a:r>
              <a:rPr lang="en-US" sz="4800" b="1" dirty="0">
                <a:latin typeface="Helvetica Neue"/>
                <a:ea typeface="+mn-ea"/>
                <a:cs typeface="+mn-cs"/>
              </a:rPr>
              <a:t>2) WHY IS CYBERSECURITY IMPORTANT TO SMES AND MANAGERS</a:t>
            </a:r>
            <a:endParaRPr lang="it-IT" sz="4800" b="1" dirty="0">
              <a:latin typeface="Helvetica Neue"/>
              <a:ea typeface="+mn-ea"/>
              <a:cs typeface="+mn-cs"/>
            </a:endParaRPr>
          </a:p>
        </p:txBody>
      </p:sp>
      <p:pic>
        <p:nvPicPr>
          <p:cNvPr id="3" name="Picture 2">
            <a:extLst>
              <a:ext uri="{FF2B5EF4-FFF2-40B4-BE49-F238E27FC236}">
                <a16:creationId xmlns:a16="http://schemas.microsoft.com/office/drawing/2014/main" id="{D53C091C-1E40-AB32-878D-7264E8DA6E54}"/>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5700ADB1-F481-B13B-C63F-2C66ECAB894B}"/>
              </a:ext>
            </a:extLst>
          </p:cNvPr>
          <p:cNvPicPr>
            <a:picLocks noChangeAspect="1"/>
          </p:cNvPicPr>
          <p:nvPr/>
        </p:nvPicPr>
        <p:blipFill>
          <a:blip r:embed="rId3"/>
          <a:stretch>
            <a:fillRect/>
          </a:stretch>
        </p:blipFill>
        <p:spPr bwMode="auto">
          <a:xfrm>
            <a:off x="6384032" y="344592"/>
            <a:ext cx="2682472" cy="591363"/>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1D429F4C-1D8B-4554-A246-03FDA03BF178}"/>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8</a:t>
            </a:r>
            <a:endParaRPr dirty="0"/>
          </a:p>
        </p:txBody>
      </p:sp>
      <p:sp>
        <p:nvSpPr>
          <p:cNvPr id="10" name="CasellaDiTesto 1">
            <a:extLst>
              <a:ext uri="{FF2B5EF4-FFF2-40B4-BE49-F238E27FC236}">
                <a16:creationId xmlns:a16="http://schemas.microsoft.com/office/drawing/2014/main" id="{53221F78-4C48-42E3-830A-F7DEC5EB1309}"/>
              </a:ext>
            </a:extLst>
          </p:cNvPr>
          <p:cNvSpPr txBox="1"/>
          <p:nvPr/>
        </p:nvSpPr>
        <p:spPr bwMode="auto">
          <a:xfrm>
            <a:off x="1512507" y="1900697"/>
            <a:ext cx="7194265" cy="1893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just">
              <a:lnSpc>
                <a:spcPct val="150000"/>
              </a:lnSpc>
              <a:buClr>
                <a:srgbClr val="0070C0"/>
              </a:buClr>
              <a:buFontTx/>
              <a:buNone/>
              <a:defRPr/>
            </a:pPr>
            <a:r>
              <a:rPr lang="en-US" sz="1600" dirty="0">
                <a:solidFill>
                  <a:srgbClr val="000000"/>
                </a:solidFill>
                <a:latin typeface="Helvetica Neue"/>
              </a:rPr>
              <a:t>The copy of physical or virtual data is named: </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Steganography</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Blacklist </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Backup</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Digital Signature </a:t>
            </a:r>
          </a:p>
        </p:txBody>
      </p:sp>
      <p:pic>
        <p:nvPicPr>
          <p:cNvPr id="2" name="Picture 1">
            <a:extLst>
              <a:ext uri="{FF2B5EF4-FFF2-40B4-BE49-F238E27FC236}">
                <a16:creationId xmlns:a16="http://schemas.microsoft.com/office/drawing/2014/main" id="{F1487F8C-5DCB-9BFD-86B0-550B59D0C4A4}"/>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09C28BD9-15D1-82ED-4894-A7789EABD677}"/>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4B247226-48A9-7102-8AF6-E3D4CDA23A78}"/>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F1E59DC4-907E-4730-A04D-9C73E4AA3A8C}"/>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dirty="0">
                <a:solidFill>
                  <a:schemeClr val="accent1"/>
                </a:solidFill>
                <a:latin typeface="Calibri"/>
                <a:cs typeface="Calibri"/>
              </a:rPr>
              <a:t>Question 9</a:t>
            </a:r>
            <a:endParaRPr dirty="0"/>
          </a:p>
        </p:txBody>
      </p:sp>
      <p:sp>
        <p:nvSpPr>
          <p:cNvPr id="10" name="CasellaDiTesto 1">
            <a:extLst>
              <a:ext uri="{FF2B5EF4-FFF2-40B4-BE49-F238E27FC236}">
                <a16:creationId xmlns:a16="http://schemas.microsoft.com/office/drawing/2014/main" id="{2D8E1F0E-A1F3-4D45-BB55-640E41A20D8F}"/>
              </a:ext>
            </a:extLst>
          </p:cNvPr>
          <p:cNvSpPr txBox="1"/>
          <p:nvPr/>
        </p:nvSpPr>
        <p:spPr bwMode="auto">
          <a:xfrm>
            <a:off x="1512507" y="1900697"/>
            <a:ext cx="7194265" cy="3370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a:lnSpc>
                <a:spcPct val="150000"/>
              </a:lnSpc>
              <a:spcBef>
                <a:spcPts val="0"/>
              </a:spcBef>
              <a:spcAft>
                <a:spcPts val="0"/>
              </a:spcAft>
              <a:buClr>
                <a:srgbClr val="0070C0"/>
              </a:buClr>
              <a:buSzTx/>
              <a:buFontTx/>
              <a:buNone/>
              <a:defRPr/>
            </a:pPr>
            <a:r>
              <a:rPr lang="en-US" sz="1600" dirty="0">
                <a:solidFill>
                  <a:srgbClr val="000000"/>
                </a:solidFill>
                <a:latin typeface="Helvetica Neue"/>
              </a:rPr>
              <a:t>A spear-phishing attack </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Just involves a combination of social engineering and deception to persuade potential victims to divulge sensitive information</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Is a phishing attack that employs personalized and more sophisticated tactics</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Is a type of malware disguised as legitimate software that can cause damage in the computer</a:t>
            </a:r>
          </a:p>
          <a:p>
            <a:pPr marL="342900" marR="0" lvl="0" indent="-342900" algn="just" defTabSz="457200">
              <a:lnSpc>
                <a:spcPct val="150000"/>
              </a:lnSpc>
              <a:spcBef>
                <a:spcPts val="0"/>
              </a:spcBef>
              <a:spcAft>
                <a:spcPts val="0"/>
              </a:spcAft>
              <a:buClr>
                <a:srgbClr val="0070C0"/>
              </a:buClr>
              <a:buSzTx/>
              <a:buFont typeface="+mj-lt"/>
              <a:buAutoNum type="alphaUcPeriod"/>
              <a:defRPr/>
            </a:pPr>
            <a:r>
              <a:rPr lang="en-US" sz="1600" dirty="0">
                <a:solidFill>
                  <a:srgbClr val="000000"/>
                </a:solidFill>
                <a:latin typeface="Helvetica Neue"/>
              </a:rPr>
              <a:t>Is an attack based on unsolicited mass messages sent via e-mail, instant messaging or other digital communication tools</a:t>
            </a:r>
          </a:p>
        </p:txBody>
      </p:sp>
      <p:pic>
        <p:nvPicPr>
          <p:cNvPr id="2" name="Picture 1">
            <a:extLst>
              <a:ext uri="{FF2B5EF4-FFF2-40B4-BE49-F238E27FC236}">
                <a16:creationId xmlns:a16="http://schemas.microsoft.com/office/drawing/2014/main" id="{9374A863-B34D-32EA-2964-D0236867FE7C}"/>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0A36EB16-45E9-1251-DFA2-D3C69284BC47}"/>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490777C1-1109-0313-5CA1-88B79104F819}"/>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asellaDiTesto 2"/>
          <p:cNvSpPr txBox="1"/>
          <p:nvPr/>
        </p:nvSpPr>
        <p:spPr bwMode="auto">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a:pPr>
            <a:endParaRPr lang="it-IT"/>
          </a:p>
        </p:txBody>
      </p:sp>
      <p:sp>
        <p:nvSpPr>
          <p:cNvPr id="9" name="CasellaDiTesto 1">
            <a:extLst>
              <a:ext uri="{FF2B5EF4-FFF2-40B4-BE49-F238E27FC236}">
                <a16:creationId xmlns:a16="http://schemas.microsoft.com/office/drawing/2014/main" id="{DDA2F0BA-F7D4-4F5E-9BE4-64F245C3F660}"/>
              </a:ext>
            </a:extLst>
          </p:cNvPr>
          <p:cNvSpPr txBox="1"/>
          <p:nvPr/>
        </p:nvSpPr>
        <p:spPr bwMode="auto">
          <a:xfrm>
            <a:off x="2113144" y="1347609"/>
            <a:ext cx="84797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n-US" sz="2000">
                <a:solidFill>
                  <a:schemeClr val="accent1"/>
                </a:solidFill>
                <a:latin typeface="Calibri"/>
                <a:cs typeface="Calibri"/>
              </a:rPr>
              <a:t>Question 10</a:t>
            </a:r>
            <a:endParaRPr dirty="0"/>
          </a:p>
        </p:txBody>
      </p:sp>
      <p:sp>
        <p:nvSpPr>
          <p:cNvPr id="10" name="CasellaDiTesto 1">
            <a:extLst>
              <a:ext uri="{FF2B5EF4-FFF2-40B4-BE49-F238E27FC236}">
                <a16:creationId xmlns:a16="http://schemas.microsoft.com/office/drawing/2014/main" id="{B8AFF502-D911-4CC0-ACC4-FC3FEE201B38}"/>
              </a:ext>
            </a:extLst>
          </p:cNvPr>
          <p:cNvSpPr txBox="1"/>
          <p:nvPr/>
        </p:nvSpPr>
        <p:spPr bwMode="auto">
          <a:xfrm>
            <a:off x="1512507" y="1900697"/>
            <a:ext cx="7194265" cy="2632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just">
              <a:lnSpc>
                <a:spcPct val="150000"/>
              </a:lnSpc>
              <a:buClr>
                <a:srgbClr val="0070C0"/>
              </a:buClr>
              <a:buFontTx/>
              <a:buNone/>
              <a:defRPr/>
            </a:pPr>
            <a:r>
              <a:rPr lang="en-US" sz="1600" dirty="0">
                <a:solidFill>
                  <a:srgbClr val="000000"/>
                </a:solidFill>
                <a:latin typeface="Helvetica Neue"/>
              </a:rPr>
              <a:t>The digital signature: </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Converts data back into a form that can be read and understood by a human or computer</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Creates basic CSC in a working group</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Validates the authenticity and integrity of a digital message, software or document</a:t>
            </a:r>
          </a:p>
          <a:p>
            <a:pPr marL="342900" indent="-342900" algn="just">
              <a:lnSpc>
                <a:spcPct val="150000"/>
              </a:lnSpc>
              <a:buClr>
                <a:srgbClr val="0070C0"/>
              </a:buClr>
              <a:buFont typeface="+mj-lt"/>
              <a:buAutoNum type="alphaUcPeriod"/>
              <a:defRPr/>
            </a:pPr>
            <a:r>
              <a:rPr lang="en-US" sz="1600" dirty="0">
                <a:solidFill>
                  <a:srgbClr val="000000"/>
                </a:solidFill>
                <a:latin typeface="Helvetica Neue"/>
              </a:rPr>
              <a:t>Protects or defends the use of cyberspace from cyber-attacks</a:t>
            </a:r>
          </a:p>
        </p:txBody>
      </p:sp>
      <p:pic>
        <p:nvPicPr>
          <p:cNvPr id="2" name="Picture 1">
            <a:extLst>
              <a:ext uri="{FF2B5EF4-FFF2-40B4-BE49-F238E27FC236}">
                <a16:creationId xmlns:a16="http://schemas.microsoft.com/office/drawing/2014/main" id="{4F6051A0-3353-14C8-AB34-61165F2D07C7}"/>
              </a:ext>
            </a:extLst>
          </p:cNvPr>
          <p:cNvPicPr>
            <a:picLocks noChangeAspect="1"/>
          </p:cNvPicPr>
          <p:nvPr/>
        </p:nvPicPr>
        <p:blipFill>
          <a:blip r:embed="rId2"/>
          <a:stretch>
            <a:fillRect/>
          </a:stretch>
        </p:blipFill>
        <p:spPr bwMode="auto">
          <a:xfrm>
            <a:off x="983432" y="280421"/>
            <a:ext cx="603556" cy="774259"/>
          </a:xfrm>
          <a:prstGeom prst="rect">
            <a:avLst/>
          </a:prstGeom>
        </p:spPr>
      </p:pic>
      <p:pic>
        <p:nvPicPr>
          <p:cNvPr id="4" name="Picture 3">
            <a:extLst>
              <a:ext uri="{FF2B5EF4-FFF2-40B4-BE49-F238E27FC236}">
                <a16:creationId xmlns:a16="http://schemas.microsoft.com/office/drawing/2014/main" id="{7611A335-2D76-7E06-09C9-99A0FF7D3C0E}"/>
              </a:ext>
            </a:extLst>
          </p:cNvPr>
          <p:cNvPicPr>
            <a:picLocks noChangeAspect="1"/>
          </p:cNvPicPr>
          <p:nvPr/>
        </p:nvPicPr>
        <p:blipFill>
          <a:blip r:embed="rId3"/>
          <a:stretch>
            <a:fillRect/>
          </a:stretch>
        </p:blipFill>
        <p:spPr bwMode="auto">
          <a:xfrm>
            <a:off x="6384032" y="344592"/>
            <a:ext cx="2682472" cy="591363"/>
          </a:xfrm>
          <a:prstGeom prst="rect">
            <a:avLst/>
          </a:prstGeom>
        </p:spPr>
      </p:pic>
      <p:sp>
        <p:nvSpPr>
          <p:cNvPr id="8" name="CasellaDiTesto 5">
            <a:extLst>
              <a:ext uri="{FF2B5EF4-FFF2-40B4-BE49-F238E27FC236}">
                <a16:creationId xmlns:a16="http://schemas.microsoft.com/office/drawing/2014/main" id="{C2C270B6-FF0E-C1B8-1073-A5A1766F25F2}"/>
              </a:ext>
            </a:extLst>
          </p:cNvPr>
          <p:cNvSpPr txBox="1"/>
          <p:nvPr/>
        </p:nvSpPr>
        <p:spPr bwMode="auto">
          <a:xfrm>
            <a:off x="1703512" y="667550"/>
            <a:ext cx="420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3600" dirty="0">
                <a:solidFill>
                  <a:schemeClr val="accent1"/>
                </a:solidFill>
                <a:latin typeface="Calibri"/>
                <a:cs typeface="Calibri"/>
              </a:rPr>
              <a:t>Self assessment</a:t>
            </a:r>
            <a:endParaRPr lang="it-IT" sz="4000" dirty="0">
              <a:solidFill>
                <a:schemeClr val="accent1"/>
              </a:solidFill>
              <a:latin typeface="Calibri"/>
              <a:cs typeface="Calibri"/>
            </a:endParaRPr>
          </a:p>
        </p:txBody>
      </p:sp>
    </p:spTree>
  </p:cSld>
  <p:clrMapOvr>
    <a:masterClrMapping/>
  </p:clrMapOvr>
</p:sld>
</file>

<file path=ppt/theme/theme1.xml><?xml version="1.0" encoding="utf-8"?>
<a:theme xmlns:a="http://schemas.openxmlformats.org/drawingml/2006/main" name="Sfaccettatura">
  <a:themeElements>
    <a:clrScheme name="Personalizzato 3">
      <a:dk1>
        <a:sysClr val="windowText" lastClr="000000"/>
      </a:dk1>
      <a:lt1>
        <a:sysClr val="window" lastClr="FFFFFF"/>
      </a:lt1>
      <a:dk2>
        <a:srgbClr val="2C3C43"/>
      </a:dk2>
      <a:lt2>
        <a:srgbClr val="EBEBEB"/>
      </a:lt2>
      <a:accent1>
        <a:srgbClr val="0070C0"/>
      </a:accent1>
      <a:accent2>
        <a:srgbClr val="00B0F0"/>
      </a:accent2>
      <a:accent3>
        <a:srgbClr val="116FAF"/>
      </a:accent3>
      <a:accent4>
        <a:srgbClr val="62B1F8"/>
      </a:accent4>
      <a:accent5>
        <a:srgbClr val="C42F1A"/>
      </a:accent5>
      <a:accent6>
        <a:srgbClr val="918655"/>
      </a:accent6>
      <a:hlink>
        <a:srgbClr val="99CA3C"/>
      </a:hlink>
      <a:folHlink>
        <a:srgbClr val="B9D181"/>
      </a:folHlink>
    </a:clrScheme>
    <a:fontScheme name="Sfaccettatura">
      <a:majorFont>
        <a:latin typeface="Trebuchet MS"/>
        <a:ea typeface="Arial"/>
        <a:cs typeface="Arial"/>
      </a:majorFont>
      <a:minorFont>
        <a:latin typeface="Trebuchet MS"/>
        <a:ea typeface="Arial"/>
        <a:cs typeface="Arial"/>
      </a:minorFont>
    </a:fontScheme>
    <a:fmtScheme name="Sfaccettatura">
      <a:fillStyleLst>
        <a:solidFill>
          <a:schemeClr val="phClr"/>
        </a:solidFill>
        <a:gradFill>
          <a:gsLst>
            <a:gs pos="0">
              <a:schemeClr val="phClr">
                <a:tint val="65000"/>
                <a:lumMod val="110000"/>
              </a:schemeClr>
            </a:gs>
            <a:gs pos="88000">
              <a:schemeClr val="phClr">
                <a:tint val="90000"/>
              </a:schemeClr>
            </a:gs>
          </a:gsLst>
          <a:lin ang="5400000" scaled="0"/>
        </a:gradFill>
        <a:gradFill>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gradFill>
        <a:gradFill>
          <a:gsLst>
            <a:gs pos="0">
              <a:schemeClr val="phClr">
                <a:tint val="90000"/>
                <a:lumMod val="110000"/>
              </a:schemeClr>
            </a:gs>
            <a:gs pos="100000">
              <a:schemeClr val="phClr">
                <a:shade val="94000"/>
                <a:lumMod val="96000"/>
              </a:schemeClr>
            </a:gs>
          </a:gsLst>
          <a:path path="circle"/>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E11EA03F42424EB30E71B3930DF466" ma:contentTypeVersion="13" ma:contentTypeDescription="Create a new document." ma:contentTypeScope="" ma:versionID="79f6117e21a295171e05ac6458cf794e">
  <xsd:schema xmlns:xsd="http://www.w3.org/2001/XMLSchema" xmlns:xs="http://www.w3.org/2001/XMLSchema" xmlns:p="http://schemas.microsoft.com/office/2006/metadata/properties" xmlns:ns2="49354cc4-47cf-4cae-afd6-05c56e7004fe" xmlns:ns3="137ce71b-822f-4313-bbed-8d4284f66428" targetNamespace="http://schemas.microsoft.com/office/2006/metadata/properties" ma:root="true" ma:fieldsID="be777b89f812594def2e1d7a7d3c5690" ns2:_="" ns3:_="">
    <xsd:import namespace="49354cc4-47cf-4cae-afd6-05c56e7004fe"/>
    <xsd:import namespace="137ce71b-822f-4313-bbed-8d4284f664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54cc4-47cf-4cae-afd6-05c56e700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ce71b-822f-4313-bbed-8d4284f6642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EA680-D119-4F3E-A46A-0213D5734046}">
  <ds:schemaRefs>
    <ds:schemaRef ds:uri="http://schemas.microsoft.com/sharepoint/v3/contenttype/forms"/>
  </ds:schemaRefs>
</ds:datastoreItem>
</file>

<file path=customXml/itemProps2.xml><?xml version="1.0" encoding="utf-8"?>
<ds:datastoreItem xmlns:ds="http://schemas.openxmlformats.org/officeDocument/2006/customXml" ds:itemID="{03209806-F2ED-4DB9-9F0A-C3CF1F36F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54cc4-47cf-4cae-afd6-05c56e7004fe"/>
    <ds:schemaRef ds:uri="137ce71b-822f-4313-bbed-8d4284f6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FE496-815E-4CD3-A710-5F536163876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825</TotalTime>
  <Words>11223</Words>
  <Application>Microsoft Office PowerPoint</Application>
  <DocSecurity>0</DocSecurity>
  <PresentationFormat>Widescreen</PresentationFormat>
  <Paragraphs>720</Paragraphs>
  <Slides>92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92</vt:i4>
      </vt:variant>
    </vt:vector>
  </HeadingPairs>
  <TitlesOfParts>
    <vt:vector size="107" baseType="lpstr">
      <vt:lpstr>Arial</vt:lpstr>
      <vt:lpstr>Barlow</vt:lpstr>
      <vt:lpstr>Calibri</vt:lpstr>
      <vt:lpstr>Courier New</vt:lpstr>
      <vt:lpstr>Helvetica Neue</vt:lpstr>
      <vt:lpstr>Libre Franklin</vt:lpstr>
      <vt:lpstr>Poppins</vt:lpstr>
      <vt:lpstr>Quantify</vt:lpstr>
      <vt:lpstr>Source Sans Pro</vt:lpstr>
      <vt:lpstr>Trebuchet MS</vt:lpstr>
      <vt:lpstr>Universe IT</vt:lpstr>
      <vt:lpstr>Wingdings</vt:lpstr>
      <vt:lpstr>Wingdings 3</vt:lpstr>
      <vt:lpstr>Work Sans</vt:lpstr>
      <vt:lpstr>Sfaccettatura</vt:lpstr>
      <vt:lpstr>CHAPTER 1 </vt:lpstr>
      <vt:lpstr>CONTENT</vt:lpstr>
      <vt:lpstr>1) INTRODUCTION TO  CYBERSECURITY</vt:lpstr>
      <vt:lpstr>PowerPoint Presentation</vt:lpstr>
      <vt:lpstr>PowerPoint Presentation</vt:lpstr>
      <vt:lpstr>PowerPoint Presentation</vt:lpstr>
      <vt:lpstr>How can we define security?</vt:lpstr>
      <vt:lpstr>Today</vt:lpstr>
      <vt:lpstr>2) WHY IS CYBERSECURITY IMPORTANT TO SMES AND MANAGERS</vt:lpstr>
      <vt:lpstr>Why is cybersecurity important for SMEs?  </vt:lpstr>
      <vt:lpstr>5 Reasons Why Small Companies Need Cyber Security  </vt:lpstr>
      <vt:lpstr>What are the challenges for an organization? </vt:lpstr>
      <vt:lpstr>How to create a Cyber Security Culture (CSC) in an organization? </vt:lpstr>
      <vt:lpstr>Steps for CSC creation</vt:lpstr>
      <vt:lpstr>Barriers in creating CSC</vt:lpstr>
      <vt:lpstr>3) BASIC CONCEPTS OF CYBERSECURITY</vt:lpstr>
      <vt:lpstr> Basic concepts to get started20 </vt:lpstr>
      <vt:lpstr>PowerPoint Presentation</vt:lpstr>
      <vt:lpstr>PowerPoint Presentation</vt:lpstr>
      <vt:lpstr>Digital signature</vt:lpstr>
      <vt:lpstr>PowerPoint Presentation</vt:lpstr>
      <vt:lpstr>The CIA Triad</vt:lpstr>
      <vt:lpstr>Confidentiality</vt:lpstr>
      <vt:lpstr>  Tools for Confidentiality:  1) Encryption</vt:lpstr>
      <vt:lpstr>2) Access Control</vt:lpstr>
      <vt:lpstr>3) Authorization</vt:lpstr>
      <vt:lpstr>4) Authentication </vt:lpstr>
      <vt:lpstr>5) Physical Security </vt:lpstr>
      <vt:lpstr>6) Steganography</vt:lpstr>
      <vt:lpstr>Integrity</vt:lpstr>
      <vt:lpstr>Tools for Integrity:</vt:lpstr>
      <vt:lpstr>Availability</vt:lpstr>
      <vt:lpstr>Tools for Availability:</vt:lpstr>
      <vt:lpstr>A.A.A. concept</vt:lpstr>
      <vt:lpstr>Assurance </vt:lpstr>
      <vt:lpstr>Anonymity</vt:lpstr>
      <vt:lpstr>Asset</vt:lpstr>
      <vt:lpstr>Vulnerability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vt:lpstr>
      <vt:lpstr>Examples of Attacks40</vt:lpstr>
      <vt:lpstr>4) SECURING WEB APPLICATION AND SERVICES</vt:lpstr>
      <vt:lpstr>Web applications, services, and server overview</vt:lpstr>
      <vt:lpstr>Definition of web servers</vt:lpstr>
      <vt:lpstr>PowerPoint Presentation</vt:lpstr>
      <vt:lpstr>Web services</vt:lpstr>
      <vt:lpstr>The differences between a web server and a web service </vt:lpstr>
      <vt:lpstr>PowerPoint Presentation</vt:lpstr>
      <vt:lpstr>The differences between a web services and a web application</vt:lpstr>
      <vt:lpstr>PowerPoint Presentation</vt:lpstr>
      <vt:lpstr>PowerPoint Presentation</vt:lpstr>
      <vt:lpstr>5) CYBERSECURITY COMMON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Alessio Ceci</dc:creator>
  <cp:keywords/>
  <dc:description/>
  <cp:lastModifiedBy>Danish-Italian Chamber of Commerce</cp:lastModifiedBy>
  <cp:revision>94</cp:revision>
  <dcterms:created xsi:type="dcterms:W3CDTF">2021-03-17T12:00:18Z</dcterms:created>
  <dcterms:modified xsi:type="dcterms:W3CDTF">2022-11-08T13:38:39Z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0x0101002EE11EA03F42424EB30E71B3930DF466</vt:lpwstr>
  </property>
</Properties>
</file>